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9" r:id="rId3"/>
    <p:sldId id="260" r:id="rId4"/>
    <p:sldId id="267" r:id="rId5"/>
    <p:sldId id="258" r:id="rId6"/>
    <p:sldId id="266" r:id="rId7"/>
    <p:sldId id="268" r:id="rId8"/>
    <p:sldId id="265" r:id="rId9"/>
    <p:sldId id="261" r:id="rId10"/>
    <p:sldId id="272" r:id="rId11"/>
    <p:sldId id="279" r:id="rId12"/>
    <p:sldId id="269" r:id="rId13"/>
    <p:sldId id="274" r:id="rId14"/>
    <p:sldId id="275" r:id="rId15"/>
    <p:sldId id="270" r:id="rId16"/>
    <p:sldId id="280" r:id="rId17"/>
    <p:sldId id="281" r:id="rId18"/>
    <p:sldId id="282" r:id="rId19"/>
    <p:sldId id="283" r:id="rId20"/>
    <p:sldId id="284" r:id="rId21"/>
    <p:sldId id="285" r:id="rId22"/>
    <p:sldId id="286" r:id="rId23"/>
    <p:sldId id="300" r:id="rId24"/>
    <p:sldId id="263" r:id="rId25"/>
    <p:sldId id="293" r:id="rId26"/>
    <p:sldId id="294" r:id="rId27"/>
    <p:sldId id="295" r:id="rId28"/>
    <p:sldId id="296" r:id="rId29"/>
    <p:sldId id="298"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949" autoAdjust="0"/>
  </p:normalViewPr>
  <p:slideViewPr>
    <p:cSldViewPr snapToGrid="0" snapToObjects="1">
      <p:cViewPr varScale="1">
        <p:scale>
          <a:sx n="80" d="100"/>
          <a:sy n="80" d="100"/>
        </p:scale>
        <p:origin x="-192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DBA929-17B1-9A4A-92EC-0BC026CDA0EA}" type="datetimeFigureOut">
              <a:rPr lang="en-US" smtClean="0"/>
              <a:t>8/26/16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6A2C08-B6BC-9E4C-BC22-B86FB4238C16}" type="slidenum">
              <a:rPr lang="en-US" smtClean="0"/>
              <a:t>‹#›</a:t>
            </a:fld>
            <a:endParaRPr lang="en-US" dirty="0"/>
          </a:p>
        </p:txBody>
      </p:sp>
    </p:spTree>
    <p:extLst>
      <p:ext uri="{BB962C8B-B14F-4D97-AF65-F5344CB8AC3E}">
        <p14:creationId xmlns:p14="http://schemas.microsoft.com/office/powerpoint/2010/main" val="27018414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Research shows that SEL can have a positive impact on school climate and promote a host of academic, social, and emotional benefits for students. Durlak, Weissberg et al.'s recent meta-analysis of 213 rigorous studies of SEL in schools indicates that students receiving quality SEL instruction demonstrated:</a:t>
            </a:r>
          </a:p>
          <a:p>
            <a:endParaRPr lang="en-US" dirty="0"/>
          </a:p>
        </p:txBody>
      </p:sp>
      <p:sp>
        <p:nvSpPr>
          <p:cNvPr id="4" name="Slide Number Placeholder 3"/>
          <p:cNvSpPr>
            <a:spLocks noGrp="1"/>
          </p:cNvSpPr>
          <p:nvPr>
            <p:ph type="sldNum" sz="quarter" idx="10"/>
          </p:nvPr>
        </p:nvSpPr>
        <p:spPr/>
        <p:txBody>
          <a:bodyPr/>
          <a:lstStyle/>
          <a:p>
            <a:fld id="{F26A2C08-B6BC-9E4C-BC22-B86FB4238C16}" type="slidenum">
              <a:rPr lang="en-US" smtClean="0"/>
              <a:t>7</a:t>
            </a:fld>
            <a:endParaRPr lang="en-US" dirty="0"/>
          </a:p>
        </p:txBody>
      </p:sp>
    </p:spTree>
    <p:extLst>
      <p:ext uri="{BB962C8B-B14F-4D97-AF65-F5344CB8AC3E}">
        <p14:creationId xmlns:p14="http://schemas.microsoft.com/office/powerpoint/2010/main" val="3375444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Some SEL programs teach social and emotional skills directly. Occasionally programs address topics such as substance abuse prevention, violence prevention, health promotion and character education. Other SEL approaches have specific curricular and instructional components that foster safe, caring, engaging and participatory learning environments that build attachment to school, motivation to learn, and academic achievement.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Recent research has established that the quality of student-teacher interactions and the instructional practices that take place within the classroom are two important predictors of student academic performance and social adjustment. Teacher-focused SEL programs train teachers to be more emotionally supportive of their students or to use positive discipline practices to respond to students' needs. These strategies also enhance student skill development.</a:t>
            </a:r>
            <a:endParaRPr lang="en-US" dirty="0"/>
          </a:p>
        </p:txBody>
      </p:sp>
      <p:sp>
        <p:nvSpPr>
          <p:cNvPr id="4" name="Slide Number Placeholder 3"/>
          <p:cNvSpPr>
            <a:spLocks noGrp="1"/>
          </p:cNvSpPr>
          <p:nvPr>
            <p:ph type="sldNum" sz="quarter" idx="10"/>
          </p:nvPr>
        </p:nvSpPr>
        <p:spPr/>
        <p:txBody>
          <a:bodyPr/>
          <a:lstStyle/>
          <a:p>
            <a:fld id="{F26A2C08-B6BC-9E4C-BC22-B86FB4238C16}" type="slidenum">
              <a:rPr lang="en-US" smtClean="0"/>
              <a:t>9</a:t>
            </a:fld>
            <a:endParaRPr lang="en-US" dirty="0"/>
          </a:p>
        </p:txBody>
      </p:sp>
    </p:spTree>
    <p:extLst>
      <p:ext uri="{BB962C8B-B14F-4D97-AF65-F5344CB8AC3E}">
        <p14:creationId xmlns:p14="http://schemas.microsoft.com/office/powerpoint/2010/main" val="3267898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2AF2A3-B73D-48E3-8296-578F19923423}" type="slidenum">
              <a:rPr lang="en-US" smtClean="0"/>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2AF2A3-B73D-48E3-8296-578F19923423}" type="slidenum">
              <a:rPr lang="en-US" smtClean="0"/>
              <a:pPr/>
              <a:t>11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one-off PD</a:t>
            </a:r>
            <a:r>
              <a:rPr lang="en-US" baseline="0" dirty="0" smtClean="0"/>
              <a:t> isn’t enough</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F26A2C08-B6BC-9E4C-BC22-B86FB4238C16}" type="slidenum">
              <a:rPr lang="en-US" smtClean="0"/>
              <a:t>25</a:t>
            </a:fld>
            <a:endParaRPr lang="en-US" dirty="0"/>
          </a:p>
        </p:txBody>
      </p:sp>
    </p:spTree>
    <p:extLst>
      <p:ext uri="{BB962C8B-B14F-4D97-AF65-F5344CB8AC3E}">
        <p14:creationId xmlns:p14="http://schemas.microsoft.com/office/powerpoint/2010/main" val="1271681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classroom observations – two types of observations</a:t>
            </a:r>
            <a:endParaRPr lang="en-US" dirty="0"/>
          </a:p>
        </p:txBody>
      </p:sp>
      <p:sp>
        <p:nvSpPr>
          <p:cNvPr id="4" name="Slide Number Placeholder 3"/>
          <p:cNvSpPr>
            <a:spLocks noGrp="1"/>
          </p:cNvSpPr>
          <p:nvPr>
            <p:ph type="sldNum" sz="quarter" idx="10"/>
          </p:nvPr>
        </p:nvSpPr>
        <p:spPr/>
        <p:txBody>
          <a:bodyPr/>
          <a:lstStyle/>
          <a:p>
            <a:fld id="{F26A2C08-B6BC-9E4C-BC22-B86FB4238C16}" type="slidenum">
              <a:rPr lang="en-US" smtClean="0"/>
              <a:t>26</a:t>
            </a:fld>
            <a:endParaRPr lang="en-US" dirty="0"/>
          </a:p>
        </p:txBody>
      </p:sp>
    </p:spTree>
    <p:extLst>
      <p:ext uri="{BB962C8B-B14F-4D97-AF65-F5344CB8AC3E}">
        <p14:creationId xmlns:p14="http://schemas.microsoft.com/office/powerpoint/2010/main" val="2171885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528DC2-535C-B346-962C-C94D736AA5A4}" type="datetimeFigureOut">
              <a:rPr lang="en-US" smtClean="0"/>
              <a:t>8/26/16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376825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28DC2-535C-B346-962C-C94D736AA5A4}" type="datetimeFigureOut">
              <a:rPr lang="en-US" smtClean="0"/>
              <a:t>8/26/16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1846052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28DC2-535C-B346-962C-C94D736AA5A4}" type="datetimeFigureOut">
              <a:rPr lang="en-US" smtClean="0"/>
              <a:t>8/26/16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1177808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528DC2-535C-B346-962C-C94D736AA5A4}" type="datetimeFigureOut">
              <a:rPr lang="en-US" smtClean="0"/>
              <a:t>8/26/16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3791611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528DC2-535C-B346-962C-C94D736AA5A4}" type="datetimeFigureOut">
              <a:rPr lang="en-US" smtClean="0"/>
              <a:t>8/26/16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3126298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528DC2-535C-B346-962C-C94D736AA5A4}" type="datetimeFigureOut">
              <a:rPr lang="en-US" smtClean="0"/>
              <a:t>8/26/16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386623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528DC2-535C-B346-962C-C94D736AA5A4}" type="datetimeFigureOut">
              <a:rPr lang="en-US" smtClean="0"/>
              <a:t>8/26/16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909197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28DC2-535C-B346-962C-C94D736AA5A4}" type="datetimeFigureOut">
              <a:rPr lang="en-US" smtClean="0"/>
              <a:t>8/26/16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3037625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28DC2-535C-B346-962C-C94D736AA5A4}" type="datetimeFigureOut">
              <a:rPr lang="en-US" smtClean="0"/>
              <a:t>8/26/16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149376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28DC2-535C-B346-962C-C94D736AA5A4}" type="datetimeFigureOut">
              <a:rPr lang="en-US" smtClean="0"/>
              <a:t>8/26/16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926352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28DC2-535C-B346-962C-C94D736AA5A4}" type="datetimeFigureOut">
              <a:rPr lang="en-US" smtClean="0"/>
              <a:t>8/26/16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FE8107-6054-F04F-90E5-3FEBF596EF91}" type="slidenum">
              <a:rPr lang="en-US" smtClean="0"/>
              <a:t>‹#›</a:t>
            </a:fld>
            <a:endParaRPr lang="en-US" dirty="0"/>
          </a:p>
        </p:txBody>
      </p:sp>
    </p:spTree>
    <p:extLst>
      <p:ext uri="{BB962C8B-B14F-4D97-AF65-F5344CB8AC3E}">
        <p14:creationId xmlns:p14="http://schemas.microsoft.com/office/powerpoint/2010/main" val="8393548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gi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28DC2-535C-B346-962C-C94D736AA5A4}" type="datetimeFigureOut">
              <a:rPr lang="en-US" smtClean="0"/>
              <a:t>8/26/16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E8107-6054-F04F-90E5-3FEBF596EF91}" type="slidenum">
              <a:rPr lang="en-US" smtClean="0"/>
              <a:t>‹#›</a:t>
            </a:fld>
            <a:endParaRPr lang="en-US" dirty="0"/>
          </a:p>
        </p:txBody>
      </p:sp>
      <p:pic>
        <p:nvPicPr>
          <p:cNvPr id="7" name="Picture 6" descr="DIRECT Lab Sign (1).png"/>
          <p:cNvPicPr>
            <a:picLocks noChangeAspect="1"/>
          </p:cNvPicPr>
          <p:nvPr userDrawn="1"/>
        </p:nvPicPr>
        <p:blipFill rotWithShape="1">
          <a:blip r:embed="rId13">
            <a:extLst>
              <a:ext uri="{28A0092B-C50C-407E-A947-70E740481C1C}">
                <a14:useLocalDpi xmlns:a14="http://schemas.microsoft.com/office/drawing/2010/main" val="0"/>
              </a:ext>
            </a:extLst>
          </a:blip>
          <a:srcRect l="2357" t="3440" r="2206"/>
          <a:stretch/>
        </p:blipFill>
        <p:spPr>
          <a:xfrm>
            <a:off x="7208103" y="337513"/>
            <a:ext cx="1665898" cy="1016771"/>
          </a:xfrm>
          <a:prstGeom prst="rect">
            <a:avLst/>
          </a:prstGeom>
        </p:spPr>
      </p:pic>
      <p:pic>
        <p:nvPicPr>
          <p:cNvPr id="8" name="Picture 7" descr="tulane.gif"/>
          <p:cNvPicPr>
            <a:picLocks noChangeAspect="1"/>
          </p:cNvPicPr>
          <p:nvPr userDrawn="1"/>
        </p:nvPicPr>
        <p:blipFill rotWithShape="1">
          <a:blip r:embed="rId14">
            <a:extLst>
              <a:ext uri="{28A0092B-C50C-407E-A947-70E740481C1C}">
                <a14:useLocalDpi xmlns:a14="http://schemas.microsoft.com/office/drawing/2010/main" val="0"/>
              </a:ext>
            </a:extLst>
          </a:blip>
          <a:srcRect r="73045"/>
          <a:stretch/>
        </p:blipFill>
        <p:spPr>
          <a:xfrm>
            <a:off x="356622" y="312363"/>
            <a:ext cx="686970" cy="1092221"/>
          </a:xfrm>
          <a:prstGeom prst="rect">
            <a:avLst/>
          </a:prstGeom>
        </p:spPr>
      </p:pic>
    </p:spTree>
    <p:extLst>
      <p:ext uri="{BB962C8B-B14F-4D97-AF65-F5344CB8AC3E}">
        <p14:creationId xmlns:p14="http://schemas.microsoft.com/office/powerpoint/2010/main" val="1650807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g0HuLG6M_Y"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11373"/>
            <a:ext cx="7772400" cy="1470025"/>
          </a:xfrm>
        </p:spPr>
        <p:txBody>
          <a:bodyPr>
            <a:normAutofit/>
          </a:bodyPr>
          <a:lstStyle/>
          <a:p>
            <a:r>
              <a:rPr lang="en-US" dirty="0"/>
              <a:t>Strategies to Help Preschoolers Develop Socioemotional </a:t>
            </a:r>
            <a:r>
              <a:rPr lang="en-US" dirty="0" smtClean="0"/>
              <a:t>Skills</a:t>
            </a:r>
            <a:endParaRPr lang="en-US" dirty="0"/>
          </a:p>
        </p:txBody>
      </p:sp>
      <p:sp>
        <p:nvSpPr>
          <p:cNvPr id="3" name="Subtitle 2"/>
          <p:cNvSpPr>
            <a:spLocks noGrp="1"/>
          </p:cNvSpPr>
          <p:nvPr>
            <p:ph type="subTitle" idx="1"/>
          </p:nvPr>
        </p:nvSpPr>
        <p:spPr/>
        <p:txBody>
          <a:bodyPr/>
          <a:lstStyle/>
          <a:p>
            <a:r>
              <a:rPr lang="en-US" dirty="0" smtClean="0"/>
              <a:t>Courtney N. Baker, Ph.D.</a:t>
            </a:r>
          </a:p>
          <a:p>
            <a:r>
              <a:rPr lang="en-US" dirty="0" smtClean="0"/>
              <a:t>ReNEW Early Childhood Programs</a:t>
            </a:r>
          </a:p>
          <a:p>
            <a:r>
              <a:rPr lang="en-US" dirty="0" smtClean="0"/>
              <a:t>Friday, August 23</a:t>
            </a:r>
            <a:r>
              <a:rPr lang="en-US" baseline="30000" dirty="0" smtClean="0"/>
              <a:t>rd</a:t>
            </a:r>
            <a:r>
              <a:rPr lang="en-US" dirty="0" smtClean="0"/>
              <a:t>, 2016</a:t>
            </a:r>
            <a:endParaRPr lang="en-US" dirty="0"/>
          </a:p>
        </p:txBody>
      </p:sp>
    </p:spTree>
    <p:extLst>
      <p:ext uri="{BB962C8B-B14F-4D97-AF65-F5344CB8AC3E}">
        <p14:creationId xmlns:p14="http://schemas.microsoft.com/office/powerpoint/2010/main" val="3346005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RECT Lab Sign (1).png"/>
          <p:cNvPicPr>
            <a:picLocks noChangeAspect="1"/>
          </p:cNvPicPr>
          <p:nvPr/>
        </p:nvPicPr>
        <p:blipFill rotWithShape="1">
          <a:blip r:embed="rId2">
            <a:extLst>
              <a:ext uri="{28A0092B-C50C-407E-A947-70E740481C1C}">
                <a14:useLocalDpi xmlns:a14="http://schemas.microsoft.com/office/drawing/2010/main" val="0"/>
              </a:ext>
            </a:extLst>
          </a:blip>
          <a:srcRect l="2357" t="3440" r="2206"/>
          <a:stretch/>
        </p:blipFill>
        <p:spPr>
          <a:xfrm>
            <a:off x="202835" y="358948"/>
            <a:ext cx="8770331" cy="5352919"/>
          </a:xfrm>
          <a:prstGeom prst="rect">
            <a:avLst/>
          </a:prstGeom>
        </p:spPr>
      </p:pic>
    </p:spTree>
    <p:extLst>
      <p:ext uri="{BB962C8B-B14F-4D97-AF65-F5344CB8AC3E}">
        <p14:creationId xmlns:p14="http://schemas.microsoft.com/office/powerpoint/2010/main" val="346359041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3" name="Content Placeholder 2"/>
          <p:cNvSpPr>
            <a:spLocks noGrp="1"/>
          </p:cNvSpPr>
          <p:nvPr>
            <p:ph idx="1"/>
          </p:nvPr>
        </p:nvSpPr>
        <p:spPr/>
        <p:txBody>
          <a:bodyPr/>
          <a:lstStyle/>
          <a:p>
            <a:r>
              <a:rPr lang="en-US" dirty="0" smtClean="0"/>
              <a:t>SEL and Early Childhood Development</a:t>
            </a:r>
          </a:p>
          <a:p>
            <a:r>
              <a:rPr lang="en-US" dirty="0" smtClean="0"/>
              <a:t>Teaching SEL</a:t>
            </a:r>
          </a:p>
          <a:p>
            <a:pPr lvl="1"/>
            <a:r>
              <a:rPr lang="en-US" dirty="0" smtClean="0"/>
              <a:t>Direct instruction</a:t>
            </a:r>
          </a:p>
          <a:p>
            <a:pPr lvl="1"/>
            <a:r>
              <a:rPr lang="en-US" dirty="0" smtClean="0"/>
              <a:t>Provide a classroom environment that fosters SEL</a:t>
            </a:r>
          </a:p>
          <a:p>
            <a:r>
              <a:rPr lang="en-US" dirty="0" smtClean="0"/>
              <a:t>Strategies to Teach SEL</a:t>
            </a:r>
          </a:p>
          <a:p>
            <a:pPr lvl="1"/>
            <a:r>
              <a:rPr lang="en-US" dirty="0" smtClean="0"/>
              <a:t>SEL curriculum</a:t>
            </a:r>
          </a:p>
          <a:p>
            <a:pPr lvl="1"/>
            <a:r>
              <a:rPr lang="en-US" dirty="0" smtClean="0"/>
              <a:t>Classroom behavior management</a:t>
            </a:r>
          </a:p>
          <a:p>
            <a:r>
              <a:rPr lang="en-US" dirty="0" smtClean="0"/>
              <a:t>Project Pre-K TIPS Research Study</a:t>
            </a:r>
          </a:p>
          <a:p>
            <a:endParaRPr lang="en-US" dirty="0" smtClean="0"/>
          </a:p>
        </p:txBody>
      </p:sp>
    </p:spTree>
    <p:extLst>
      <p:ext uri="{BB962C8B-B14F-4D97-AF65-F5344CB8AC3E}">
        <p14:creationId xmlns:p14="http://schemas.microsoft.com/office/powerpoint/2010/main" val="149691414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45350"/>
            <a:ext cx="8229600" cy="4525963"/>
          </a:xfrm>
        </p:spPr>
        <p:txBody>
          <a:bodyPr>
            <a:normAutofit/>
          </a:bodyPr>
          <a:lstStyle/>
          <a:p>
            <a:pPr marL="0" indent="0">
              <a:buNone/>
            </a:pPr>
            <a:r>
              <a:rPr lang="en-US" dirty="0" smtClean="0"/>
              <a:t>Social </a:t>
            </a:r>
            <a:r>
              <a:rPr lang="en-US" dirty="0"/>
              <a:t>and emotional learning (SEL) is the process through which children and adults acquire and effectively apply the knowledge, attitudes, and skills necessary to understand and manage emotions, set and achieve positive goals, feel and show empathy for others, establish and maintain positive relationships, and make responsible decisions. </a:t>
            </a:r>
          </a:p>
        </p:txBody>
      </p:sp>
      <p:sp>
        <p:nvSpPr>
          <p:cNvPr id="4" name="Title 1"/>
          <p:cNvSpPr>
            <a:spLocks noGrp="1"/>
          </p:cNvSpPr>
          <p:nvPr>
            <p:ph type="title"/>
          </p:nvPr>
        </p:nvSpPr>
        <p:spPr>
          <a:xfrm>
            <a:off x="1587564" y="281934"/>
            <a:ext cx="5466724" cy="1143000"/>
          </a:xfrm>
        </p:spPr>
        <p:txBody>
          <a:bodyPr>
            <a:normAutofit fontScale="90000"/>
          </a:bodyPr>
          <a:lstStyle/>
          <a:p>
            <a:r>
              <a:rPr lang="en-US" dirty="0" smtClean="0"/>
              <a:t>Socioemotional Learning (SEL)</a:t>
            </a:r>
            <a:endParaRPr lang="en-US" dirty="0"/>
          </a:p>
        </p:txBody>
      </p:sp>
      <p:sp>
        <p:nvSpPr>
          <p:cNvPr id="5" name="TextBox 4"/>
          <p:cNvSpPr txBox="1"/>
          <p:nvPr/>
        </p:nvSpPr>
        <p:spPr>
          <a:xfrm>
            <a:off x="7371800" y="6157359"/>
            <a:ext cx="1408097" cy="369332"/>
          </a:xfrm>
          <a:prstGeom prst="rect">
            <a:avLst/>
          </a:prstGeom>
          <a:noFill/>
        </p:spPr>
        <p:txBody>
          <a:bodyPr wrap="square" rtlCol="0">
            <a:spAutoFit/>
          </a:bodyPr>
          <a:lstStyle/>
          <a:p>
            <a:r>
              <a:rPr lang="en-US" dirty="0" smtClean="0"/>
              <a:t>CASEL, 2015</a:t>
            </a:r>
            <a:endParaRPr lang="en-US" dirty="0"/>
          </a:p>
        </p:txBody>
      </p:sp>
    </p:spTree>
    <p:extLst>
      <p:ext uri="{BB962C8B-B14F-4D97-AF65-F5344CB8AC3E}">
        <p14:creationId xmlns:p14="http://schemas.microsoft.com/office/powerpoint/2010/main" val="36814421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564" y="281934"/>
            <a:ext cx="5466724" cy="1143000"/>
          </a:xfrm>
        </p:spPr>
        <p:txBody>
          <a:bodyPr>
            <a:normAutofit fontScale="90000"/>
          </a:bodyPr>
          <a:lstStyle/>
          <a:p>
            <a:r>
              <a:rPr lang="en-US" dirty="0" smtClean="0"/>
              <a:t>Socioemotional Learning (SEL)</a:t>
            </a:r>
            <a:endParaRPr lang="en-US" dirty="0"/>
          </a:p>
        </p:txBody>
      </p:sp>
      <p:pic>
        <p:nvPicPr>
          <p:cNvPr id="4" name="Content Placeholder 3" descr="SEL.png"/>
          <p:cNvPicPr>
            <a:picLocks noGrp="1" noChangeAspect="1"/>
          </p:cNvPicPr>
          <p:nvPr>
            <p:ph idx="1"/>
          </p:nvPr>
        </p:nvPicPr>
        <p:blipFill>
          <a:blip r:embed="rId2">
            <a:extLst>
              <a:ext uri="{28A0092B-C50C-407E-A947-70E740481C1C}">
                <a14:useLocalDpi xmlns:a14="http://schemas.microsoft.com/office/drawing/2010/main" val="0"/>
              </a:ext>
            </a:extLst>
          </a:blip>
          <a:srcRect l="-40915" r="-40915"/>
          <a:stretch>
            <a:fillRect/>
          </a:stretch>
        </p:blipFill>
        <p:spPr>
          <a:xfrm>
            <a:off x="181100" y="1710648"/>
            <a:ext cx="8813488" cy="4847079"/>
          </a:xfrm>
        </p:spPr>
      </p:pic>
      <p:sp>
        <p:nvSpPr>
          <p:cNvPr id="5" name="TextBox 4"/>
          <p:cNvSpPr txBox="1"/>
          <p:nvPr/>
        </p:nvSpPr>
        <p:spPr>
          <a:xfrm>
            <a:off x="7371800" y="6157359"/>
            <a:ext cx="1408097" cy="369332"/>
          </a:xfrm>
          <a:prstGeom prst="rect">
            <a:avLst/>
          </a:prstGeom>
          <a:noFill/>
        </p:spPr>
        <p:txBody>
          <a:bodyPr wrap="square" rtlCol="0">
            <a:spAutoFit/>
          </a:bodyPr>
          <a:lstStyle/>
          <a:p>
            <a:r>
              <a:rPr lang="en-US" dirty="0" smtClean="0"/>
              <a:t>CASEL, 2015</a:t>
            </a:r>
            <a:endParaRPr lang="en-US" dirty="0"/>
          </a:p>
        </p:txBody>
      </p:sp>
    </p:spTree>
    <p:extLst>
      <p:ext uri="{BB962C8B-B14F-4D97-AF65-F5344CB8AC3E}">
        <p14:creationId xmlns:p14="http://schemas.microsoft.com/office/powerpoint/2010/main" val="406632174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nceptual model of SEL.png"/>
          <p:cNvPicPr>
            <a:picLocks noGrp="1" noChangeAspect="1"/>
          </p:cNvPicPr>
          <p:nvPr>
            <p:ph idx="1"/>
          </p:nvPr>
        </p:nvPicPr>
        <p:blipFill>
          <a:blip r:embed="rId2">
            <a:extLst>
              <a:ext uri="{28A0092B-C50C-407E-A947-70E740481C1C}">
                <a14:useLocalDpi xmlns:a14="http://schemas.microsoft.com/office/drawing/2010/main" val="0"/>
              </a:ext>
            </a:extLst>
          </a:blip>
          <a:srcRect t="-30021" b="-30021"/>
          <a:stretch>
            <a:fillRect/>
          </a:stretch>
        </p:blipFill>
        <p:spPr/>
      </p:pic>
      <p:sp>
        <p:nvSpPr>
          <p:cNvPr id="6" name="Title 1"/>
          <p:cNvSpPr>
            <a:spLocks noGrp="1"/>
          </p:cNvSpPr>
          <p:nvPr>
            <p:ph type="title"/>
          </p:nvPr>
        </p:nvSpPr>
        <p:spPr>
          <a:xfrm>
            <a:off x="1587564" y="281934"/>
            <a:ext cx="5466724" cy="1143000"/>
          </a:xfrm>
        </p:spPr>
        <p:txBody>
          <a:bodyPr>
            <a:normAutofit fontScale="90000"/>
          </a:bodyPr>
          <a:lstStyle/>
          <a:p>
            <a:r>
              <a:rPr lang="en-US" dirty="0" smtClean="0"/>
              <a:t>Socioemotional Learning (SEL)</a:t>
            </a:r>
            <a:endParaRPr lang="en-US" dirty="0"/>
          </a:p>
        </p:txBody>
      </p:sp>
      <p:sp>
        <p:nvSpPr>
          <p:cNvPr id="7" name="TextBox 6"/>
          <p:cNvSpPr txBox="1"/>
          <p:nvPr/>
        </p:nvSpPr>
        <p:spPr>
          <a:xfrm>
            <a:off x="7371800" y="6157359"/>
            <a:ext cx="1408097" cy="369332"/>
          </a:xfrm>
          <a:prstGeom prst="rect">
            <a:avLst/>
          </a:prstGeom>
          <a:noFill/>
        </p:spPr>
        <p:txBody>
          <a:bodyPr wrap="square" rtlCol="0">
            <a:spAutoFit/>
          </a:bodyPr>
          <a:lstStyle/>
          <a:p>
            <a:r>
              <a:rPr lang="en-US" dirty="0" smtClean="0"/>
              <a:t>CASEL, 2015</a:t>
            </a:r>
            <a:endParaRPr lang="en-US" dirty="0"/>
          </a:p>
        </p:txBody>
      </p:sp>
    </p:spTree>
    <p:extLst>
      <p:ext uri="{BB962C8B-B14F-4D97-AF65-F5344CB8AC3E}">
        <p14:creationId xmlns:p14="http://schemas.microsoft.com/office/powerpoint/2010/main" val="341483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on SEL</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B</a:t>
            </a:r>
            <a:r>
              <a:rPr lang="en-US" b="1" dirty="0" smtClean="0"/>
              <a:t>etter </a:t>
            </a:r>
            <a:r>
              <a:rPr lang="en-US" b="1" dirty="0"/>
              <a:t>academic performance</a:t>
            </a:r>
            <a:r>
              <a:rPr lang="en-US" dirty="0"/>
              <a:t>: achievement scores an average of 11 percentile points higher than students who did not receive SEL instruction;</a:t>
            </a:r>
          </a:p>
          <a:p>
            <a:r>
              <a:rPr lang="en-US" b="1" dirty="0"/>
              <a:t>I</a:t>
            </a:r>
            <a:r>
              <a:rPr lang="en-US" b="1" dirty="0" smtClean="0"/>
              <a:t>mproved </a:t>
            </a:r>
            <a:r>
              <a:rPr lang="en-US" b="1" dirty="0"/>
              <a:t>attitudes and behaviors</a:t>
            </a:r>
            <a:r>
              <a:rPr lang="en-US" dirty="0"/>
              <a:t>: greater motivation to learn, deeper commitment to school, increased time devoted to schoolwork, and better classroom behavior;</a:t>
            </a:r>
          </a:p>
          <a:p>
            <a:r>
              <a:rPr lang="en-US" b="1" dirty="0"/>
              <a:t>F</a:t>
            </a:r>
            <a:r>
              <a:rPr lang="en-US" b="1" dirty="0" smtClean="0"/>
              <a:t>ewer </a:t>
            </a:r>
            <a:r>
              <a:rPr lang="en-US" b="1" dirty="0"/>
              <a:t>negative behaviors</a:t>
            </a:r>
            <a:r>
              <a:rPr lang="en-US" dirty="0"/>
              <a:t>: decreased disruptive class behavior, noncompliance, aggression, delinquent acts, and disciplinary referrals; and</a:t>
            </a:r>
          </a:p>
          <a:p>
            <a:r>
              <a:rPr lang="en-US" b="1" dirty="0" smtClean="0"/>
              <a:t>Reduced </a:t>
            </a:r>
            <a:r>
              <a:rPr lang="en-US" b="1" dirty="0"/>
              <a:t>emotional distress</a:t>
            </a:r>
            <a:r>
              <a:rPr lang="en-US" dirty="0"/>
              <a:t>: fewer reports of student depression, anxiety, stress, and social withdrawal.</a:t>
            </a:r>
          </a:p>
        </p:txBody>
      </p:sp>
      <p:sp>
        <p:nvSpPr>
          <p:cNvPr id="4" name="TextBox 3"/>
          <p:cNvSpPr txBox="1"/>
          <p:nvPr/>
        </p:nvSpPr>
        <p:spPr>
          <a:xfrm>
            <a:off x="5521953" y="6184971"/>
            <a:ext cx="3271754" cy="369332"/>
          </a:xfrm>
          <a:prstGeom prst="rect">
            <a:avLst/>
          </a:prstGeom>
          <a:noFill/>
        </p:spPr>
        <p:txBody>
          <a:bodyPr wrap="square" rtlCol="0">
            <a:spAutoFit/>
          </a:bodyPr>
          <a:lstStyle/>
          <a:p>
            <a:r>
              <a:rPr lang="en-US" dirty="0" smtClean="0"/>
              <a:t>CASEL, 2015; Durlak et al., 2011</a:t>
            </a:r>
            <a:endParaRPr lang="en-US" dirty="0"/>
          </a:p>
        </p:txBody>
      </p:sp>
    </p:spTree>
    <p:extLst>
      <p:ext uri="{BB962C8B-B14F-4D97-AF65-F5344CB8AC3E}">
        <p14:creationId xmlns:p14="http://schemas.microsoft.com/office/powerpoint/2010/main" val="31728785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evelopment.jpg"/>
          <p:cNvPicPr>
            <a:picLocks noGrp="1" noChangeAspect="1"/>
          </p:cNvPicPr>
          <p:nvPr>
            <p:ph idx="1"/>
          </p:nvPr>
        </p:nvPicPr>
        <p:blipFill>
          <a:blip r:embed="rId2">
            <a:extLst>
              <a:ext uri="{28A0092B-C50C-407E-A947-70E740481C1C}">
                <a14:useLocalDpi xmlns:a14="http://schemas.microsoft.com/office/drawing/2010/main" val="0"/>
              </a:ext>
            </a:extLst>
          </a:blip>
          <a:srcRect l="-7184" r="-7184"/>
          <a:stretch>
            <a:fillRect/>
          </a:stretch>
        </p:blipFill>
        <p:spPr>
          <a:xfrm>
            <a:off x="415785" y="1945350"/>
            <a:ext cx="8229600" cy="4525963"/>
          </a:xfrm>
        </p:spPr>
      </p:pic>
      <p:sp>
        <p:nvSpPr>
          <p:cNvPr id="4" name="Title 1"/>
          <p:cNvSpPr>
            <a:spLocks noGrp="1"/>
          </p:cNvSpPr>
          <p:nvPr>
            <p:ph type="title"/>
          </p:nvPr>
        </p:nvSpPr>
        <p:spPr>
          <a:xfrm>
            <a:off x="1587564" y="281934"/>
            <a:ext cx="5466724" cy="1143000"/>
          </a:xfrm>
        </p:spPr>
        <p:txBody>
          <a:bodyPr>
            <a:normAutofit fontScale="90000"/>
          </a:bodyPr>
          <a:lstStyle/>
          <a:p>
            <a:r>
              <a:rPr lang="en-US" dirty="0" smtClean="0"/>
              <a:t>SEL and Early Childhood Development</a:t>
            </a:r>
            <a:endParaRPr lang="en-US" dirty="0"/>
          </a:p>
        </p:txBody>
      </p:sp>
    </p:spTree>
    <p:extLst>
      <p:ext uri="{BB962C8B-B14F-4D97-AF65-F5344CB8AC3E}">
        <p14:creationId xmlns:p14="http://schemas.microsoft.com/office/powerpoint/2010/main" val="61403945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SEL</a:t>
            </a:r>
            <a:endParaRPr lang="en-US" dirty="0"/>
          </a:p>
        </p:txBody>
      </p:sp>
      <p:sp>
        <p:nvSpPr>
          <p:cNvPr id="3" name="Content Placeholder 2"/>
          <p:cNvSpPr>
            <a:spLocks noGrp="1"/>
          </p:cNvSpPr>
          <p:nvPr>
            <p:ph idx="1"/>
          </p:nvPr>
        </p:nvSpPr>
        <p:spPr/>
        <p:txBody>
          <a:bodyPr/>
          <a:lstStyle/>
          <a:p>
            <a:r>
              <a:rPr lang="en-US" dirty="0" smtClean="0"/>
              <a:t>Teaching social and emotional skills directly</a:t>
            </a:r>
          </a:p>
          <a:p>
            <a:pPr lvl="1"/>
            <a:r>
              <a:rPr lang="en-US" dirty="0" smtClean="0"/>
              <a:t>Curriculum and instruction</a:t>
            </a:r>
            <a:endParaRPr lang="en-US" dirty="0" smtClean="0"/>
          </a:p>
          <a:p>
            <a:r>
              <a:rPr lang="en-US" dirty="0" smtClean="0"/>
              <a:t>Provide a classroom environment that fosters SEL</a:t>
            </a:r>
          </a:p>
          <a:p>
            <a:pPr lvl="1"/>
            <a:r>
              <a:rPr lang="en-US" dirty="0" smtClean="0"/>
              <a:t>Safe and predictable</a:t>
            </a:r>
          </a:p>
          <a:p>
            <a:pPr lvl="1"/>
            <a:r>
              <a:rPr lang="en-US" dirty="0" smtClean="0"/>
              <a:t>Emotionally supportive and responsive</a:t>
            </a:r>
          </a:p>
          <a:p>
            <a:pPr lvl="1"/>
            <a:r>
              <a:rPr lang="en-US" dirty="0" smtClean="0"/>
              <a:t>Use of positive discipline practices</a:t>
            </a:r>
          </a:p>
          <a:p>
            <a:endParaRPr lang="en-US" dirty="0"/>
          </a:p>
        </p:txBody>
      </p:sp>
    </p:spTree>
    <p:extLst>
      <p:ext uri="{BB962C8B-B14F-4D97-AF65-F5344CB8AC3E}">
        <p14:creationId xmlns:p14="http://schemas.microsoft.com/office/powerpoint/2010/main" val="37444118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9" presetClass="emph" presetSubtype="0" nodeType="withEffect">
                                  <p:stCondLst>
                                    <p:cond delay="0"/>
                                  </p:stCondLst>
                                  <p:childTnLst>
                                    <p:set>
                                      <p:cBhvr rctx="PPT">
                                        <p:cTn id="20" dur="indefinite"/>
                                        <p:tgtEl>
                                          <p:spTgt spid="3">
                                            <p:txEl>
                                              <p:pRg st="0" end="0"/>
                                            </p:txEl>
                                          </p:spTgt>
                                        </p:tgtEl>
                                        <p:attrNameLst>
                                          <p:attrName>style.opacity</p:attrName>
                                        </p:attrNameLst>
                                      </p:cBhvr>
                                      <p:to>
                                        <p:strVal val="0.5"/>
                                      </p:to>
                                    </p:set>
                                    <p:animEffect filter="image" prLst="opacity: 0.5">
                                      <p:cBhvr rctx="IE">
                                        <p:cTn id="21" dur="indefinite"/>
                                        <p:tgtEl>
                                          <p:spTgt spid="3">
                                            <p:txEl>
                                              <p:pRg st="0" end="0"/>
                                            </p:txEl>
                                          </p:spTgt>
                                        </p:tgtEl>
                                      </p:cBhvr>
                                    </p:animEffect>
                                  </p:childTnLst>
                                </p:cTn>
                              </p:par>
                              <p:par>
                                <p:cTn id="22" presetID="9" presetClass="emph" presetSubtype="0" nodeType="withEffect">
                                  <p:stCondLst>
                                    <p:cond delay="0"/>
                                  </p:stCondLst>
                                  <p:childTnLst>
                                    <p:set>
                                      <p:cBhvr rctx="PPT">
                                        <p:cTn id="23" dur="indefinite"/>
                                        <p:tgtEl>
                                          <p:spTgt spid="3">
                                            <p:txEl>
                                              <p:pRg st="1" end="1"/>
                                            </p:txEl>
                                          </p:spTgt>
                                        </p:tgtEl>
                                        <p:attrNameLst>
                                          <p:attrName>style.opacity</p:attrName>
                                        </p:attrNameLst>
                                      </p:cBhvr>
                                      <p:to>
                                        <p:strVal val="0.5"/>
                                      </p:to>
                                    </p:set>
                                    <p:animEffect filter="image" prLst="opacity: 0.5">
                                      <p:cBhvr rctx="IE">
                                        <p:cTn id="24" dur="indefinite"/>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5"/>
          <p:cNvGrpSpPr/>
          <p:nvPr/>
        </p:nvGrpSpPr>
        <p:grpSpPr>
          <a:xfrm>
            <a:off x="325776" y="228600"/>
            <a:ext cx="8340196" cy="6324600"/>
            <a:chOff x="325776" y="228600"/>
            <a:chExt cx="8340196" cy="6324600"/>
          </a:xfrm>
        </p:grpSpPr>
        <p:grpSp>
          <p:nvGrpSpPr>
            <p:cNvPr id="4101" name="Group 5"/>
            <p:cNvGrpSpPr>
              <a:grpSpLocks noChangeAspect="1"/>
            </p:cNvGrpSpPr>
            <p:nvPr/>
          </p:nvGrpSpPr>
          <p:grpSpPr bwMode="auto">
            <a:xfrm>
              <a:off x="1295400" y="990600"/>
              <a:ext cx="6172200" cy="5105401"/>
              <a:chOff x="864" y="624"/>
              <a:chExt cx="3792" cy="3216"/>
            </a:xfrm>
          </p:grpSpPr>
          <p:sp>
            <p:nvSpPr>
              <p:cNvPr id="4100" name="AutoShape 4"/>
              <p:cNvSpPr>
                <a:spLocks noChangeAspect="1" noChangeArrowheads="1" noTextEdit="1"/>
              </p:cNvSpPr>
              <p:nvPr/>
            </p:nvSpPr>
            <p:spPr bwMode="auto">
              <a:xfrm>
                <a:off x="864" y="624"/>
                <a:ext cx="3792" cy="3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2" name="Freeform 6"/>
              <p:cNvSpPr>
                <a:spLocks/>
              </p:cNvSpPr>
              <p:nvPr/>
            </p:nvSpPr>
            <p:spPr bwMode="auto">
              <a:xfrm>
                <a:off x="993" y="725"/>
                <a:ext cx="3558" cy="1952"/>
              </a:xfrm>
              <a:custGeom>
                <a:avLst/>
                <a:gdLst/>
                <a:ahLst/>
                <a:cxnLst>
                  <a:cxn ang="0">
                    <a:pos x="3554" y="1426"/>
                  </a:cxn>
                  <a:cxn ang="0">
                    <a:pos x="3485" y="1226"/>
                  </a:cxn>
                  <a:cxn ang="0">
                    <a:pos x="3373" y="1076"/>
                  </a:cxn>
                  <a:cxn ang="0">
                    <a:pos x="3320" y="994"/>
                  </a:cxn>
                  <a:cxn ang="0">
                    <a:pos x="3324" y="817"/>
                  </a:cxn>
                  <a:cxn ang="0">
                    <a:pos x="3297" y="603"/>
                  </a:cxn>
                  <a:cxn ang="0">
                    <a:pos x="3248" y="485"/>
                  </a:cxn>
                  <a:cxn ang="0">
                    <a:pos x="3188" y="401"/>
                  </a:cxn>
                  <a:cxn ang="0">
                    <a:pos x="3092" y="316"/>
                  </a:cxn>
                  <a:cxn ang="0">
                    <a:pos x="2965" y="256"/>
                  </a:cxn>
                  <a:cxn ang="0">
                    <a:pos x="2820" y="231"/>
                  </a:cxn>
                  <a:cxn ang="0">
                    <a:pos x="2691" y="234"/>
                  </a:cxn>
                  <a:cxn ang="0">
                    <a:pos x="2611" y="243"/>
                  </a:cxn>
                  <a:cxn ang="0">
                    <a:pos x="2546" y="245"/>
                  </a:cxn>
                  <a:cxn ang="0">
                    <a:pos x="2501" y="236"/>
                  </a:cxn>
                  <a:cxn ang="0">
                    <a:pos x="2461" y="218"/>
                  </a:cxn>
                  <a:cxn ang="0">
                    <a:pos x="2424" y="193"/>
                  </a:cxn>
                  <a:cxn ang="0">
                    <a:pos x="2392" y="165"/>
                  </a:cxn>
                  <a:cxn ang="0">
                    <a:pos x="2339" y="118"/>
                  </a:cxn>
                  <a:cxn ang="0">
                    <a:pos x="2272" y="73"/>
                  </a:cxn>
                  <a:cxn ang="0">
                    <a:pos x="2181" y="35"/>
                  </a:cxn>
                  <a:cxn ang="0">
                    <a:pos x="2082" y="11"/>
                  </a:cxn>
                  <a:cxn ang="0">
                    <a:pos x="2000" y="2"/>
                  </a:cxn>
                  <a:cxn ang="0">
                    <a:pos x="1926" y="2"/>
                  </a:cxn>
                  <a:cxn ang="0">
                    <a:pos x="1850" y="8"/>
                  </a:cxn>
                  <a:cxn ang="0">
                    <a:pos x="1773" y="22"/>
                  </a:cxn>
                  <a:cxn ang="0">
                    <a:pos x="1719" y="40"/>
                  </a:cxn>
                  <a:cxn ang="0">
                    <a:pos x="1606" y="126"/>
                  </a:cxn>
                  <a:cxn ang="0">
                    <a:pos x="1534" y="213"/>
                  </a:cxn>
                  <a:cxn ang="0">
                    <a:pos x="1494" y="258"/>
                  </a:cxn>
                  <a:cxn ang="0">
                    <a:pos x="1458" y="294"/>
                  </a:cxn>
                  <a:cxn ang="0">
                    <a:pos x="1429" y="298"/>
                  </a:cxn>
                  <a:cxn ang="0">
                    <a:pos x="1353" y="298"/>
                  </a:cxn>
                  <a:cxn ang="0">
                    <a:pos x="1262" y="298"/>
                  </a:cxn>
                  <a:cxn ang="0">
                    <a:pos x="1133" y="298"/>
                  </a:cxn>
                  <a:cxn ang="0">
                    <a:pos x="1004" y="307"/>
                  </a:cxn>
                  <a:cxn ang="0">
                    <a:pos x="879" y="331"/>
                  </a:cxn>
                  <a:cxn ang="0">
                    <a:pos x="769" y="372"/>
                  </a:cxn>
                  <a:cxn ang="0">
                    <a:pos x="692" y="419"/>
                  </a:cxn>
                  <a:cxn ang="0">
                    <a:pos x="600" y="501"/>
                  </a:cxn>
                  <a:cxn ang="0">
                    <a:pos x="473" y="690"/>
                  </a:cxn>
                  <a:cxn ang="0">
                    <a:pos x="400" y="887"/>
                  </a:cxn>
                  <a:cxn ang="0">
                    <a:pos x="375" y="945"/>
                  </a:cxn>
                  <a:cxn ang="0">
                    <a:pos x="333" y="985"/>
                  </a:cxn>
                  <a:cxn ang="0">
                    <a:pos x="288" y="1011"/>
                  </a:cxn>
                  <a:cxn ang="0">
                    <a:pos x="214" y="1049"/>
                  </a:cxn>
                  <a:cxn ang="0">
                    <a:pos x="63" y="1161"/>
                  </a:cxn>
                  <a:cxn ang="0">
                    <a:pos x="1" y="1348"/>
                  </a:cxn>
                  <a:cxn ang="0">
                    <a:pos x="21" y="1537"/>
                  </a:cxn>
                  <a:cxn ang="0">
                    <a:pos x="90" y="1678"/>
                  </a:cxn>
                  <a:cxn ang="0">
                    <a:pos x="143" y="1740"/>
                  </a:cxn>
                  <a:cxn ang="0">
                    <a:pos x="205" y="1794"/>
                  </a:cxn>
                  <a:cxn ang="0">
                    <a:pos x="3416" y="1921"/>
                  </a:cxn>
                  <a:cxn ang="0">
                    <a:pos x="3456" y="1840"/>
                  </a:cxn>
                  <a:cxn ang="0">
                    <a:pos x="3516" y="1696"/>
                  </a:cxn>
                </a:cxnLst>
                <a:rect l="0" t="0" r="r" b="b"/>
                <a:pathLst>
                  <a:path w="3558" h="1952">
                    <a:moveTo>
                      <a:pt x="3540" y="1624"/>
                    </a:moveTo>
                    <a:lnTo>
                      <a:pt x="3552" y="1560"/>
                    </a:lnTo>
                    <a:lnTo>
                      <a:pt x="3558" y="1493"/>
                    </a:lnTo>
                    <a:lnTo>
                      <a:pt x="3554" y="1426"/>
                    </a:lnTo>
                    <a:lnTo>
                      <a:pt x="3540" y="1357"/>
                    </a:lnTo>
                    <a:lnTo>
                      <a:pt x="3525" y="1310"/>
                    </a:lnTo>
                    <a:lnTo>
                      <a:pt x="3507" y="1266"/>
                    </a:lnTo>
                    <a:lnTo>
                      <a:pt x="3485" y="1226"/>
                    </a:lnTo>
                    <a:lnTo>
                      <a:pt x="3460" y="1187"/>
                    </a:lnTo>
                    <a:lnTo>
                      <a:pt x="3433" y="1149"/>
                    </a:lnTo>
                    <a:lnTo>
                      <a:pt x="3404" y="1112"/>
                    </a:lnTo>
                    <a:lnTo>
                      <a:pt x="3373" y="1076"/>
                    </a:lnTo>
                    <a:lnTo>
                      <a:pt x="3342" y="1040"/>
                    </a:lnTo>
                    <a:lnTo>
                      <a:pt x="3338" y="1031"/>
                    </a:lnTo>
                    <a:lnTo>
                      <a:pt x="3329" y="1012"/>
                    </a:lnTo>
                    <a:lnTo>
                      <a:pt x="3320" y="994"/>
                    </a:lnTo>
                    <a:lnTo>
                      <a:pt x="3317" y="985"/>
                    </a:lnTo>
                    <a:lnTo>
                      <a:pt x="3320" y="929"/>
                    </a:lnTo>
                    <a:lnTo>
                      <a:pt x="3322" y="873"/>
                    </a:lnTo>
                    <a:lnTo>
                      <a:pt x="3324" y="817"/>
                    </a:lnTo>
                    <a:lnTo>
                      <a:pt x="3322" y="762"/>
                    </a:lnTo>
                    <a:lnTo>
                      <a:pt x="3319" y="708"/>
                    </a:lnTo>
                    <a:lnTo>
                      <a:pt x="3309" y="655"/>
                    </a:lnTo>
                    <a:lnTo>
                      <a:pt x="3297" y="603"/>
                    </a:lnTo>
                    <a:lnTo>
                      <a:pt x="3279" y="550"/>
                    </a:lnTo>
                    <a:lnTo>
                      <a:pt x="3270" y="528"/>
                    </a:lnTo>
                    <a:lnTo>
                      <a:pt x="3261" y="506"/>
                    </a:lnTo>
                    <a:lnTo>
                      <a:pt x="3248" y="485"/>
                    </a:lnTo>
                    <a:lnTo>
                      <a:pt x="3235" y="465"/>
                    </a:lnTo>
                    <a:lnTo>
                      <a:pt x="3221" y="443"/>
                    </a:lnTo>
                    <a:lnTo>
                      <a:pt x="3206" y="421"/>
                    </a:lnTo>
                    <a:lnTo>
                      <a:pt x="3188" y="401"/>
                    </a:lnTo>
                    <a:lnTo>
                      <a:pt x="3170" y="380"/>
                    </a:lnTo>
                    <a:lnTo>
                      <a:pt x="3146" y="358"/>
                    </a:lnTo>
                    <a:lnTo>
                      <a:pt x="3121" y="336"/>
                    </a:lnTo>
                    <a:lnTo>
                      <a:pt x="3092" y="316"/>
                    </a:lnTo>
                    <a:lnTo>
                      <a:pt x="3061" y="298"/>
                    </a:lnTo>
                    <a:lnTo>
                      <a:pt x="3028" y="282"/>
                    </a:lnTo>
                    <a:lnTo>
                      <a:pt x="2996" y="267"/>
                    </a:lnTo>
                    <a:lnTo>
                      <a:pt x="2965" y="256"/>
                    </a:lnTo>
                    <a:lnTo>
                      <a:pt x="2934" y="247"/>
                    </a:lnTo>
                    <a:lnTo>
                      <a:pt x="2894" y="238"/>
                    </a:lnTo>
                    <a:lnTo>
                      <a:pt x="2856" y="233"/>
                    </a:lnTo>
                    <a:lnTo>
                      <a:pt x="2820" y="231"/>
                    </a:lnTo>
                    <a:lnTo>
                      <a:pt x="2785" y="229"/>
                    </a:lnTo>
                    <a:lnTo>
                      <a:pt x="2753" y="229"/>
                    </a:lnTo>
                    <a:lnTo>
                      <a:pt x="2722" y="233"/>
                    </a:lnTo>
                    <a:lnTo>
                      <a:pt x="2691" y="234"/>
                    </a:lnTo>
                    <a:lnTo>
                      <a:pt x="2660" y="238"/>
                    </a:lnTo>
                    <a:lnTo>
                      <a:pt x="2644" y="240"/>
                    </a:lnTo>
                    <a:lnTo>
                      <a:pt x="2628" y="242"/>
                    </a:lnTo>
                    <a:lnTo>
                      <a:pt x="2611" y="243"/>
                    </a:lnTo>
                    <a:lnTo>
                      <a:pt x="2595" y="243"/>
                    </a:lnTo>
                    <a:lnTo>
                      <a:pt x="2579" y="245"/>
                    </a:lnTo>
                    <a:lnTo>
                      <a:pt x="2562" y="245"/>
                    </a:lnTo>
                    <a:lnTo>
                      <a:pt x="2546" y="245"/>
                    </a:lnTo>
                    <a:lnTo>
                      <a:pt x="2530" y="245"/>
                    </a:lnTo>
                    <a:lnTo>
                      <a:pt x="2521" y="243"/>
                    </a:lnTo>
                    <a:lnTo>
                      <a:pt x="2510" y="240"/>
                    </a:lnTo>
                    <a:lnTo>
                      <a:pt x="2501" y="236"/>
                    </a:lnTo>
                    <a:lnTo>
                      <a:pt x="2490" y="233"/>
                    </a:lnTo>
                    <a:lnTo>
                      <a:pt x="2481" y="229"/>
                    </a:lnTo>
                    <a:lnTo>
                      <a:pt x="2470" y="224"/>
                    </a:lnTo>
                    <a:lnTo>
                      <a:pt x="2461" y="218"/>
                    </a:lnTo>
                    <a:lnTo>
                      <a:pt x="2450" y="213"/>
                    </a:lnTo>
                    <a:lnTo>
                      <a:pt x="2441" y="207"/>
                    </a:lnTo>
                    <a:lnTo>
                      <a:pt x="2433" y="200"/>
                    </a:lnTo>
                    <a:lnTo>
                      <a:pt x="2424" y="193"/>
                    </a:lnTo>
                    <a:lnTo>
                      <a:pt x="2417" y="185"/>
                    </a:lnTo>
                    <a:lnTo>
                      <a:pt x="2408" y="180"/>
                    </a:lnTo>
                    <a:lnTo>
                      <a:pt x="2401" y="173"/>
                    </a:lnTo>
                    <a:lnTo>
                      <a:pt x="2392" y="165"/>
                    </a:lnTo>
                    <a:lnTo>
                      <a:pt x="2385" y="158"/>
                    </a:lnTo>
                    <a:lnTo>
                      <a:pt x="2370" y="146"/>
                    </a:lnTo>
                    <a:lnTo>
                      <a:pt x="2354" y="131"/>
                    </a:lnTo>
                    <a:lnTo>
                      <a:pt x="2339" y="118"/>
                    </a:lnTo>
                    <a:lnTo>
                      <a:pt x="2323" y="106"/>
                    </a:lnTo>
                    <a:lnTo>
                      <a:pt x="2307" y="93"/>
                    </a:lnTo>
                    <a:lnTo>
                      <a:pt x="2290" y="82"/>
                    </a:lnTo>
                    <a:lnTo>
                      <a:pt x="2272" y="73"/>
                    </a:lnTo>
                    <a:lnTo>
                      <a:pt x="2252" y="64"/>
                    </a:lnTo>
                    <a:lnTo>
                      <a:pt x="2229" y="53"/>
                    </a:lnTo>
                    <a:lnTo>
                      <a:pt x="2205" y="44"/>
                    </a:lnTo>
                    <a:lnTo>
                      <a:pt x="2181" y="35"/>
                    </a:lnTo>
                    <a:lnTo>
                      <a:pt x="2158" y="28"/>
                    </a:lnTo>
                    <a:lnTo>
                      <a:pt x="2132" y="22"/>
                    </a:lnTo>
                    <a:lnTo>
                      <a:pt x="2107" y="17"/>
                    </a:lnTo>
                    <a:lnTo>
                      <a:pt x="2082" y="11"/>
                    </a:lnTo>
                    <a:lnTo>
                      <a:pt x="2056" y="8"/>
                    </a:lnTo>
                    <a:lnTo>
                      <a:pt x="2038" y="6"/>
                    </a:lnTo>
                    <a:lnTo>
                      <a:pt x="2020" y="4"/>
                    </a:lnTo>
                    <a:lnTo>
                      <a:pt x="2000" y="2"/>
                    </a:lnTo>
                    <a:lnTo>
                      <a:pt x="1982" y="2"/>
                    </a:lnTo>
                    <a:lnTo>
                      <a:pt x="1964" y="0"/>
                    </a:lnTo>
                    <a:lnTo>
                      <a:pt x="1946" y="0"/>
                    </a:lnTo>
                    <a:lnTo>
                      <a:pt x="1926" y="2"/>
                    </a:lnTo>
                    <a:lnTo>
                      <a:pt x="1908" y="2"/>
                    </a:lnTo>
                    <a:lnTo>
                      <a:pt x="1888" y="4"/>
                    </a:lnTo>
                    <a:lnTo>
                      <a:pt x="1869" y="6"/>
                    </a:lnTo>
                    <a:lnTo>
                      <a:pt x="1850" y="8"/>
                    </a:lnTo>
                    <a:lnTo>
                      <a:pt x="1831" y="11"/>
                    </a:lnTo>
                    <a:lnTo>
                      <a:pt x="1811" y="15"/>
                    </a:lnTo>
                    <a:lnTo>
                      <a:pt x="1793" y="19"/>
                    </a:lnTo>
                    <a:lnTo>
                      <a:pt x="1773" y="22"/>
                    </a:lnTo>
                    <a:lnTo>
                      <a:pt x="1755" y="28"/>
                    </a:lnTo>
                    <a:lnTo>
                      <a:pt x="1755" y="28"/>
                    </a:lnTo>
                    <a:lnTo>
                      <a:pt x="1755" y="28"/>
                    </a:lnTo>
                    <a:lnTo>
                      <a:pt x="1719" y="40"/>
                    </a:lnTo>
                    <a:lnTo>
                      <a:pt x="1688" y="58"/>
                    </a:lnTo>
                    <a:lnTo>
                      <a:pt x="1657" y="78"/>
                    </a:lnTo>
                    <a:lnTo>
                      <a:pt x="1632" y="100"/>
                    </a:lnTo>
                    <a:lnTo>
                      <a:pt x="1606" y="126"/>
                    </a:lnTo>
                    <a:lnTo>
                      <a:pt x="1585" y="149"/>
                    </a:lnTo>
                    <a:lnTo>
                      <a:pt x="1563" y="175"/>
                    </a:lnTo>
                    <a:lnTo>
                      <a:pt x="1543" y="200"/>
                    </a:lnTo>
                    <a:lnTo>
                      <a:pt x="1534" y="213"/>
                    </a:lnTo>
                    <a:lnTo>
                      <a:pt x="1523" y="224"/>
                    </a:lnTo>
                    <a:lnTo>
                      <a:pt x="1514" y="236"/>
                    </a:lnTo>
                    <a:lnTo>
                      <a:pt x="1505" y="247"/>
                    </a:lnTo>
                    <a:lnTo>
                      <a:pt x="1494" y="258"/>
                    </a:lnTo>
                    <a:lnTo>
                      <a:pt x="1485" y="269"/>
                    </a:lnTo>
                    <a:lnTo>
                      <a:pt x="1474" y="280"/>
                    </a:lnTo>
                    <a:lnTo>
                      <a:pt x="1463" y="291"/>
                    </a:lnTo>
                    <a:lnTo>
                      <a:pt x="1458" y="294"/>
                    </a:lnTo>
                    <a:lnTo>
                      <a:pt x="1456" y="296"/>
                    </a:lnTo>
                    <a:lnTo>
                      <a:pt x="1452" y="298"/>
                    </a:lnTo>
                    <a:lnTo>
                      <a:pt x="1449" y="298"/>
                    </a:lnTo>
                    <a:lnTo>
                      <a:pt x="1429" y="298"/>
                    </a:lnTo>
                    <a:lnTo>
                      <a:pt x="1411" y="298"/>
                    </a:lnTo>
                    <a:lnTo>
                      <a:pt x="1391" y="298"/>
                    </a:lnTo>
                    <a:lnTo>
                      <a:pt x="1373" y="298"/>
                    </a:lnTo>
                    <a:lnTo>
                      <a:pt x="1353" y="298"/>
                    </a:lnTo>
                    <a:lnTo>
                      <a:pt x="1333" y="298"/>
                    </a:lnTo>
                    <a:lnTo>
                      <a:pt x="1315" y="298"/>
                    </a:lnTo>
                    <a:lnTo>
                      <a:pt x="1295" y="298"/>
                    </a:lnTo>
                    <a:lnTo>
                      <a:pt x="1262" y="298"/>
                    </a:lnTo>
                    <a:lnTo>
                      <a:pt x="1229" y="296"/>
                    </a:lnTo>
                    <a:lnTo>
                      <a:pt x="1197" y="296"/>
                    </a:lnTo>
                    <a:lnTo>
                      <a:pt x="1164" y="296"/>
                    </a:lnTo>
                    <a:lnTo>
                      <a:pt x="1133" y="298"/>
                    </a:lnTo>
                    <a:lnTo>
                      <a:pt x="1101" y="298"/>
                    </a:lnTo>
                    <a:lnTo>
                      <a:pt x="1068" y="300"/>
                    </a:lnTo>
                    <a:lnTo>
                      <a:pt x="1035" y="303"/>
                    </a:lnTo>
                    <a:lnTo>
                      <a:pt x="1004" y="307"/>
                    </a:lnTo>
                    <a:lnTo>
                      <a:pt x="972" y="311"/>
                    </a:lnTo>
                    <a:lnTo>
                      <a:pt x="941" y="316"/>
                    </a:lnTo>
                    <a:lnTo>
                      <a:pt x="910" y="323"/>
                    </a:lnTo>
                    <a:lnTo>
                      <a:pt x="879" y="331"/>
                    </a:lnTo>
                    <a:lnTo>
                      <a:pt x="848" y="340"/>
                    </a:lnTo>
                    <a:lnTo>
                      <a:pt x="818" y="350"/>
                    </a:lnTo>
                    <a:lnTo>
                      <a:pt x="789" y="363"/>
                    </a:lnTo>
                    <a:lnTo>
                      <a:pt x="769" y="372"/>
                    </a:lnTo>
                    <a:lnTo>
                      <a:pt x="749" y="383"/>
                    </a:lnTo>
                    <a:lnTo>
                      <a:pt x="731" y="394"/>
                    </a:lnTo>
                    <a:lnTo>
                      <a:pt x="711" y="405"/>
                    </a:lnTo>
                    <a:lnTo>
                      <a:pt x="692" y="419"/>
                    </a:lnTo>
                    <a:lnTo>
                      <a:pt x="674" y="434"/>
                    </a:lnTo>
                    <a:lnTo>
                      <a:pt x="656" y="448"/>
                    </a:lnTo>
                    <a:lnTo>
                      <a:pt x="638" y="465"/>
                    </a:lnTo>
                    <a:lnTo>
                      <a:pt x="600" y="501"/>
                    </a:lnTo>
                    <a:lnTo>
                      <a:pt x="564" y="543"/>
                    </a:lnTo>
                    <a:lnTo>
                      <a:pt x="531" y="588"/>
                    </a:lnTo>
                    <a:lnTo>
                      <a:pt x="500" y="637"/>
                    </a:lnTo>
                    <a:lnTo>
                      <a:pt x="473" y="690"/>
                    </a:lnTo>
                    <a:lnTo>
                      <a:pt x="448" y="746"/>
                    </a:lnTo>
                    <a:lnTo>
                      <a:pt x="426" y="808"/>
                    </a:lnTo>
                    <a:lnTo>
                      <a:pt x="406" y="871"/>
                    </a:lnTo>
                    <a:lnTo>
                      <a:pt x="400" y="887"/>
                    </a:lnTo>
                    <a:lnTo>
                      <a:pt x="395" y="904"/>
                    </a:lnTo>
                    <a:lnTo>
                      <a:pt x="390" y="918"/>
                    </a:lnTo>
                    <a:lnTo>
                      <a:pt x="384" y="933"/>
                    </a:lnTo>
                    <a:lnTo>
                      <a:pt x="375" y="945"/>
                    </a:lnTo>
                    <a:lnTo>
                      <a:pt x="366" y="958"/>
                    </a:lnTo>
                    <a:lnTo>
                      <a:pt x="357" y="969"/>
                    </a:lnTo>
                    <a:lnTo>
                      <a:pt x="344" y="978"/>
                    </a:lnTo>
                    <a:lnTo>
                      <a:pt x="333" y="985"/>
                    </a:lnTo>
                    <a:lnTo>
                      <a:pt x="322" y="991"/>
                    </a:lnTo>
                    <a:lnTo>
                      <a:pt x="312" y="998"/>
                    </a:lnTo>
                    <a:lnTo>
                      <a:pt x="301" y="1003"/>
                    </a:lnTo>
                    <a:lnTo>
                      <a:pt x="288" y="1011"/>
                    </a:lnTo>
                    <a:lnTo>
                      <a:pt x="277" y="1016"/>
                    </a:lnTo>
                    <a:lnTo>
                      <a:pt x="264" y="1022"/>
                    </a:lnTo>
                    <a:lnTo>
                      <a:pt x="254" y="1027"/>
                    </a:lnTo>
                    <a:lnTo>
                      <a:pt x="214" y="1049"/>
                    </a:lnTo>
                    <a:lnTo>
                      <a:pt x="172" y="1072"/>
                    </a:lnTo>
                    <a:lnTo>
                      <a:pt x="132" y="1098"/>
                    </a:lnTo>
                    <a:lnTo>
                      <a:pt x="96" y="1127"/>
                    </a:lnTo>
                    <a:lnTo>
                      <a:pt x="63" y="1161"/>
                    </a:lnTo>
                    <a:lnTo>
                      <a:pt x="36" y="1199"/>
                    </a:lnTo>
                    <a:lnTo>
                      <a:pt x="16" y="1245"/>
                    </a:lnTo>
                    <a:lnTo>
                      <a:pt x="5" y="1297"/>
                    </a:lnTo>
                    <a:lnTo>
                      <a:pt x="1" y="1348"/>
                    </a:lnTo>
                    <a:lnTo>
                      <a:pt x="0" y="1399"/>
                    </a:lnTo>
                    <a:lnTo>
                      <a:pt x="3" y="1446"/>
                    </a:lnTo>
                    <a:lnTo>
                      <a:pt x="11" y="1491"/>
                    </a:lnTo>
                    <a:lnTo>
                      <a:pt x="21" y="1537"/>
                    </a:lnTo>
                    <a:lnTo>
                      <a:pt x="36" y="1578"/>
                    </a:lnTo>
                    <a:lnTo>
                      <a:pt x="56" y="1620"/>
                    </a:lnTo>
                    <a:lnTo>
                      <a:pt x="78" y="1660"/>
                    </a:lnTo>
                    <a:lnTo>
                      <a:pt x="90" y="1678"/>
                    </a:lnTo>
                    <a:lnTo>
                      <a:pt x="101" y="1694"/>
                    </a:lnTo>
                    <a:lnTo>
                      <a:pt x="116" y="1709"/>
                    </a:lnTo>
                    <a:lnTo>
                      <a:pt x="128" y="1725"/>
                    </a:lnTo>
                    <a:lnTo>
                      <a:pt x="143" y="1740"/>
                    </a:lnTo>
                    <a:lnTo>
                      <a:pt x="159" y="1754"/>
                    </a:lnTo>
                    <a:lnTo>
                      <a:pt x="176" y="1769"/>
                    </a:lnTo>
                    <a:lnTo>
                      <a:pt x="192" y="1783"/>
                    </a:lnTo>
                    <a:lnTo>
                      <a:pt x="205" y="1794"/>
                    </a:lnTo>
                    <a:lnTo>
                      <a:pt x="3398" y="1952"/>
                    </a:lnTo>
                    <a:lnTo>
                      <a:pt x="3409" y="1934"/>
                    </a:lnTo>
                    <a:lnTo>
                      <a:pt x="3411" y="1930"/>
                    </a:lnTo>
                    <a:lnTo>
                      <a:pt x="3416" y="1921"/>
                    </a:lnTo>
                    <a:lnTo>
                      <a:pt x="3420" y="1912"/>
                    </a:lnTo>
                    <a:lnTo>
                      <a:pt x="3422" y="1908"/>
                    </a:lnTo>
                    <a:lnTo>
                      <a:pt x="3438" y="1874"/>
                    </a:lnTo>
                    <a:lnTo>
                      <a:pt x="3456" y="1840"/>
                    </a:lnTo>
                    <a:lnTo>
                      <a:pt x="3473" y="1803"/>
                    </a:lnTo>
                    <a:lnTo>
                      <a:pt x="3489" y="1769"/>
                    </a:lnTo>
                    <a:lnTo>
                      <a:pt x="3504" y="1733"/>
                    </a:lnTo>
                    <a:lnTo>
                      <a:pt x="3516" y="1696"/>
                    </a:lnTo>
                    <a:lnTo>
                      <a:pt x="3529" y="1660"/>
                    </a:lnTo>
                    <a:lnTo>
                      <a:pt x="3540" y="1624"/>
                    </a:lnTo>
                    <a:close/>
                  </a:path>
                </a:pathLst>
              </a:custGeom>
              <a:solidFill>
                <a:srgbClr val="7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3" name="Freeform 7"/>
              <p:cNvSpPr>
                <a:spLocks/>
              </p:cNvSpPr>
              <p:nvPr/>
            </p:nvSpPr>
            <p:spPr bwMode="auto">
              <a:xfrm>
                <a:off x="1027" y="760"/>
                <a:ext cx="3491" cy="1883"/>
              </a:xfrm>
              <a:custGeom>
                <a:avLst/>
                <a:gdLst/>
                <a:ahLst/>
                <a:cxnLst>
                  <a:cxn ang="0">
                    <a:pos x="3486" y="1380"/>
                  </a:cxn>
                  <a:cxn ang="0">
                    <a:pos x="3421" y="1206"/>
                  </a:cxn>
                  <a:cxn ang="0">
                    <a:pos x="3314" y="1061"/>
                  </a:cxn>
                  <a:cxn ang="0">
                    <a:pos x="3256" y="979"/>
                  </a:cxn>
                  <a:cxn ang="0">
                    <a:pos x="3250" y="952"/>
                  </a:cxn>
                  <a:cxn ang="0">
                    <a:pos x="3256" y="831"/>
                  </a:cxn>
                  <a:cxn ang="0">
                    <a:pos x="3241" y="611"/>
                  </a:cxn>
                  <a:cxn ang="0">
                    <a:pos x="3188" y="473"/>
                  </a:cxn>
                  <a:cxn ang="0">
                    <a:pos x="3141" y="403"/>
                  </a:cxn>
                  <a:cxn ang="0">
                    <a:pos x="3065" y="328"/>
                  </a:cxn>
                  <a:cxn ang="0">
                    <a:pos x="2949" y="263"/>
                  </a:cxn>
                  <a:cxn ang="0">
                    <a:pos x="2818" y="230"/>
                  </a:cxn>
                  <a:cxn ang="0">
                    <a:pos x="2690" y="230"/>
                  </a:cxn>
                  <a:cxn ang="0">
                    <a:pos x="2595" y="239"/>
                  </a:cxn>
                  <a:cxn ang="0">
                    <a:pos x="2528" y="245"/>
                  </a:cxn>
                  <a:cxn ang="0">
                    <a:pos x="2468" y="237"/>
                  </a:cxn>
                  <a:cxn ang="0">
                    <a:pos x="2421" y="218"/>
                  </a:cxn>
                  <a:cxn ang="0">
                    <a:pos x="2380" y="192"/>
                  </a:cxn>
                  <a:cxn ang="0">
                    <a:pos x="2345" y="161"/>
                  </a:cxn>
                  <a:cxn ang="0">
                    <a:pos x="2300" y="121"/>
                  </a:cxn>
                  <a:cxn ang="0">
                    <a:pos x="2240" y="76"/>
                  </a:cxn>
                  <a:cxn ang="0">
                    <a:pos x="2151" y="36"/>
                  </a:cxn>
                  <a:cxn ang="0">
                    <a:pos x="2035" y="9"/>
                  </a:cxn>
                  <a:cxn ang="0">
                    <a:pos x="1915" y="0"/>
                  </a:cxn>
                  <a:cxn ang="0">
                    <a:pos x="1792" y="11"/>
                  </a:cxn>
                  <a:cxn ang="0">
                    <a:pos x="1670" y="52"/>
                  </a:cxn>
                  <a:cxn ang="0">
                    <a:pos x="1574" y="138"/>
                  </a:cxn>
                  <a:cxn ang="0">
                    <a:pos x="1514" y="210"/>
                  </a:cxn>
                  <a:cxn ang="0">
                    <a:pos x="1475" y="259"/>
                  </a:cxn>
                  <a:cxn ang="0">
                    <a:pos x="1435" y="294"/>
                  </a:cxn>
                  <a:cxn ang="0">
                    <a:pos x="1377" y="297"/>
                  </a:cxn>
                  <a:cxn ang="0">
                    <a:pos x="1299" y="297"/>
                  </a:cxn>
                  <a:cxn ang="0">
                    <a:pos x="1201" y="296"/>
                  </a:cxn>
                  <a:cxn ang="0">
                    <a:pos x="1083" y="296"/>
                  </a:cxn>
                  <a:cxn ang="0">
                    <a:pos x="967" y="305"/>
                  </a:cxn>
                  <a:cxn ang="0">
                    <a:pos x="854" y="326"/>
                  </a:cxn>
                  <a:cxn ang="0">
                    <a:pos x="755" y="364"/>
                  </a:cxn>
                  <a:cxn ang="0">
                    <a:pos x="668" y="419"/>
                  </a:cxn>
                  <a:cxn ang="0">
                    <a:pos x="557" y="528"/>
                  </a:cxn>
                  <a:cxn ang="0">
                    <a:pos x="444" y="724"/>
                  </a:cxn>
                  <a:cxn ang="0">
                    <a:pos x="394" y="880"/>
                  </a:cxn>
                  <a:cxn ang="0">
                    <a:pos x="359" y="943"/>
                  </a:cxn>
                  <a:cxn ang="0">
                    <a:pos x="307" y="985"/>
                  </a:cxn>
                  <a:cxn ang="0">
                    <a:pos x="259" y="1010"/>
                  </a:cxn>
                  <a:cxn ang="0">
                    <a:pos x="156" y="1065"/>
                  </a:cxn>
                  <a:cxn ang="0">
                    <a:pos x="33" y="1179"/>
                  </a:cxn>
                  <a:cxn ang="0">
                    <a:pos x="0" y="1376"/>
                  </a:cxn>
                  <a:cxn ang="0">
                    <a:pos x="25" y="1513"/>
                  </a:cxn>
                  <a:cxn ang="0">
                    <a:pos x="55" y="1576"/>
                  </a:cxn>
                  <a:cxn ang="0">
                    <a:pos x="94" y="1638"/>
                  </a:cxn>
                  <a:cxn ang="0">
                    <a:pos x="147" y="1696"/>
                  </a:cxn>
                  <a:cxn ang="0">
                    <a:pos x="3346" y="1883"/>
                  </a:cxn>
                  <a:cxn ang="0">
                    <a:pos x="3417" y="1734"/>
                  </a:cxn>
                  <a:cxn ang="0">
                    <a:pos x="3477" y="1565"/>
                  </a:cxn>
                </a:cxnLst>
                <a:rect l="0" t="0" r="r" b="b"/>
                <a:pathLst>
                  <a:path w="3491" h="1883">
                    <a:moveTo>
                      <a:pt x="3486" y="1522"/>
                    </a:moveTo>
                    <a:lnTo>
                      <a:pt x="3491" y="1474"/>
                    </a:lnTo>
                    <a:lnTo>
                      <a:pt x="3491" y="1427"/>
                    </a:lnTo>
                    <a:lnTo>
                      <a:pt x="3486" y="1380"/>
                    </a:lnTo>
                    <a:lnTo>
                      <a:pt x="3475" y="1331"/>
                    </a:lnTo>
                    <a:lnTo>
                      <a:pt x="3460" y="1288"/>
                    </a:lnTo>
                    <a:lnTo>
                      <a:pt x="3442" y="1246"/>
                    </a:lnTo>
                    <a:lnTo>
                      <a:pt x="3421" y="1206"/>
                    </a:lnTo>
                    <a:lnTo>
                      <a:pt x="3397" y="1168"/>
                    </a:lnTo>
                    <a:lnTo>
                      <a:pt x="3372" y="1132"/>
                    </a:lnTo>
                    <a:lnTo>
                      <a:pt x="3343" y="1097"/>
                    </a:lnTo>
                    <a:lnTo>
                      <a:pt x="3314" y="1061"/>
                    </a:lnTo>
                    <a:lnTo>
                      <a:pt x="3283" y="1026"/>
                    </a:lnTo>
                    <a:lnTo>
                      <a:pt x="3266" y="1008"/>
                    </a:lnTo>
                    <a:lnTo>
                      <a:pt x="3261" y="994"/>
                    </a:lnTo>
                    <a:lnTo>
                      <a:pt x="3256" y="979"/>
                    </a:lnTo>
                    <a:lnTo>
                      <a:pt x="3250" y="967"/>
                    </a:lnTo>
                    <a:lnTo>
                      <a:pt x="3248" y="956"/>
                    </a:lnTo>
                    <a:lnTo>
                      <a:pt x="3248" y="954"/>
                    </a:lnTo>
                    <a:lnTo>
                      <a:pt x="3250" y="952"/>
                    </a:lnTo>
                    <a:lnTo>
                      <a:pt x="3250" y="950"/>
                    </a:lnTo>
                    <a:lnTo>
                      <a:pt x="3250" y="948"/>
                    </a:lnTo>
                    <a:lnTo>
                      <a:pt x="3254" y="889"/>
                    </a:lnTo>
                    <a:lnTo>
                      <a:pt x="3256" y="831"/>
                    </a:lnTo>
                    <a:lnTo>
                      <a:pt x="3257" y="774"/>
                    </a:lnTo>
                    <a:lnTo>
                      <a:pt x="3256" y="718"/>
                    </a:lnTo>
                    <a:lnTo>
                      <a:pt x="3250" y="664"/>
                    </a:lnTo>
                    <a:lnTo>
                      <a:pt x="3241" y="611"/>
                    </a:lnTo>
                    <a:lnTo>
                      <a:pt x="3227" y="559"/>
                    </a:lnTo>
                    <a:lnTo>
                      <a:pt x="3207" y="508"/>
                    </a:lnTo>
                    <a:lnTo>
                      <a:pt x="3197" y="490"/>
                    </a:lnTo>
                    <a:lnTo>
                      <a:pt x="3188" y="473"/>
                    </a:lnTo>
                    <a:lnTo>
                      <a:pt x="3178" y="455"/>
                    </a:lnTo>
                    <a:lnTo>
                      <a:pt x="3167" y="437"/>
                    </a:lnTo>
                    <a:lnTo>
                      <a:pt x="3154" y="419"/>
                    </a:lnTo>
                    <a:lnTo>
                      <a:pt x="3141" y="403"/>
                    </a:lnTo>
                    <a:lnTo>
                      <a:pt x="3127" y="384"/>
                    </a:lnTo>
                    <a:lnTo>
                      <a:pt x="3112" y="368"/>
                    </a:lnTo>
                    <a:lnTo>
                      <a:pt x="3090" y="348"/>
                    </a:lnTo>
                    <a:lnTo>
                      <a:pt x="3065" y="328"/>
                    </a:lnTo>
                    <a:lnTo>
                      <a:pt x="3038" y="310"/>
                    </a:lnTo>
                    <a:lnTo>
                      <a:pt x="3009" y="292"/>
                    </a:lnTo>
                    <a:lnTo>
                      <a:pt x="2980" y="277"/>
                    </a:lnTo>
                    <a:lnTo>
                      <a:pt x="2949" y="263"/>
                    </a:lnTo>
                    <a:lnTo>
                      <a:pt x="2920" y="252"/>
                    </a:lnTo>
                    <a:lnTo>
                      <a:pt x="2893" y="243"/>
                    </a:lnTo>
                    <a:lnTo>
                      <a:pt x="2855" y="236"/>
                    </a:lnTo>
                    <a:lnTo>
                      <a:pt x="2818" y="230"/>
                    </a:lnTo>
                    <a:lnTo>
                      <a:pt x="2784" y="227"/>
                    </a:lnTo>
                    <a:lnTo>
                      <a:pt x="2751" y="227"/>
                    </a:lnTo>
                    <a:lnTo>
                      <a:pt x="2719" y="227"/>
                    </a:lnTo>
                    <a:lnTo>
                      <a:pt x="2690" y="230"/>
                    </a:lnTo>
                    <a:lnTo>
                      <a:pt x="2659" y="232"/>
                    </a:lnTo>
                    <a:lnTo>
                      <a:pt x="2630" y="236"/>
                    </a:lnTo>
                    <a:lnTo>
                      <a:pt x="2614" y="237"/>
                    </a:lnTo>
                    <a:lnTo>
                      <a:pt x="2595" y="239"/>
                    </a:lnTo>
                    <a:lnTo>
                      <a:pt x="2579" y="241"/>
                    </a:lnTo>
                    <a:lnTo>
                      <a:pt x="2563" y="243"/>
                    </a:lnTo>
                    <a:lnTo>
                      <a:pt x="2545" y="243"/>
                    </a:lnTo>
                    <a:lnTo>
                      <a:pt x="2528" y="245"/>
                    </a:lnTo>
                    <a:lnTo>
                      <a:pt x="2510" y="245"/>
                    </a:lnTo>
                    <a:lnTo>
                      <a:pt x="2492" y="243"/>
                    </a:lnTo>
                    <a:lnTo>
                      <a:pt x="2481" y="241"/>
                    </a:lnTo>
                    <a:lnTo>
                      <a:pt x="2468" y="237"/>
                    </a:lnTo>
                    <a:lnTo>
                      <a:pt x="2458" y="234"/>
                    </a:lnTo>
                    <a:lnTo>
                      <a:pt x="2445" y="228"/>
                    </a:lnTo>
                    <a:lnTo>
                      <a:pt x="2432" y="225"/>
                    </a:lnTo>
                    <a:lnTo>
                      <a:pt x="2421" y="218"/>
                    </a:lnTo>
                    <a:lnTo>
                      <a:pt x="2409" y="212"/>
                    </a:lnTo>
                    <a:lnTo>
                      <a:pt x="2398" y="205"/>
                    </a:lnTo>
                    <a:lnTo>
                      <a:pt x="2389" y="198"/>
                    </a:lnTo>
                    <a:lnTo>
                      <a:pt x="2380" y="192"/>
                    </a:lnTo>
                    <a:lnTo>
                      <a:pt x="2370" y="185"/>
                    </a:lnTo>
                    <a:lnTo>
                      <a:pt x="2363" y="178"/>
                    </a:lnTo>
                    <a:lnTo>
                      <a:pt x="2354" y="170"/>
                    </a:lnTo>
                    <a:lnTo>
                      <a:pt x="2345" y="161"/>
                    </a:lnTo>
                    <a:lnTo>
                      <a:pt x="2338" y="154"/>
                    </a:lnTo>
                    <a:lnTo>
                      <a:pt x="2329" y="147"/>
                    </a:lnTo>
                    <a:lnTo>
                      <a:pt x="2314" y="134"/>
                    </a:lnTo>
                    <a:lnTo>
                      <a:pt x="2300" y="121"/>
                    </a:lnTo>
                    <a:lnTo>
                      <a:pt x="2285" y="111"/>
                    </a:lnTo>
                    <a:lnTo>
                      <a:pt x="2271" y="98"/>
                    </a:lnTo>
                    <a:lnTo>
                      <a:pt x="2254" y="87"/>
                    </a:lnTo>
                    <a:lnTo>
                      <a:pt x="2240" y="76"/>
                    </a:lnTo>
                    <a:lnTo>
                      <a:pt x="2224" y="67"/>
                    </a:lnTo>
                    <a:lnTo>
                      <a:pt x="2205" y="58"/>
                    </a:lnTo>
                    <a:lnTo>
                      <a:pt x="2178" y="47"/>
                    </a:lnTo>
                    <a:lnTo>
                      <a:pt x="2151" y="36"/>
                    </a:lnTo>
                    <a:lnTo>
                      <a:pt x="2124" y="27"/>
                    </a:lnTo>
                    <a:lnTo>
                      <a:pt x="2095" y="20"/>
                    </a:lnTo>
                    <a:lnTo>
                      <a:pt x="2066" y="13"/>
                    </a:lnTo>
                    <a:lnTo>
                      <a:pt x="2035" y="9"/>
                    </a:lnTo>
                    <a:lnTo>
                      <a:pt x="2006" y="4"/>
                    </a:lnTo>
                    <a:lnTo>
                      <a:pt x="1975" y="2"/>
                    </a:lnTo>
                    <a:lnTo>
                      <a:pt x="1944" y="0"/>
                    </a:lnTo>
                    <a:lnTo>
                      <a:pt x="1915" y="0"/>
                    </a:lnTo>
                    <a:lnTo>
                      <a:pt x="1884" y="0"/>
                    </a:lnTo>
                    <a:lnTo>
                      <a:pt x="1854" y="2"/>
                    </a:lnTo>
                    <a:lnTo>
                      <a:pt x="1823" y="5"/>
                    </a:lnTo>
                    <a:lnTo>
                      <a:pt x="1792" y="11"/>
                    </a:lnTo>
                    <a:lnTo>
                      <a:pt x="1761" y="16"/>
                    </a:lnTo>
                    <a:lnTo>
                      <a:pt x="1730" y="23"/>
                    </a:lnTo>
                    <a:lnTo>
                      <a:pt x="1698" y="36"/>
                    </a:lnTo>
                    <a:lnTo>
                      <a:pt x="1670" y="52"/>
                    </a:lnTo>
                    <a:lnTo>
                      <a:pt x="1643" y="71"/>
                    </a:lnTo>
                    <a:lnTo>
                      <a:pt x="1620" y="91"/>
                    </a:lnTo>
                    <a:lnTo>
                      <a:pt x="1596" y="112"/>
                    </a:lnTo>
                    <a:lnTo>
                      <a:pt x="1574" y="138"/>
                    </a:lnTo>
                    <a:lnTo>
                      <a:pt x="1554" y="161"/>
                    </a:lnTo>
                    <a:lnTo>
                      <a:pt x="1534" y="187"/>
                    </a:lnTo>
                    <a:lnTo>
                      <a:pt x="1525" y="198"/>
                    </a:lnTo>
                    <a:lnTo>
                      <a:pt x="1514" y="210"/>
                    </a:lnTo>
                    <a:lnTo>
                      <a:pt x="1505" y="223"/>
                    </a:lnTo>
                    <a:lnTo>
                      <a:pt x="1495" y="234"/>
                    </a:lnTo>
                    <a:lnTo>
                      <a:pt x="1485" y="247"/>
                    </a:lnTo>
                    <a:lnTo>
                      <a:pt x="1475" y="259"/>
                    </a:lnTo>
                    <a:lnTo>
                      <a:pt x="1464" y="270"/>
                    </a:lnTo>
                    <a:lnTo>
                      <a:pt x="1453" y="281"/>
                    </a:lnTo>
                    <a:lnTo>
                      <a:pt x="1444" y="288"/>
                    </a:lnTo>
                    <a:lnTo>
                      <a:pt x="1435" y="294"/>
                    </a:lnTo>
                    <a:lnTo>
                      <a:pt x="1426" y="296"/>
                    </a:lnTo>
                    <a:lnTo>
                      <a:pt x="1415" y="297"/>
                    </a:lnTo>
                    <a:lnTo>
                      <a:pt x="1395" y="297"/>
                    </a:lnTo>
                    <a:lnTo>
                      <a:pt x="1377" y="297"/>
                    </a:lnTo>
                    <a:lnTo>
                      <a:pt x="1357" y="297"/>
                    </a:lnTo>
                    <a:lnTo>
                      <a:pt x="1337" y="297"/>
                    </a:lnTo>
                    <a:lnTo>
                      <a:pt x="1319" y="297"/>
                    </a:lnTo>
                    <a:lnTo>
                      <a:pt x="1299" y="297"/>
                    </a:lnTo>
                    <a:lnTo>
                      <a:pt x="1279" y="296"/>
                    </a:lnTo>
                    <a:lnTo>
                      <a:pt x="1259" y="296"/>
                    </a:lnTo>
                    <a:lnTo>
                      <a:pt x="1230" y="296"/>
                    </a:lnTo>
                    <a:lnTo>
                      <a:pt x="1201" y="296"/>
                    </a:lnTo>
                    <a:lnTo>
                      <a:pt x="1170" y="296"/>
                    </a:lnTo>
                    <a:lnTo>
                      <a:pt x="1141" y="296"/>
                    </a:lnTo>
                    <a:lnTo>
                      <a:pt x="1112" y="296"/>
                    </a:lnTo>
                    <a:lnTo>
                      <a:pt x="1083" y="296"/>
                    </a:lnTo>
                    <a:lnTo>
                      <a:pt x="1054" y="297"/>
                    </a:lnTo>
                    <a:lnTo>
                      <a:pt x="1025" y="299"/>
                    </a:lnTo>
                    <a:lnTo>
                      <a:pt x="996" y="301"/>
                    </a:lnTo>
                    <a:lnTo>
                      <a:pt x="967" y="305"/>
                    </a:lnTo>
                    <a:lnTo>
                      <a:pt x="938" y="308"/>
                    </a:lnTo>
                    <a:lnTo>
                      <a:pt x="911" y="314"/>
                    </a:lnTo>
                    <a:lnTo>
                      <a:pt x="882" y="319"/>
                    </a:lnTo>
                    <a:lnTo>
                      <a:pt x="854" y="326"/>
                    </a:lnTo>
                    <a:lnTo>
                      <a:pt x="827" y="335"/>
                    </a:lnTo>
                    <a:lnTo>
                      <a:pt x="800" y="345"/>
                    </a:lnTo>
                    <a:lnTo>
                      <a:pt x="776" y="354"/>
                    </a:lnTo>
                    <a:lnTo>
                      <a:pt x="755" y="364"/>
                    </a:lnTo>
                    <a:lnTo>
                      <a:pt x="733" y="375"/>
                    </a:lnTo>
                    <a:lnTo>
                      <a:pt x="711" y="388"/>
                    </a:lnTo>
                    <a:lnTo>
                      <a:pt x="689" y="403"/>
                    </a:lnTo>
                    <a:lnTo>
                      <a:pt x="668" y="419"/>
                    </a:lnTo>
                    <a:lnTo>
                      <a:pt x="648" y="435"/>
                    </a:lnTo>
                    <a:lnTo>
                      <a:pt x="628" y="453"/>
                    </a:lnTo>
                    <a:lnTo>
                      <a:pt x="591" y="488"/>
                    </a:lnTo>
                    <a:lnTo>
                      <a:pt x="557" y="528"/>
                    </a:lnTo>
                    <a:lnTo>
                      <a:pt x="524" y="571"/>
                    </a:lnTo>
                    <a:lnTo>
                      <a:pt x="495" y="618"/>
                    </a:lnTo>
                    <a:lnTo>
                      <a:pt x="468" y="669"/>
                    </a:lnTo>
                    <a:lnTo>
                      <a:pt x="444" y="724"/>
                    </a:lnTo>
                    <a:lnTo>
                      <a:pt x="423" y="783"/>
                    </a:lnTo>
                    <a:lnTo>
                      <a:pt x="405" y="845"/>
                    </a:lnTo>
                    <a:lnTo>
                      <a:pt x="399" y="861"/>
                    </a:lnTo>
                    <a:lnTo>
                      <a:pt x="394" y="880"/>
                    </a:lnTo>
                    <a:lnTo>
                      <a:pt x="386" y="896"/>
                    </a:lnTo>
                    <a:lnTo>
                      <a:pt x="379" y="912"/>
                    </a:lnTo>
                    <a:lnTo>
                      <a:pt x="370" y="929"/>
                    </a:lnTo>
                    <a:lnTo>
                      <a:pt x="359" y="943"/>
                    </a:lnTo>
                    <a:lnTo>
                      <a:pt x="345" y="958"/>
                    </a:lnTo>
                    <a:lnTo>
                      <a:pt x="328" y="970"/>
                    </a:lnTo>
                    <a:lnTo>
                      <a:pt x="317" y="977"/>
                    </a:lnTo>
                    <a:lnTo>
                      <a:pt x="307" y="985"/>
                    </a:lnTo>
                    <a:lnTo>
                      <a:pt x="294" y="992"/>
                    </a:lnTo>
                    <a:lnTo>
                      <a:pt x="283" y="997"/>
                    </a:lnTo>
                    <a:lnTo>
                      <a:pt x="270" y="1005"/>
                    </a:lnTo>
                    <a:lnTo>
                      <a:pt x="259" y="1010"/>
                    </a:lnTo>
                    <a:lnTo>
                      <a:pt x="247" y="1017"/>
                    </a:lnTo>
                    <a:lnTo>
                      <a:pt x="236" y="1023"/>
                    </a:lnTo>
                    <a:lnTo>
                      <a:pt x="196" y="1043"/>
                    </a:lnTo>
                    <a:lnTo>
                      <a:pt x="156" y="1065"/>
                    </a:lnTo>
                    <a:lnTo>
                      <a:pt x="120" y="1088"/>
                    </a:lnTo>
                    <a:lnTo>
                      <a:pt x="85" y="1115"/>
                    </a:lnTo>
                    <a:lnTo>
                      <a:pt x="56" y="1144"/>
                    </a:lnTo>
                    <a:lnTo>
                      <a:pt x="33" y="1179"/>
                    </a:lnTo>
                    <a:lnTo>
                      <a:pt x="15" y="1221"/>
                    </a:lnTo>
                    <a:lnTo>
                      <a:pt x="4" y="1266"/>
                    </a:lnTo>
                    <a:lnTo>
                      <a:pt x="0" y="1322"/>
                    </a:lnTo>
                    <a:lnTo>
                      <a:pt x="0" y="1376"/>
                    </a:lnTo>
                    <a:lnTo>
                      <a:pt x="6" y="1429"/>
                    </a:lnTo>
                    <a:lnTo>
                      <a:pt x="16" y="1478"/>
                    </a:lnTo>
                    <a:lnTo>
                      <a:pt x="20" y="1494"/>
                    </a:lnTo>
                    <a:lnTo>
                      <a:pt x="25" y="1513"/>
                    </a:lnTo>
                    <a:lnTo>
                      <a:pt x="33" y="1529"/>
                    </a:lnTo>
                    <a:lnTo>
                      <a:pt x="40" y="1545"/>
                    </a:lnTo>
                    <a:lnTo>
                      <a:pt x="47" y="1560"/>
                    </a:lnTo>
                    <a:lnTo>
                      <a:pt x="55" y="1576"/>
                    </a:lnTo>
                    <a:lnTo>
                      <a:pt x="64" y="1592"/>
                    </a:lnTo>
                    <a:lnTo>
                      <a:pt x="73" y="1607"/>
                    </a:lnTo>
                    <a:lnTo>
                      <a:pt x="84" y="1623"/>
                    </a:lnTo>
                    <a:lnTo>
                      <a:pt x="94" y="1638"/>
                    </a:lnTo>
                    <a:lnTo>
                      <a:pt x="107" y="1654"/>
                    </a:lnTo>
                    <a:lnTo>
                      <a:pt x="120" y="1667"/>
                    </a:lnTo>
                    <a:lnTo>
                      <a:pt x="134" y="1681"/>
                    </a:lnTo>
                    <a:lnTo>
                      <a:pt x="147" y="1696"/>
                    </a:lnTo>
                    <a:lnTo>
                      <a:pt x="163" y="1708"/>
                    </a:lnTo>
                    <a:lnTo>
                      <a:pt x="180" y="1723"/>
                    </a:lnTo>
                    <a:lnTo>
                      <a:pt x="183" y="1727"/>
                    </a:lnTo>
                    <a:lnTo>
                      <a:pt x="3346" y="1883"/>
                    </a:lnTo>
                    <a:lnTo>
                      <a:pt x="3357" y="1857"/>
                    </a:lnTo>
                    <a:lnTo>
                      <a:pt x="3377" y="1817"/>
                    </a:lnTo>
                    <a:lnTo>
                      <a:pt x="3397" y="1776"/>
                    </a:lnTo>
                    <a:lnTo>
                      <a:pt x="3417" y="1734"/>
                    </a:lnTo>
                    <a:lnTo>
                      <a:pt x="3435" y="1692"/>
                    </a:lnTo>
                    <a:lnTo>
                      <a:pt x="3451" y="1650"/>
                    </a:lnTo>
                    <a:lnTo>
                      <a:pt x="3466" y="1609"/>
                    </a:lnTo>
                    <a:lnTo>
                      <a:pt x="3477" y="1565"/>
                    </a:lnTo>
                    <a:lnTo>
                      <a:pt x="3486" y="15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4" name="Freeform 8"/>
              <p:cNvSpPr>
                <a:spLocks/>
              </p:cNvSpPr>
              <p:nvPr/>
            </p:nvSpPr>
            <p:spPr bwMode="auto">
              <a:xfrm>
                <a:off x="1054" y="785"/>
                <a:ext cx="3437" cy="1830"/>
              </a:xfrm>
              <a:custGeom>
                <a:avLst/>
                <a:gdLst/>
                <a:ahLst/>
                <a:cxnLst>
                  <a:cxn ang="0">
                    <a:pos x="3394" y="1633"/>
                  </a:cxn>
                  <a:cxn ang="0">
                    <a:pos x="3325" y="1783"/>
                  </a:cxn>
                  <a:cxn ang="0">
                    <a:pos x="151" y="1662"/>
                  </a:cxn>
                  <a:cxn ang="0">
                    <a:pos x="100" y="1611"/>
                  </a:cxn>
                  <a:cxn ang="0">
                    <a:pos x="47" y="1533"/>
                  </a:cxn>
                  <a:cxn ang="0">
                    <a:pos x="2" y="1377"/>
                  </a:cxn>
                  <a:cxn ang="0">
                    <a:pos x="13" y="1203"/>
                  </a:cxn>
                  <a:cxn ang="0">
                    <a:pos x="109" y="1083"/>
                  </a:cxn>
                  <a:cxn ang="0">
                    <a:pos x="232" y="1016"/>
                  </a:cxn>
                  <a:cxn ang="0">
                    <a:pos x="281" y="989"/>
                  </a:cxn>
                  <a:cxn ang="0">
                    <a:pos x="336" y="952"/>
                  </a:cxn>
                  <a:cxn ang="0">
                    <a:pos x="385" y="882"/>
                  </a:cxn>
                  <a:cxn ang="0">
                    <a:pos x="421" y="767"/>
                  </a:cxn>
                  <a:cxn ang="0">
                    <a:pos x="519" y="563"/>
                  </a:cxn>
                  <a:cxn ang="0">
                    <a:pos x="637" y="432"/>
                  </a:cxn>
                  <a:cxn ang="0">
                    <a:pos x="717" y="376"/>
                  </a:cxn>
                  <a:cxn ang="0">
                    <a:pos x="806" y="338"/>
                  </a:cxn>
                  <a:cxn ang="0">
                    <a:pos x="914" y="310"/>
                  </a:cxn>
                  <a:cxn ang="0">
                    <a:pos x="1029" y="300"/>
                  </a:cxn>
                  <a:cxn ang="0">
                    <a:pos x="1145" y="298"/>
                  </a:cxn>
                  <a:cxn ang="0">
                    <a:pos x="1252" y="298"/>
                  </a:cxn>
                  <a:cxn ang="0">
                    <a:pos x="1330" y="298"/>
                  </a:cxn>
                  <a:cxn ang="0">
                    <a:pos x="1395" y="298"/>
                  </a:cxn>
                  <a:cxn ang="0">
                    <a:pos x="1424" y="289"/>
                  </a:cxn>
                  <a:cxn ang="0">
                    <a:pos x="1455" y="263"/>
                  </a:cxn>
                  <a:cxn ang="0">
                    <a:pos x="1498" y="214"/>
                  </a:cxn>
                  <a:cxn ang="0">
                    <a:pos x="1549" y="154"/>
                  </a:cxn>
                  <a:cxn ang="0">
                    <a:pos x="1633" y="67"/>
                  </a:cxn>
                  <a:cxn ang="0">
                    <a:pos x="1729" y="20"/>
                  </a:cxn>
                  <a:cxn ang="0">
                    <a:pos x="1805" y="6"/>
                  </a:cxn>
                  <a:cxn ang="0">
                    <a:pos x="1881" y="2"/>
                  </a:cxn>
                  <a:cxn ang="0">
                    <a:pos x="1961" y="4"/>
                  </a:cxn>
                  <a:cxn ang="0">
                    <a:pos x="2039" y="15"/>
                  </a:cxn>
                  <a:cxn ang="0">
                    <a:pos x="2113" y="37"/>
                  </a:cxn>
                  <a:cxn ang="0">
                    <a:pos x="2184" y="66"/>
                  </a:cxn>
                  <a:cxn ang="0">
                    <a:pos x="2242" y="105"/>
                  </a:cxn>
                  <a:cxn ang="0">
                    <a:pos x="2293" y="149"/>
                  </a:cxn>
                  <a:cxn ang="0">
                    <a:pos x="2329" y="182"/>
                  </a:cxn>
                  <a:cxn ang="0">
                    <a:pos x="2369" y="211"/>
                  </a:cxn>
                  <a:cxn ang="0">
                    <a:pos x="2421" y="234"/>
                  </a:cxn>
                  <a:cxn ang="0">
                    <a:pos x="2461" y="245"/>
                  </a:cxn>
                  <a:cxn ang="0">
                    <a:pos x="2519" y="245"/>
                  </a:cxn>
                  <a:cxn ang="0">
                    <a:pos x="2590" y="240"/>
                  </a:cxn>
                  <a:cxn ang="0">
                    <a:pos x="2692" y="229"/>
                  </a:cxn>
                  <a:cxn ang="0">
                    <a:pos x="2822" y="238"/>
                  </a:cxn>
                  <a:cxn ang="0">
                    <a:pos x="2940" y="276"/>
                  </a:cxn>
                  <a:cxn ang="0">
                    <a:pos x="3045" y="343"/>
                  </a:cxn>
                  <a:cxn ang="0">
                    <a:pos x="3178" y="555"/>
                  </a:cxn>
                  <a:cxn ang="0">
                    <a:pos x="3200" y="844"/>
                  </a:cxn>
                  <a:cxn ang="0">
                    <a:pos x="3210" y="980"/>
                  </a:cxn>
                  <a:cxn ang="0">
                    <a:pos x="3265" y="1052"/>
                  </a:cxn>
                  <a:cxn ang="0">
                    <a:pos x="3372" y="1194"/>
                  </a:cxn>
                  <a:cxn ang="0">
                    <a:pos x="3433" y="1366"/>
                  </a:cxn>
                </a:cxnLst>
                <a:rect l="0" t="0" r="r" b="b"/>
                <a:pathLst>
                  <a:path w="3437" h="1830">
                    <a:moveTo>
                      <a:pt x="3428" y="1520"/>
                    </a:moveTo>
                    <a:lnTo>
                      <a:pt x="3419" y="1558"/>
                    </a:lnTo>
                    <a:lnTo>
                      <a:pt x="3406" y="1596"/>
                    </a:lnTo>
                    <a:lnTo>
                      <a:pt x="3394" y="1633"/>
                    </a:lnTo>
                    <a:lnTo>
                      <a:pt x="3379" y="1671"/>
                    </a:lnTo>
                    <a:lnTo>
                      <a:pt x="3361" y="1709"/>
                    </a:lnTo>
                    <a:lnTo>
                      <a:pt x="3345" y="1745"/>
                    </a:lnTo>
                    <a:lnTo>
                      <a:pt x="3325" y="1783"/>
                    </a:lnTo>
                    <a:lnTo>
                      <a:pt x="3307" y="1821"/>
                    </a:lnTo>
                    <a:lnTo>
                      <a:pt x="3303" y="1830"/>
                    </a:lnTo>
                    <a:lnTo>
                      <a:pt x="165" y="1674"/>
                    </a:lnTo>
                    <a:lnTo>
                      <a:pt x="151" y="1662"/>
                    </a:lnTo>
                    <a:lnTo>
                      <a:pt x="136" y="1649"/>
                    </a:lnTo>
                    <a:lnTo>
                      <a:pt x="124" y="1636"/>
                    </a:lnTo>
                    <a:lnTo>
                      <a:pt x="111" y="1624"/>
                    </a:lnTo>
                    <a:lnTo>
                      <a:pt x="100" y="1611"/>
                    </a:lnTo>
                    <a:lnTo>
                      <a:pt x="89" y="1596"/>
                    </a:lnTo>
                    <a:lnTo>
                      <a:pt x="78" y="1584"/>
                    </a:lnTo>
                    <a:lnTo>
                      <a:pt x="67" y="1569"/>
                    </a:lnTo>
                    <a:lnTo>
                      <a:pt x="47" y="1533"/>
                    </a:lnTo>
                    <a:lnTo>
                      <a:pt x="31" y="1497"/>
                    </a:lnTo>
                    <a:lnTo>
                      <a:pt x="18" y="1459"/>
                    </a:lnTo>
                    <a:lnTo>
                      <a:pt x="9" y="1419"/>
                    </a:lnTo>
                    <a:lnTo>
                      <a:pt x="2" y="1377"/>
                    </a:lnTo>
                    <a:lnTo>
                      <a:pt x="0" y="1335"/>
                    </a:lnTo>
                    <a:lnTo>
                      <a:pt x="0" y="1290"/>
                    </a:lnTo>
                    <a:lnTo>
                      <a:pt x="4" y="1244"/>
                    </a:lnTo>
                    <a:lnTo>
                      <a:pt x="13" y="1203"/>
                    </a:lnTo>
                    <a:lnTo>
                      <a:pt x="29" y="1166"/>
                    </a:lnTo>
                    <a:lnTo>
                      <a:pt x="51" y="1136"/>
                    </a:lnTo>
                    <a:lnTo>
                      <a:pt x="78" y="1108"/>
                    </a:lnTo>
                    <a:lnTo>
                      <a:pt x="109" y="1083"/>
                    </a:lnTo>
                    <a:lnTo>
                      <a:pt x="144" y="1061"/>
                    </a:lnTo>
                    <a:lnTo>
                      <a:pt x="182" y="1041"/>
                    </a:lnTo>
                    <a:lnTo>
                      <a:pt x="220" y="1021"/>
                    </a:lnTo>
                    <a:lnTo>
                      <a:pt x="232" y="1016"/>
                    </a:lnTo>
                    <a:lnTo>
                      <a:pt x="245" y="1009"/>
                    </a:lnTo>
                    <a:lnTo>
                      <a:pt x="258" y="1003"/>
                    </a:lnTo>
                    <a:lnTo>
                      <a:pt x="269" y="996"/>
                    </a:lnTo>
                    <a:lnTo>
                      <a:pt x="281" y="989"/>
                    </a:lnTo>
                    <a:lnTo>
                      <a:pt x="294" y="981"/>
                    </a:lnTo>
                    <a:lnTo>
                      <a:pt x="307" y="976"/>
                    </a:lnTo>
                    <a:lnTo>
                      <a:pt x="318" y="969"/>
                    </a:lnTo>
                    <a:lnTo>
                      <a:pt x="336" y="952"/>
                    </a:lnTo>
                    <a:lnTo>
                      <a:pt x="352" y="936"/>
                    </a:lnTo>
                    <a:lnTo>
                      <a:pt x="365" y="920"/>
                    </a:lnTo>
                    <a:lnTo>
                      <a:pt x="376" y="900"/>
                    </a:lnTo>
                    <a:lnTo>
                      <a:pt x="385" y="882"/>
                    </a:lnTo>
                    <a:lnTo>
                      <a:pt x="392" y="864"/>
                    </a:lnTo>
                    <a:lnTo>
                      <a:pt x="397" y="845"/>
                    </a:lnTo>
                    <a:lnTo>
                      <a:pt x="403" y="827"/>
                    </a:lnTo>
                    <a:lnTo>
                      <a:pt x="421" y="767"/>
                    </a:lnTo>
                    <a:lnTo>
                      <a:pt x="443" y="711"/>
                    </a:lnTo>
                    <a:lnTo>
                      <a:pt x="465" y="657"/>
                    </a:lnTo>
                    <a:lnTo>
                      <a:pt x="492" y="608"/>
                    </a:lnTo>
                    <a:lnTo>
                      <a:pt x="519" y="563"/>
                    </a:lnTo>
                    <a:lnTo>
                      <a:pt x="550" y="521"/>
                    </a:lnTo>
                    <a:lnTo>
                      <a:pt x="582" y="483"/>
                    </a:lnTo>
                    <a:lnTo>
                      <a:pt x="619" y="448"/>
                    </a:lnTo>
                    <a:lnTo>
                      <a:pt x="637" y="432"/>
                    </a:lnTo>
                    <a:lnTo>
                      <a:pt x="657" y="416"/>
                    </a:lnTo>
                    <a:lnTo>
                      <a:pt x="677" y="401"/>
                    </a:lnTo>
                    <a:lnTo>
                      <a:pt x="697" y="388"/>
                    </a:lnTo>
                    <a:lnTo>
                      <a:pt x="717" y="376"/>
                    </a:lnTo>
                    <a:lnTo>
                      <a:pt x="737" y="365"/>
                    </a:lnTo>
                    <a:lnTo>
                      <a:pt x="758" y="356"/>
                    </a:lnTo>
                    <a:lnTo>
                      <a:pt x="780" y="347"/>
                    </a:lnTo>
                    <a:lnTo>
                      <a:pt x="806" y="338"/>
                    </a:lnTo>
                    <a:lnTo>
                      <a:pt x="833" y="329"/>
                    </a:lnTo>
                    <a:lnTo>
                      <a:pt x="860" y="321"/>
                    </a:lnTo>
                    <a:lnTo>
                      <a:pt x="887" y="316"/>
                    </a:lnTo>
                    <a:lnTo>
                      <a:pt x="914" y="310"/>
                    </a:lnTo>
                    <a:lnTo>
                      <a:pt x="943" y="307"/>
                    </a:lnTo>
                    <a:lnTo>
                      <a:pt x="971" y="303"/>
                    </a:lnTo>
                    <a:lnTo>
                      <a:pt x="1000" y="301"/>
                    </a:lnTo>
                    <a:lnTo>
                      <a:pt x="1029" y="300"/>
                    </a:lnTo>
                    <a:lnTo>
                      <a:pt x="1058" y="298"/>
                    </a:lnTo>
                    <a:lnTo>
                      <a:pt x="1087" y="298"/>
                    </a:lnTo>
                    <a:lnTo>
                      <a:pt x="1116" y="298"/>
                    </a:lnTo>
                    <a:lnTo>
                      <a:pt x="1145" y="298"/>
                    </a:lnTo>
                    <a:lnTo>
                      <a:pt x="1174" y="298"/>
                    </a:lnTo>
                    <a:lnTo>
                      <a:pt x="1203" y="298"/>
                    </a:lnTo>
                    <a:lnTo>
                      <a:pt x="1232" y="298"/>
                    </a:lnTo>
                    <a:lnTo>
                      <a:pt x="1252" y="298"/>
                    </a:lnTo>
                    <a:lnTo>
                      <a:pt x="1272" y="298"/>
                    </a:lnTo>
                    <a:lnTo>
                      <a:pt x="1292" y="298"/>
                    </a:lnTo>
                    <a:lnTo>
                      <a:pt x="1310" y="298"/>
                    </a:lnTo>
                    <a:lnTo>
                      <a:pt x="1330" y="298"/>
                    </a:lnTo>
                    <a:lnTo>
                      <a:pt x="1350" y="298"/>
                    </a:lnTo>
                    <a:lnTo>
                      <a:pt x="1368" y="298"/>
                    </a:lnTo>
                    <a:lnTo>
                      <a:pt x="1388" y="298"/>
                    </a:lnTo>
                    <a:lnTo>
                      <a:pt x="1395" y="298"/>
                    </a:lnTo>
                    <a:lnTo>
                      <a:pt x="1404" y="296"/>
                    </a:lnTo>
                    <a:lnTo>
                      <a:pt x="1409" y="294"/>
                    </a:lnTo>
                    <a:lnTo>
                      <a:pt x="1417" y="292"/>
                    </a:lnTo>
                    <a:lnTo>
                      <a:pt x="1424" y="289"/>
                    </a:lnTo>
                    <a:lnTo>
                      <a:pt x="1431" y="285"/>
                    </a:lnTo>
                    <a:lnTo>
                      <a:pt x="1437" y="280"/>
                    </a:lnTo>
                    <a:lnTo>
                      <a:pt x="1444" y="274"/>
                    </a:lnTo>
                    <a:lnTo>
                      <a:pt x="1455" y="263"/>
                    </a:lnTo>
                    <a:lnTo>
                      <a:pt x="1466" y="251"/>
                    </a:lnTo>
                    <a:lnTo>
                      <a:pt x="1477" y="240"/>
                    </a:lnTo>
                    <a:lnTo>
                      <a:pt x="1487" y="227"/>
                    </a:lnTo>
                    <a:lnTo>
                      <a:pt x="1498" y="214"/>
                    </a:lnTo>
                    <a:lnTo>
                      <a:pt x="1509" y="203"/>
                    </a:lnTo>
                    <a:lnTo>
                      <a:pt x="1518" y="191"/>
                    </a:lnTo>
                    <a:lnTo>
                      <a:pt x="1529" y="178"/>
                    </a:lnTo>
                    <a:lnTo>
                      <a:pt x="1549" y="154"/>
                    </a:lnTo>
                    <a:lnTo>
                      <a:pt x="1569" y="131"/>
                    </a:lnTo>
                    <a:lnTo>
                      <a:pt x="1589" y="107"/>
                    </a:lnTo>
                    <a:lnTo>
                      <a:pt x="1609" y="87"/>
                    </a:lnTo>
                    <a:lnTo>
                      <a:pt x="1633" y="67"/>
                    </a:lnTo>
                    <a:lnTo>
                      <a:pt x="1656" y="51"/>
                    </a:lnTo>
                    <a:lnTo>
                      <a:pt x="1682" y="37"/>
                    </a:lnTo>
                    <a:lnTo>
                      <a:pt x="1711" y="26"/>
                    </a:lnTo>
                    <a:lnTo>
                      <a:pt x="1729" y="20"/>
                    </a:lnTo>
                    <a:lnTo>
                      <a:pt x="1749" y="17"/>
                    </a:lnTo>
                    <a:lnTo>
                      <a:pt x="1767" y="13"/>
                    </a:lnTo>
                    <a:lnTo>
                      <a:pt x="1787" y="9"/>
                    </a:lnTo>
                    <a:lnTo>
                      <a:pt x="1805" y="6"/>
                    </a:lnTo>
                    <a:lnTo>
                      <a:pt x="1825" y="4"/>
                    </a:lnTo>
                    <a:lnTo>
                      <a:pt x="1843" y="4"/>
                    </a:lnTo>
                    <a:lnTo>
                      <a:pt x="1861" y="2"/>
                    </a:lnTo>
                    <a:lnTo>
                      <a:pt x="1881" y="2"/>
                    </a:lnTo>
                    <a:lnTo>
                      <a:pt x="1901" y="0"/>
                    </a:lnTo>
                    <a:lnTo>
                      <a:pt x="1921" y="2"/>
                    </a:lnTo>
                    <a:lnTo>
                      <a:pt x="1941" y="2"/>
                    </a:lnTo>
                    <a:lnTo>
                      <a:pt x="1961" y="4"/>
                    </a:lnTo>
                    <a:lnTo>
                      <a:pt x="1981" y="6"/>
                    </a:lnTo>
                    <a:lnTo>
                      <a:pt x="1999" y="9"/>
                    </a:lnTo>
                    <a:lnTo>
                      <a:pt x="2019" y="11"/>
                    </a:lnTo>
                    <a:lnTo>
                      <a:pt x="2039" y="15"/>
                    </a:lnTo>
                    <a:lnTo>
                      <a:pt x="2057" y="20"/>
                    </a:lnTo>
                    <a:lnTo>
                      <a:pt x="2077" y="26"/>
                    </a:lnTo>
                    <a:lnTo>
                      <a:pt x="2095" y="31"/>
                    </a:lnTo>
                    <a:lnTo>
                      <a:pt x="2113" y="37"/>
                    </a:lnTo>
                    <a:lnTo>
                      <a:pt x="2131" y="44"/>
                    </a:lnTo>
                    <a:lnTo>
                      <a:pt x="2149" y="51"/>
                    </a:lnTo>
                    <a:lnTo>
                      <a:pt x="2168" y="58"/>
                    </a:lnTo>
                    <a:lnTo>
                      <a:pt x="2184" y="66"/>
                    </a:lnTo>
                    <a:lnTo>
                      <a:pt x="2198" y="75"/>
                    </a:lnTo>
                    <a:lnTo>
                      <a:pt x="2213" y="84"/>
                    </a:lnTo>
                    <a:lnTo>
                      <a:pt x="2227" y="95"/>
                    </a:lnTo>
                    <a:lnTo>
                      <a:pt x="2242" y="105"/>
                    </a:lnTo>
                    <a:lnTo>
                      <a:pt x="2256" y="118"/>
                    </a:lnTo>
                    <a:lnTo>
                      <a:pt x="2269" y="129"/>
                    </a:lnTo>
                    <a:lnTo>
                      <a:pt x="2284" y="142"/>
                    </a:lnTo>
                    <a:lnTo>
                      <a:pt x="2293" y="149"/>
                    </a:lnTo>
                    <a:lnTo>
                      <a:pt x="2302" y="158"/>
                    </a:lnTo>
                    <a:lnTo>
                      <a:pt x="2311" y="165"/>
                    </a:lnTo>
                    <a:lnTo>
                      <a:pt x="2320" y="174"/>
                    </a:lnTo>
                    <a:lnTo>
                      <a:pt x="2329" y="182"/>
                    </a:lnTo>
                    <a:lnTo>
                      <a:pt x="2338" y="189"/>
                    </a:lnTo>
                    <a:lnTo>
                      <a:pt x="2347" y="196"/>
                    </a:lnTo>
                    <a:lnTo>
                      <a:pt x="2356" y="203"/>
                    </a:lnTo>
                    <a:lnTo>
                      <a:pt x="2369" y="211"/>
                    </a:lnTo>
                    <a:lnTo>
                      <a:pt x="2382" y="218"/>
                    </a:lnTo>
                    <a:lnTo>
                      <a:pt x="2396" y="223"/>
                    </a:lnTo>
                    <a:lnTo>
                      <a:pt x="2409" y="229"/>
                    </a:lnTo>
                    <a:lnTo>
                      <a:pt x="2421" y="234"/>
                    </a:lnTo>
                    <a:lnTo>
                      <a:pt x="2436" y="238"/>
                    </a:lnTo>
                    <a:lnTo>
                      <a:pt x="2449" y="242"/>
                    </a:lnTo>
                    <a:lnTo>
                      <a:pt x="2461" y="245"/>
                    </a:lnTo>
                    <a:lnTo>
                      <a:pt x="2461" y="245"/>
                    </a:lnTo>
                    <a:lnTo>
                      <a:pt x="2463" y="245"/>
                    </a:lnTo>
                    <a:lnTo>
                      <a:pt x="2481" y="245"/>
                    </a:lnTo>
                    <a:lnTo>
                      <a:pt x="2501" y="245"/>
                    </a:lnTo>
                    <a:lnTo>
                      <a:pt x="2519" y="245"/>
                    </a:lnTo>
                    <a:lnTo>
                      <a:pt x="2538" y="243"/>
                    </a:lnTo>
                    <a:lnTo>
                      <a:pt x="2554" y="242"/>
                    </a:lnTo>
                    <a:lnTo>
                      <a:pt x="2572" y="242"/>
                    </a:lnTo>
                    <a:lnTo>
                      <a:pt x="2590" y="240"/>
                    </a:lnTo>
                    <a:lnTo>
                      <a:pt x="2606" y="238"/>
                    </a:lnTo>
                    <a:lnTo>
                      <a:pt x="2634" y="234"/>
                    </a:lnTo>
                    <a:lnTo>
                      <a:pt x="2663" y="232"/>
                    </a:lnTo>
                    <a:lnTo>
                      <a:pt x="2692" y="229"/>
                    </a:lnTo>
                    <a:lnTo>
                      <a:pt x="2723" y="229"/>
                    </a:lnTo>
                    <a:lnTo>
                      <a:pt x="2755" y="229"/>
                    </a:lnTo>
                    <a:lnTo>
                      <a:pt x="2788" y="232"/>
                    </a:lnTo>
                    <a:lnTo>
                      <a:pt x="2822" y="238"/>
                    </a:lnTo>
                    <a:lnTo>
                      <a:pt x="2859" y="245"/>
                    </a:lnTo>
                    <a:lnTo>
                      <a:pt x="2884" y="252"/>
                    </a:lnTo>
                    <a:lnTo>
                      <a:pt x="2913" y="263"/>
                    </a:lnTo>
                    <a:lnTo>
                      <a:pt x="2940" y="276"/>
                    </a:lnTo>
                    <a:lnTo>
                      <a:pt x="2969" y="290"/>
                    </a:lnTo>
                    <a:lnTo>
                      <a:pt x="2996" y="307"/>
                    </a:lnTo>
                    <a:lnTo>
                      <a:pt x="3022" y="325"/>
                    </a:lnTo>
                    <a:lnTo>
                      <a:pt x="3045" y="343"/>
                    </a:lnTo>
                    <a:lnTo>
                      <a:pt x="3065" y="361"/>
                    </a:lnTo>
                    <a:lnTo>
                      <a:pt x="3116" y="425"/>
                    </a:lnTo>
                    <a:lnTo>
                      <a:pt x="3152" y="490"/>
                    </a:lnTo>
                    <a:lnTo>
                      <a:pt x="3178" y="555"/>
                    </a:lnTo>
                    <a:lnTo>
                      <a:pt x="3194" y="624"/>
                    </a:lnTo>
                    <a:lnTo>
                      <a:pt x="3201" y="695"/>
                    </a:lnTo>
                    <a:lnTo>
                      <a:pt x="3203" y="767"/>
                    </a:lnTo>
                    <a:lnTo>
                      <a:pt x="3200" y="844"/>
                    </a:lnTo>
                    <a:lnTo>
                      <a:pt x="3196" y="922"/>
                    </a:lnTo>
                    <a:lnTo>
                      <a:pt x="3196" y="929"/>
                    </a:lnTo>
                    <a:lnTo>
                      <a:pt x="3205" y="958"/>
                    </a:lnTo>
                    <a:lnTo>
                      <a:pt x="3210" y="980"/>
                    </a:lnTo>
                    <a:lnTo>
                      <a:pt x="3214" y="994"/>
                    </a:lnTo>
                    <a:lnTo>
                      <a:pt x="3216" y="998"/>
                    </a:lnTo>
                    <a:lnTo>
                      <a:pt x="3236" y="1018"/>
                    </a:lnTo>
                    <a:lnTo>
                      <a:pt x="3265" y="1052"/>
                    </a:lnTo>
                    <a:lnTo>
                      <a:pt x="3294" y="1087"/>
                    </a:lnTo>
                    <a:lnTo>
                      <a:pt x="3321" y="1121"/>
                    </a:lnTo>
                    <a:lnTo>
                      <a:pt x="3348" y="1157"/>
                    </a:lnTo>
                    <a:lnTo>
                      <a:pt x="3372" y="1194"/>
                    </a:lnTo>
                    <a:lnTo>
                      <a:pt x="3392" y="1232"/>
                    </a:lnTo>
                    <a:lnTo>
                      <a:pt x="3408" y="1272"/>
                    </a:lnTo>
                    <a:lnTo>
                      <a:pt x="3423" y="1313"/>
                    </a:lnTo>
                    <a:lnTo>
                      <a:pt x="3433" y="1366"/>
                    </a:lnTo>
                    <a:lnTo>
                      <a:pt x="3437" y="1419"/>
                    </a:lnTo>
                    <a:lnTo>
                      <a:pt x="3435" y="1469"/>
                    </a:lnTo>
                    <a:lnTo>
                      <a:pt x="3428" y="1520"/>
                    </a:lnTo>
                    <a:close/>
                  </a:path>
                </a:pathLst>
              </a:custGeom>
              <a:solidFill>
                <a:srgbClr val="7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5" name="Freeform 9"/>
              <p:cNvSpPr>
                <a:spLocks/>
              </p:cNvSpPr>
              <p:nvPr/>
            </p:nvSpPr>
            <p:spPr bwMode="auto">
              <a:xfrm>
                <a:off x="960" y="2207"/>
                <a:ext cx="3540" cy="1560"/>
              </a:xfrm>
              <a:custGeom>
                <a:avLst/>
                <a:gdLst/>
                <a:ahLst/>
                <a:cxnLst>
                  <a:cxn ang="0">
                    <a:pos x="2807" y="0"/>
                  </a:cxn>
                  <a:cxn ang="0">
                    <a:pos x="1498" y="62"/>
                  </a:cxn>
                  <a:cxn ang="0">
                    <a:pos x="0" y="227"/>
                  </a:cxn>
                  <a:cxn ang="0">
                    <a:pos x="1741" y="1560"/>
                  </a:cxn>
                  <a:cxn ang="0">
                    <a:pos x="3540" y="401"/>
                  </a:cxn>
                  <a:cxn ang="0">
                    <a:pos x="2807" y="0"/>
                  </a:cxn>
                </a:cxnLst>
                <a:rect l="0" t="0" r="r" b="b"/>
                <a:pathLst>
                  <a:path w="3540" h="1560">
                    <a:moveTo>
                      <a:pt x="2807" y="0"/>
                    </a:moveTo>
                    <a:lnTo>
                      <a:pt x="1498" y="62"/>
                    </a:lnTo>
                    <a:lnTo>
                      <a:pt x="0" y="227"/>
                    </a:lnTo>
                    <a:lnTo>
                      <a:pt x="1741" y="1560"/>
                    </a:lnTo>
                    <a:lnTo>
                      <a:pt x="3540" y="401"/>
                    </a:lnTo>
                    <a:lnTo>
                      <a:pt x="280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6" name="Freeform 10"/>
              <p:cNvSpPr>
                <a:spLocks/>
              </p:cNvSpPr>
              <p:nvPr/>
            </p:nvSpPr>
            <p:spPr bwMode="auto">
              <a:xfrm>
                <a:off x="1022" y="2233"/>
                <a:ext cx="3431" cy="1505"/>
              </a:xfrm>
              <a:custGeom>
                <a:avLst/>
                <a:gdLst/>
                <a:ahLst/>
                <a:cxnLst>
                  <a:cxn ang="0">
                    <a:pos x="0" y="219"/>
                  </a:cxn>
                  <a:cxn ang="0">
                    <a:pos x="1440" y="59"/>
                  </a:cxn>
                  <a:cxn ang="0">
                    <a:pos x="1443" y="59"/>
                  </a:cxn>
                  <a:cxn ang="0">
                    <a:pos x="1452" y="59"/>
                  </a:cxn>
                  <a:cxn ang="0">
                    <a:pos x="1470" y="58"/>
                  </a:cxn>
                  <a:cxn ang="0">
                    <a:pos x="1492" y="58"/>
                  </a:cxn>
                  <a:cxn ang="0">
                    <a:pos x="1519" y="56"/>
                  </a:cxn>
                  <a:cxn ang="0">
                    <a:pos x="1552" y="54"/>
                  </a:cxn>
                  <a:cxn ang="0">
                    <a:pos x="1590" y="52"/>
                  </a:cxn>
                  <a:cxn ang="0">
                    <a:pos x="1632" y="50"/>
                  </a:cxn>
                  <a:cxn ang="0">
                    <a:pos x="1677" y="49"/>
                  </a:cxn>
                  <a:cxn ang="0">
                    <a:pos x="1726" y="47"/>
                  </a:cxn>
                  <a:cxn ang="0">
                    <a:pos x="1777" y="43"/>
                  </a:cxn>
                  <a:cxn ang="0">
                    <a:pos x="1831" y="41"/>
                  </a:cxn>
                  <a:cxn ang="0">
                    <a:pos x="1888" y="38"/>
                  </a:cxn>
                  <a:cxn ang="0">
                    <a:pos x="1944" y="36"/>
                  </a:cxn>
                  <a:cxn ang="0">
                    <a:pos x="2004" y="32"/>
                  </a:cxn>
                  <a:cxn ang="0">
                    <a:pos x="2062" y="30"/>
                  </a:cxn>
                  <a:cxn ang="0">
                    <a:pos x="2122" y="27"/>
                  </a:cxn>
                  <a:cxn ang="0">
                    <a:pos x="2180" y="25"/>
                  </a:cxn>
                  <a:cxn ang="0">
                    <a:pos x="2239" y="21"/>
                  </a:cxn>
                  <a:cxn ang="0">
                    <a:pos x="2296" y="20"/>
                  </a:cxn>
                  <a:cxn ang="0">
                    <a:pos x="2352" y="16"/>
                  </a:cxn>
                  <a:cxn ang="0">
                    <a:pos x="2406" y="14"/>
                  </a:cxn>
                  <a:cxn ang="0">
                    <a:pos x="2457" y="12"/>
                  </a:cxn>
                  <a:cxn ang="0">
                    <a:pos x="2506" y="11"/>
                  </a:cxn>
                  <a:cxn ang="0">
                    <a:pos x="2551" y="7"/>
                  </a:cxn>
                  <a:cxn ang="0">
                    <a:pos x="2593" y="5"/>
                  </a:cxn>
                  <a:cxn ang="0">
                    <a:pos x="2631" y="3"/>
                  </a:cxn>
                  <a:cxn ang="0">
                    <a:pos x="2664" y="3"/>
                  </a:cxn>
                  <a:cxn ang="0">
                    <a:pos x="2691" y="1"/>
                  </a:cxn>
                  <a:cxn ang="0">
                    <a:pos x="2713" y="1"/>
                  </a:cxn>
                  <a:cxn ang="0">
                    <a:pos x="2729" y="0"/>
                  </a:cxn>
                  <a:cxn ang="0">
                    <a:pos x="2740" y="0"/>
                  </a:cxn>
                  <a:cxn ang="0">
                    <a:pos x="3431" y="377"/>
                  </a:cxn>
                  <a:cxn ang="0">
                    <a:pos x="1679" y="1505"/>
                  </a:cxn>
                  <a:cxn ang="0">
                    <a:pos x="0" y="219"/>
                  </a:cxn>
                </a:cxnLst>
                <a:rect l="0" t="0" r="r" b="b"/>
                <a:pathLst>
                  <a:path w="3431" h="1505">
                    <a:moveTo>
                      <a:pt x="0" y="219"/>
                    </a:moveTo>
                    <a:lnTo>
                      <a:pt x="1440" y="59"/>
                    </a:lnTo>
                    <a:lnTo>
                      <a:pt x="1443" y="59"/>
                    </a:lnTo>
                    <a:lnTo>
                      <a:pt x="1452" y="59"/>
                    </a:lnTo>
                    <a:lnTo>
                      <a:pt x="1470" y="58"/>
                    </a:lnTo>
                    <a:lnTo>
                      <a:pt x="1492" y="58"/>
                    </a:lnTo>
                    <a:lnTo>
                      <a:pt x="1519" y="56"/>
                    </a:lnTo>
                    <a:lnTo>
                      <a:pt x="1552" y="54"/>
                    </a:lnTo>
                    <a:lnTo>
                      <a:pt x="1590" y="52"/>
                    </a:lnTo>
                    <a:lnTo>
                      <a:pt x="1632" y="50"/>
                    </a:lnTo>
                    <a:lnTo>
                      <a:pt x="1677" y="49"/>
                    </a:lnTo>
                    <a:lnTo>
                      <a:pt x="1726" y="47"/>
                    </a:lnTo>
                    <a:lnTo>
                      <a:pt x="1777" y="43"/>
                    </a:lnTo>
                    <a:lnTo>
                      <a:pt x="1831" y="41"/>
                    </a:lnTo>
                    <a:lnTo>
                      <a:pt x="1888" y="38"/>
                    </a:lnTo>
                    <a:lnTo>
                      <a:pt x="1944" y="36"/>
                    </a:lnTo>
                    <a:lnTo>
                      <a:pt x="2004" y="32"/>
                    </a:lnTo>
                    <a:lnTo>
                      <a:pt x="2062" y="30"/>
                    </a:lnTo>
                    <a:lnTo>
                      <a:pt x="2122" y="27"/>
                    </a:lnTo>
                    <a:lnTo>
                      <a:pt x="2180" y="25"/>
                    </a:lnTo>
                    <a:lnTo>
                      <a:pt x="2239" y="21"/>
                    </a:lnTo>
                    <a:lnTo>
                      <a:pt x="2296" y="20"/>
                    </a:lnTo>
                    <a:lnTo>
                      <a:pt x="2352" y="16"/>
                    </a:lnTo>
                    <a:lnTo>
                      <a:pt x="2406" y="14"/>
                    </a:lnTo>
                    <a:lnTo>
                      <a:pt x="2457" y="12"/>
                    </a:lnTo>
                    <a:lnTo>
                      <a:pt x="2506" y="11"/>
                    </a:lnTo>
                    <a:lnTo>
                      <a:pt x="2551" y="7"/>
                    </a:lnTo>
                    <a:lnTo>
                      <a:pt x="2593" y="5"/>
                    </a:lnTo>
                    <a:lnTo>
                      <a:pt x="2631" y="3"/>
                    </a:lnTo>
                    <a:lnTo>
                      <a:pt x="2664" y="3"/>
                    </a:lnTo>
                    <a:lnTo>
                      <a:pt x="2691" y="1"/>
                    </a:lnTo>
                    <a:lnTo>
                      <a:pt x="2713" y="1"/>
                    </a:lnTo>
                    <a:lnTo>
                      <a:pt x="2729" y="0"/>
                    </a:lnTo>
                    <a:lnTo>
                      <a:pt x="2740" y="0"/>
                    </a:lnTo>
                    <a:lnTo>
                      <a:pt x="3431" y="377"/>
                    </a:lnTo>
                    <a:lnTo>
                      <a:pt x="1679" y="1505"/>
                    </a:lnTo>
                    <a:lnTo>
                      <a:pt x="0" y="219"/>
                    </a:lnTo>
                    <a:close/>
                  </a:path>
                </a:pathLst>
              </a:custGeom>
              <a:solidFill>
                <a:srgbClr val="3FFF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7" name="Freeform 11"/>
              <p:cNvSpPr>
                <a:spLocks/>
              </p:cNvSpPr>
              <p:nvPr/>
            </p:nvSpPr>
            <p:spPr bwMode="auto">
              <a:xfrm>
                <a:off x="1022" y="2298"/>
                <a:ext cx="1840" cy="773"/>
              </a:xfrm>
              <a:custGeom>
                <a:avLst/>
                <a:gdLst/>
                <a:ahLst/>
                <a:cxnLst>
                  <a:cxn ang="0">
                    <a:pos x="1403" y="0"/>
                  </a:cxn>
                  <a:cxn ang="0">
                    <a:pos x="0" y="154"/>
                  </a:cxn>
                  <a:cxn ang="0">
                    <a:pos x="377" y="442"/>
                  </a:cxn>
                  <a:cxn ang="0">
                    <a:pos x="1840" y="773"/>
                  </a:cxn>
                  <a:cxn ang="0">
                    <a:pos x="1403" y="0"/>
                  </a:cxn>
                </a:cxnLst>
                <a:rect l="0" t="0" r="r" b="b"/>
                <a:pathLst>
                  <a:path w="1840" h="773">
                    <a:moveTo>
                      <a:pt x="1403" y="0"/>
                    </a:moveTo>
                    <a:lnTo>
                      <a:pt x="0" y="154"/>
                    </a:lnTo>
                    <a:lnTo>
                      <a:pt x="377" y="442"/>
                    </a:lnTo>
                    <a:lnTo>
                      <a:pt x="1840" y="773"/>
                    </a:lnTo>
                    <a:lnTo>
                      <a:pt x="1403" y="0"/>
                    </a:lnTo>
                    <a:close/>
                  </a:path>
                </a:pathLst>
              </a:custGeom>
              <a:solidFill>
                <a:srgbClr val="00D1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8" name="Freeform 12"/>
              <p:cNvSpPr>
                <a:spLocks/>
              </p:cNvSpPr>
              <p:nvPr/>
            </p:nvSpPr>
            <p:spPr bwMode="auto">
              <a:xfrm>
                <a:off x="1832" y="1883"/>
                <a:ext cx="2266" cy="1202"/>
              </a:xfrm>
              <a:custGeom>
                <a:avLst/>
                <a:gdLst/>
                <a:ahLst/>
                <a:cxnLst>
                  <a:cxn ang="0">
                    <a:pos x="1072" y="453"/>
                  </a:cxn>
                  <a:cxn ang="0">
                    <a:pos x="0" y="0"/>
                  </a:cxn>
                  <a:cxn ang="0">
                    <a:pos x="71" y="573"/>
                  </a:cxn>
                  <a:cxn ang="0">
                    <a:pos x="1029" y="1202"/>
                  </a:cxn>
                  <a:cxn ang="0">
                    <a:pos x="2164" y="676"/>
                  </a:cxn>
                  <a:cxn ang="0">
                    <a:pos x="2266" y="192"/>
                  </a:cxn>
                  <a:cxn ang="0">
                    <a:pos x="1072" y="453"/>
                  </a:cxn>
                </a:cxnLst>
                <a:rect l="0" t="0" r="r" b="b"/>
                <a:pathLst>
                  <a:path w="2266" h="1202">
                    <a:moveTo>
                      <a:pt x="1072" y="453"/>
                    </a:moveTo>
                    <a:lnTo>
                      <a:pt x="0" y="0"/>
                    </a:lnTo>
                    <a:lnTo>
                      <a:pt x="71" y="573"/>
                    </a:lnTo>
                    <a:lnTo>
                      <a:pt x="1029" y="1202"/>
                    </a:lnTo>
                    <a:lnTo>
                      <a:pt x="2164" y="676"/>
                    </a:lnTo>
                    <a:lnTo>
                      <a:pt x="2266" y="192"/>
                    </a:lnTo>
                    <a:lnTo>
                      <a:pt x="1072" y="4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9" name="Freeform 13"/>
              <p:cNvSpPr>
                <a:spLocks/>
              </p:cNvSpPr>
              <p:nvPr/>
            </p:nvSpPr>
            <p:spPr bwMode="auto">
              <a:xfrm>
                <a:off x="1861" y="1921"/>
                <a:ext cx="1029" cy="1128"/>
              </a:xfrm>
              <a:custGeom>
                <a:avLst/>
                <a:gdLst/>
                <a:ahLst/>
                <a:cxnLst>
                  <a:cxn ang="0">
                    <a:pos x="0" y="0"/>
                  </a:cxn>
                  <a:cxn ang="0">
                    <a:pos x="1029" y="435"/>
                  </a:cxn>
                  <a:cxn ang="0">
                    <a:pos x="991" y="1128"/>
                  </a:cxn>
                  <a:cxn ang="0">
                    <a:pos x="66" y="520"/>
                  </a:cxn>
                  <a:cxn ang="0">
                    <a:pos x="0" y="0"/>
                  </a:cxn>
                </a:cxnLst>
                <a:rect l="0" t="0" r="r" b="b"/>
                <a:pathLst>
                  <a:path w="1029" h="1128">
                    <a:moveTo>
                      <a:pt x="0" y="0"/>
                    </a:moveTo>
                    <a:lnTo>
                      <a:pt x="1029" y="435"/>
                    </a:lnTo>
                    <a:lnTo>
                      <a:pt x="991" y="1128"/>
                    </a:lnTo>
                    <a:lnTo>
                      <a:pt x="66" y="520"/>
                    </a:lnTo>
                    <a:lnTo>
                      <a:pt x="0" y="0"/>
                    </a:lnTo>
                    <a:close/>
                  </a:path>
                </a:pathLst>
              </a:custGeom>
              <a:solidFill>
                <a:srgbClr val="A8A8D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0" name="Freeform 14"/>
              <p:cNvSpPr>
                <a:spLocks/>
              </p:cNvSpPr>
              <p:nvPr/>
            </p:nvSpPr>
            <p:spPr bwMode="auto">
              <a:xfrm>
                <a:off x="1985" y="1897"/>
                <a:ext cx="292" cy="595"/>
              </a:xfrm>
              <a:custGeom>
                <a:avLst/>
                <a:gdLst/>
                <a:ahLst/>
                <a:cxnLst>
                  <a:cxn ang="0">
                    <a:pos x="0" y="0"/>
                  </a:cxn>
                  <a:cxn ang="0">
                    <a:pos x="56" y="470"/>
                  </a:cxn>
                  <a:cxn ang="0">
                    <a:pos x="292" y="595"/>
                  </a:cxn>
                  <a:cxn ang="0">
                    <a:pos x="292" y="143"/>
                  </a:cxn>
                  <a:cxn ang="0">
                    <a:pos x="0" y="0"/>
                  </a:cxn>
                </a:cxnLst>
                <a:rect l="0" t="0" r="r" b="b"/>
                <a:pathLst>
                  <a:path w="292" h="595">
                    <a:moveTo>
                      <a:pt x="0" y="0"/>
                    </a:moveTo>
                    <a:lnTo>
                      <a:pt x="56" y="470"/>
                    </a:lnTo>
                    <a:lnTo>
                      <a:pt x="292" y="595"/>
                    </a:lnTo>
                    <a:lnTo>
                      <a:pt x="292" y="14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1" name="Freeform 15"/>
              <p:cNvSpPr>
                <a:spLocks/>
              </p:cNvSpPr>
              <p:nvPr/>
            </p:nvSpPr>
            <p:spPr bwMode="auto">
              <a:xfrm>
                <a:off x="2012" y="1935"/>
                <a:ext cx="243" cy="519"/>
              </a:xfrm>
              <a:custGeom>
                <a:avLst/>
                <a:gdLst/>
                <a:ahLst/>
                <a:cxnLst>
                  <a:cxn ang="0">
                    <a:pos x="0" y="0"/>
                  </a:cxn>
                  <a:cxn ang="0">
                    <a:pos x="243" y="118"/>
                  </a:cxn>
                  <a:cxn ang="0">
                    <a:pos x="243" y="519"/>
                  </a:cxn>
                  <a:cxn ang="0">
                    <a:pos x="49" y="417"/>
                  </a:cxn>
                  <a:cxn ang="0">
                    <a:pos x="0" y="0"/>
                  </a:cxn>
                </a:cxnLst>
                <a:rect l="0" t="0" r="r" b="b"/>
                <a:pathLst>
                  <a:path w="243" h="519">
                    <a:moveTo>
                      <a:pt x="0" y="0"/>
                    </a:moveTo>
                    <a:lnTo>
                      <a:pt x="243" y="118"/>
                    </a:lnTo>
                    <a:lnTo>
                      <a:pt x="243" y="519"/>
                    </a:lnTo>
                    <a:lnTo>
                      <a:pt x="49" y="417"/>
                    </a:lnTo>
                    <a:lnTo>
                      <a:pt x="0" y="0"/>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2" name="Freeform 16"/>
              <p:cNvSpPr>
                <a:spLocks/>
              </p:cNvSpPr>
              <p:nvPr/>
            </p:nvSpPr>
            <p:spPr bwMode="auto">
              <a:xfrm>
                <a:off x="2012" y="1935"/>
                <a:ext cx="243" cy="303"/>
              </a:xfrm>
              <a:custGeom>
                <a:avLst/>
                <a:gdLst/>
                <a:ahLst/>
                <a:cxnLst>
                  <a:cxn ang="0">
                    <a:pos x="0" y="0"/>
                  </a:cxn>
                  <a:cxn ang="0">
                    <a:pos x="22" y="189"/>
                  </a:cxn>
                  <a:cxn ang="0">
                    <a:pos x="31" y="196"/>
                  </a:cxn>
                  <a:cxn ang="0">
                    <a:pos x="38" y="205"/>
                  </a:cxn>
                  <a:cxn ang="0">
                    <a:pos x="47" y="212"/>
                  </a:cxn>
                  <a:cxn ang="0">
                    <a:pos x="54" y="221"/>
                  </a:cxn>
                  <a:cxn ang="0">
                    <a:pos x="62" y="231"/>
                  </a:cxn>
                  <a:cxn ang="0">
                    <a:pos x="69" y="240"/>
                  </a:cxn>
                  <a:cxn ang="0">
                    <a:pos x="76" y="249"/>
                  </a:cxn>
                  <a:cxn ang="0">
                    <a:pos x="83" y="260"/>
                  </a:cxn>
                  <a:cxn ang="0">
                    <a:pos x="98" y="276"/>
                  </a:cxn>
                  <a:cxn ang="0">
                    <a:pos x="114" y="289"/>
                  </a:cxn>
                  <a:cxn ang="0">
                    <a:pos x="132" y="298"/>
                  </a:cxn>
                  <a:cxn ang="0">
                    <a:pos x="152" y="301"/>
                  </a:cxn>
                  <a:cxn ang="0">
                    <a:pos x="174" y="303"/>
                  </a:cxn>
                  <a:cxn ang="0">
                    <a:pos x="198" y="303"/>
                  </a:cxn>
                  <a:cxn ang="0">
                    <a:pos x="219" y="301"/>
                  </a:cxn>
                  <a:cxn ang="0">
                    <a:pos x="243" y="299"/>
                  </a:cxn>
                  <a:cxn ang="0">
                    <a:pos x="243" y="118"/>
                  </a:cxn>
                  <a:cxn ang="0">
                    <a:pos x="0" y="0"/>
                  </a:cxn>
                </a:cxnLst>
                <a:rect l="0" t="0" r="r" b="b"/>
                <a:pathLst>
                  <a:path w="243" h="303">
                    <a:moveTo>
                      <a:pt x="0" y="0"/>
                    </a:moveTo>
                    <a:lnTo>
                      <a:pt x="22" y="189"/>
                    </a:lnTo>
                    <a:lnTo>
                      <a:pt x="31" y="196"/>
                    </a:lnTo>
                    <a:lnTo>
                      <a:pt x="38" y="205"/>
                    </a:lnTo>
                    <a:lnTo>
                      <a:pt x="47" y="212"/>
                    </a:lnTo>
                    <a:lnTo>
                      <a:pt x="54" y="221"/>
                    </a:lnTo>
                    <a:lnTo>
                      <a:pt x="62" y="231"/>
                    </a:lnTo>
                    <a:lnTo>
                      <a:pt x="69" y="240"/>
                    </a:lnTo>
                    <a:lnTo>
                      <a:pt x="76" y="249"/>
                    </a:lnTo>
                    <a:lnTo>
                      <a:pt x="83" y="260"/>
                    </a:lnTo>
                    <a:lnTo>
                      <a:pt x="98" y="276"/>
                    </a:lnTo>
                    <a:lnTo>
                      <a:pt x="114" y="289"/>
                    </a:lnTo>
                    <a:lnTo>
                      <a:pt x="132" y="298"/>
                    </a:lnTo>
                    <a:lnTo>
                      <a:pt x="152" y="301"/>
                    </a:lnTo>
                    <a:lnTo>
                      <a:pt x="174" y="303"/>
                    </a:lnTo>
                    <a:lnTo>
                      <a:pt x="198" y="303"/>
                    </a:lnTo>
                    <a:lnTo>
                      <a:pt x="219" y="301"/>
                    </a:lnTo>
                    <a:lnTo>
                      <a:pt x="243" y="299"/>
                    </a:lnTo>
                    <a:lnTo>
                      <a:pt x="243" y="118"/>
                    </a:lnTo>
                    <a:lnTo>
                      <a:pt x="0" y="0"/>
                    </a:lnTo>
                    <a:close/>
                  </a:path>
                </a:pathLst>
              </a:custGeom>
              <a:solidFill>
                <a:srgbClr val="6D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3" name="Freeform 17"/>
              <p:cNvSpPr>
                <a:spLocks/>
              </p:cNvSpPr>
              <p:nvPr/>
            </p:nvSpPr>
            <p:spPr bwMode="auto">
              <a:xfrm>
                <a:off x="2480" y="2236"/>
                <a:ext cx="299" cy="535"/>
              </a:xfrm>
              <a:custGeom>
                <a:avLst/>
                <a:gdLst/>
                <a:ahLst/>
                <a:cxnLst>
                  <a:cxn ang="0">
                    <a:pos x="0" y="0"/>
                  </a:cxn>
                  <a:cxn ang="0">
                    <a:pos x="9" y="377"/>
                  </a:cxn>
                  <a:cxn ang="0">
                    <a:pos x="277" y="535"/>
                  </a:cxn>
                  <a:cxn ang="0">
                    <a:pos x="299" y="145"/>
                  </a:cxn>
                  <a:cxn ang="0">
                    <a:pos x="0" y="0"/>
                  </a:cxn>
                </a:cxnLst>
                <a:rect l="0" t="0" r="r" b="b"/>
                <a:pathLst>
                  <a:path w="299" h="535">
                    <a:moveTo>
                      <a:pt x="0" y="0"/>
                    </a:moveTo>
                    <a:lnTo>
                      <a:pt x="9" y="377"/>
                    </a:lnTo>
                    <a:lnTo>
                      <a:pt x="277" y="535"/>
                    </a:lnTo>
                    <a:lnTo>
                      <a:pt x="299" y="145"/>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4" name="Freeform 18"/>
              <p:cNvSpPr>
                <a:spLocks/>
              </p:cNvSpPr>
              <p:nvPr/>
            </p:nvSpPr>
            <p:spPr bwMode="auto">
              <a:xfrm>
                <a:off x="2503" y="2273"/>
                <a:ext cx="252" cy="460"/>
              </a:xfrm>
              <a:custGeom>
                <a:avLst/>
                <a:gdLst/>
                <a:ahLst/>
                <a:cxnLst>
                  <a:cxn ang="0">
                    <a:pos x="252" y="123"/>
                  </a:cxn>
                  <a:cxn ang="0">
                    <a:pos x="234" y="460"/>
                  </a:cxn>
                  <a:cxn ang="0">
                    <a:pos x="8" y="328"/>
                  </a:cxn>
                  <a:cxn ang="0">
                    <a:pos x="0" y="0"/>
                  </a:cxn>
                  <a:cxn ang="0">
                    <a:pos x="252" y="123"/>
                  </a:cxn>
                </a:cxnLst>
                <a:rect l="0" t="0" r="r" b="b"/>
                <a:pathLst>
                  <a:path w="252" h="460">
                    <a:moveTo>
                      <a:pt x="252" y="123"/>
                    </a:moveTo>
                    <a:lnTo>
                      <a:pt x="234" y="460"/>
                    </a:lnTo>
                    <a:lnTo>
                      <a:pt x="8" y="328"/>
                    </a:lnTo>
                    <a:lnTo>
                      <a:pt x="0" y="0"/>
                    </a:lnTo>
                    <a:lnTo>
                      <a:pt x="252" y="123"/>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5" name="Freeform 19"/>
              <p:cNvSpPr>
                <a:spLocks/>
              </p:cNvSpPr>
              <p:nvPr/>
            </p:nvSpPr>
            <p:spPr bwMode="auto">
              <a:xfrm>
                <a:off x="2503" y="2273"/>
                <a:ext cx="252" cy="217"/>
              </a:xfrm>
              <a:custGeom>
                <a:avLst/>
                <a:gdLst/>
                <a:ahLst/>
                <a:cxnLst>
                  <a:cxn ang="0">
                    <a:pos x="0" y="0"/>
                  </a:cxn>
                  <a:cxn ang="0">
                    <a:pos x="4" y="159"/>
                  </a:cxn>
                  <a:cxn ang="0">
                    <a:pos x="20" y="172"/>
                  </a:cxn>
                  <a:cxn ang="0">
                    <a:pos x="37" y="183"/>
                  </a:cxn>
                  <a:cxn ang="0">
                    <a:pos x="55" y="194"/>
                  </a:cxn>
                  <a:cxn ang="0">
                    <a:pos x="75" y="201"/>
                  </a:cxn>
                  <a:cxn ang="0">
                    <a:pos x="95" y="208"/>
                  </a:cxn>
                  <a:cxn ang="0">
                    <a:pos x="115" y="214"/>
                  </a:cxn>
                  <a:cxn ang="0">
                    <a:pos x="136" y="215"/>
                  </a:cxn>
                  <a:cxn ang="0">
                    <a:pos x="158" y="217"/>
                  </a:cxn>
                  <a:cxn ang="0">
                    <a:pos x="169" y="217"/>
                  </a:cxn>
                  <a:cxn ang="0">
                    <a:pos x="180" y="217"/>
                  </a:cxn>
                  <a:cxn ang="0">
                    <a:pos x="191" y="217"/>
                  </a:cxn>
                  <a:cxn ang="0">
                    <a:pos x="202" y="217"/>
                  </a:cxn>
                  <a:cxn ang="0">
                    <a:pos x="213" y="217"/>
                  </a:cxn>
                  <a:cxn ang="0">
                    <a:pos x="223" y="217"/>
                  </a:cxn>
                  <a:cxn ang="0">
                    <a:pos x="236" y="217"/>
                  </a:cxn>
                  <a:cxn ang="0">
                    <a:pos x="247" y="217"/>
                  </a:cxn>
                  <a:cxn ang="0">
                    <a:pos x="252" y="123"/>
                  </a:cxn>
                  <a:cxn ang="0">
                    <a:pos x="0" y="0"/>
                  </a:cxn>
                </a:cxnLst>
                <a:rect l="0" t="0" r="r" b="b"/>
                <a:pathLst>
                  <a:path w="252" h="217">
                    <a:moveTo>
                      <a:pt x="0" y="0"/>
                    </a:moveTo>
                    <a:lnTo>
                      <a:pt x="4" y="159"/>
                    </a:lnTo>
                    <a:lnTo>
                      <a:pt x="20" y="172"/>
                    </a:lnTo>
                    <a:lnTo>
                      <a:pt x="37" y="183"/>
                    </a:lnTo>
                    <a:lnTo>
                      <a:pt x="55" y="194"/>
                    </a:lnTo>
                    <a:lnTo>
                      <a:pt x="75" y="201"/>
                    </a:lnTo>
                    <a:lnTo>
                      <a:pt x="95" y="208"/>
                    </a:lnTo>
                    <a:lnTo>
                      <a:pt x="115" y="214"/>
                    </a:lnTo>
                    <a:lnTo>
                      <a:pt x="136" y="215"/>
                    </a:lnTo>
                    <a:lnTo>
                      <a:pt x="158" y="217"/>
                    </a:lnTo>
                    <a:lnTo>
                      <a:pt x="169" y="217"/>
                    </a:lnTo>
                    <a:lnTo>
                      <a:pt x="180" y="217"/>
                    </a:lnTo>
                    <a:lnTo>
                      <a:pt x="191" y="217"/>
                    </a:lnTo>
                    <a:lnTo>
                      <a:pt x="202" y="217"/>
                    </a:lnTo>
                    <a:lnTo>
                      <a:pt x="213" y="217"/>
                    </a:lnTo>
                    <a:lnTo>
                      <a:pt x="223" y="217"/>
                    </a:lnTo>
                    <a:lnTo>
                      <a:pt x="236" y="217"/>
                    </a:lnTo>
                    <a:lnTo>
                      <a:pt x="247" y="217"/>
                    </a:lnTo>
                    <a:lnTo>
                      <a:pt x="252" y="123"/>
                    </a:lnTo>
                    <a:lnTo>
                      <a:pt x="0" y="0"/>
                    </a:lnTo>
                    <a:close/>
                  </a:path>
                </a:pathLst>
              </a:custGeom>
              <a:solidFill>
                <a:srgbClr val="6D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6" name="Freeform 20"/>
              <p:cNvSpPr>
                <a:spLocks/>
              </p:cNvSpPr>
              <p:nvPr/>
            </p:nvSpPr>
            <p:spPr bwMode="auto">
              <a:xfrm>
                <a:off x="2875" y="2107"/>
                <a:ext cx="1190" cy="945"/>
              </a:xfrm>
              <a:custGeom>
                <a:avLst/>
                <a:gdLst/>
                <a:ahLst/>
                <a:cxnLst>
                  <a:cxn ang="0">
                    <a:pos x="1099" y="436"/>
                  </a:cxn>
                  <a:cxn ang="0">
                    <a:pos x="0" y="945"/>
                  </a:cxn>
                  <a:cxn ang="0">
                    <a:pos x="40" y="251"/>
                  </a:cxn>
                  <a:cxn ang="0">
                    <a:pos x="1190" y="0"/>
                  </a:cxn>
                  <a:cxn ang="0">
                    <a:pos x="1099" y="436"/>
                  </a:cxn>
                </a:cxnLst>
                <a:rect l="0" t="0" r="r" b="b"/>
                <a:pathLst>
                  <a:path w="1190" h="945">
                    <a:moveTo>
                      <a:pt x="1099" y="436"/>
                    </a:moveTo>
                    <a:lnTo>
                      <a:pt x="0" y="945"/>
                    </a:lnTo>
                    <a:lnTo>
                      <a:pt x="40" y="251"/>
                    </a:lnTo>
                    <a:lnTo>
                      <a:pt x="1190" y="0"/>
                    </a:lnTo>
                    <a:lnTo>
                      <a:pt x="1099" y="436"/>
                    </a:lnTo>
                    <a:close/>
                  </a:path>
                </a:pathLst>
              </a:custGeom>
              <a:solidFill>
                <a:srgbClr val="EAEAF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7" name="Freeform 21"/>
              <p:cNvSpPr>
                <a:spLocks/>
              </p:cNvSpPr>
              <p:nvPr/>
            </p:nvSpPr>
            <p:spPr bwMode="auto">
              <a:xfrm>
                <a:off x="2977" y="2305"/>
                <a:ext cx="384" cy="486"/>
              </a:xfrm>
              <a:custGeom>
                <a:avLst/>
                <a:gdLst/>
                <a:ahLst/>
                <a:cxnLst>
                  <a:cxn ang="0">
                    <a:pos x="12" y="91"/>
                  </a:cxn>
                  <a:cxn ang="0">
                    <a:pos x="0" y="486"/>
                  </a:cxn>
                  <a:cxn ang="0">
                    <a:pos x="359" y="352"/>
                  </a:cxn>
                  <a:cxn ang="0">
                    <a:pos x="384" y="0"/>
                  </a:cxn>
                  <a:cxn ang="0">
                    <a:pos x="12" y="91"/>
                  </a:cxn>
                </a:cxnLst>
                <a:rect l="0" t="0" r="r" b="b"/>
                <a:pathLst>
                  <a:path w="384" h="486">
                    <a:moveTo>
                      <a:pt x="12" y="91"/>
                    </a:moveTo>
                    <a:lnTo>
                      <a:pt x="0" y="486"/>
                    </a:lnTo>
                    <a:lnTo>
                      <a:pt x="359" y="352"/>
                    </a:lnTo>
                    <a:lnTo>
                      <a:pt x="384" y="0"/>
                    </a:lnTo>
                    <a:lnTo>
                      <a:pt x="12"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8" name="Freeform 22"/>
              <p:cNvSpPr>
                <a:spLocks/>
              </p:cNvSpPr>
              <p:nvPr/>
            </p:nvSpPr>
            <p:spPr bwMode="auto">
              <a:xfrm>
                <a:off x="3002" y="2336"/>
                <a:ext cx="334" cy="419"/>
              </a:xfrm>
              <a:custGeom>
                <a:avLst/>
                <a:gdLst/>
                <a:ahLst/>
                <a:cxnLst>
                  <a:cxn ang="0">
                    <a:pos x="310" y="303"/>
                  </a:cxn>
                  <a:cxn ang="0">
                    <a:pos x="0" y="419"/>
                  </a:cxn>
                  <a:cxn ang="0">
                    <a:pos x="11" y="80"/>
                  </a:cxn>
                  <a:cxn ang="0">
                    <a:pos x="334" y="0"/>
                  </a:cxn>
                  <a:cxn ang="0">
                    <a:pos x="310" y="303"/>
                  </a:cxn>
                </a:cxnLst>
                <a:rect l="0" t="0" r="r" b="b"/>
                <a:pathLst>
                  <a:path w="334" h="419">
                    <a:moveTo>
                      <a:pt x="310" y="303"/>
                    </a:moveTo>
                    <a:lnTo>
                      <a:pt x="0" y="419"/>
                    </a:lnTo>
                    <a:lnTo>
                      <a:pt x="11" y="80"/>
                    </a:lnTo>
                    <a:lnTo>
                      <a:pt x="334" y="0"/>
                    </a:lnTo>
                    <a:lnTo>
                      <a:pt x="310" y="3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9" name="Freeform 23"/>
              <p:cNvSpPr>
                <a:spLocks/>
              </p:cNvSpPr>
              <p:nvPr/>
            </p:nvSpPr>
            <p:spPr bwMode="auto">
              <a:xfrm>
                <a:off x="3009" y="2336"/>
                <a:ext cx="327" cy="203"/>
              </a:xfrm>
              <a:custGeom>
                <a:avLst/>
                <a:gdLst/>
                <a:ahLst/>
                <a:cxnLst>
                  <a:cxn ang="0">
                    <a:pos x="138" y="151"/>
                  </a:cxn>
                  <a:cxn ang="0">
                    <a:pos x="160" y="145"/>
                  </a:cxn>
                  <a:cxn ang="0">
                    <a:pos x="184" y="141"/>
                  </a:cxn>
                  <a:cxn ang="0">
                    <a:pos x="205" y="140"/>
                  </a:cxn>
                  <a:cxn ang="0">
                    <a:pos x="227" y="140"/>
                  </a:cxn>
                  <a:cxn ang="0">
                    <a:pos x="249" y="141"/>
                  </a:cxn>
                  <a:cxn ang="0">
                    <a:pos x="271" y="141"/>
                  </a:cxn>
                  <a:cxn ang="0">
                    <a:pos x="294" y="143"/>
                  </a:cxn>
                  <a:cxn ang="0">
                    <a:pos x="316" y="143"/>
                  </a:cxn>
                  <a:cxn ang="0">
                    <a:pos x="327" y="0"/>
                  </a:cxn>
                  <a:cxn ang="0">
                    <a:pos x="4" y="80"/>
                  </a:cxn>
                  <a:cxn ang="0">
                    <a:pos x="0" y="203"/>
                  </a:cxn>
                  <a:cxn ang="0">
                    <a:pos x="9" y="203"/>
                  </a:cxn>
                  <a:cxn ang="0">
                    <a:pos x="17" y="201"/>
                  </a:cxn>
                  <a:cxn ang="0">
                    <a:pos x="26" y="201"/>
                  </a:cxn>
                  <a:cxn ang="0">
                    <a:pos x="33" y="200"/>
                  </a:cxn>
                  <a:cxn ang="0">
                    <a:pos x="46" y="194"/>
                  </a:cxn>
                  <a:cxn ang="0">
                    <a:pos x="60" y="189"/>
                  </a:cxn>
                  <a:cxn ang="0">
                    <a:pos x="73" y="181"/>
                  </a:cxn>
                  <a:cxn ang="0">
                    <a:pos x="86" y="174"/>
                  </a:cxn>
                  <a:cxn ang="0">
                    <a:pos x="98" y="167"/>
                  </a:cxn>
                  <a:cxn ang="0">
                    <a:pos x="111" y="160"/>
                  </a:cxn>
                  <a:cxn ang="0">
                    <a:pos x="126" y="154"/>
                  </a:cxn>
                  <a:cxn ang="0">
                    <a:pos x="138" y="151"/>
                  </a:cxn>
                </a:cxnLst>
                <a:rect l="0" t="0" r="r" b="b"/>
                <a:pathLst>
                  <a:path w="327" h="203">
                    <a:moveTo>
                      <a:pt x="138" y="151"/>
                    </a:moveTo>
                    <a:lnTo>
                      <a:pt x="160" y="145"/>
                    </a:lnTo>
                    <a:lnTo>
                      <a:pt x="184" y="141"/>
                    </a:lnTo>
                    <a:lnTo>
                      <a:pt x="205" y="140"/>
                    </a:lnTo>
                    <a:lnTo>
                      <a:pt x="227" y="140"/>
                    </a:lnTo>
                    <a:lnTo>
                      <a:pt x="249" y="141"/>
                    </a:lnTo>
                    <a:lnTo>
                      <a:pt x="271" y="141"/>
                    </a:lnTo>
                    <a:lnTo>
                      <a:pt x="294" y="143"/>
                    </a:lnTo>
                    <a:lnTo>
                      <a:pt x="316" y="143"/>
                    </a:lnTo>
                    <a:lnTo>
                      <a:pt x="327" y="0"/>
                    </a:lnTo>
                    <a:lnTo>
                      <a:pt x="4" y="80"/>
                    </a:lnTo>
                    <a:lnTo>
                      <a:pt x="0" y="203"/>
                    </a:lnTo>
                    <a:lnTo>
                      <a:pt x="9" y="203"/>
                    </a:lnTo>
                    <a:lnTo>
                      <a:pt x="17" y="201"/>
                    </a:lnTo>
                    <a:lnTo>
                      <a:pt x="26" y="201"/>
                    </a:lnTo>
                    <a:lnTo>
                      <a:pt x="33" y="200"/>
                    </a:lnTo>
                    <a:lnTo>
                      <a:pt x="46" y="194"/>
                    </a:lnTo>
                    <a:lnTo>
                      <a:pt x="60" y="189"/>
                    </a:lnTo>
                    <a:lnTo>
                      <a:pt x="73" y="181"/>
                    </a:lnTo>
                    <a:lnTo>
                      <a:pt x="86" y="174"/>
                    </a:lnTo>
                    <a:lnTo>
                      <a:pt x="98" y="167"/>
                    </a:lnTo>
                    <a:lnTo>
                      <a:pt x="111" y="160"/>
                    </a:lnTo>
                    <a:lnTo>
                      <a:pt x="126" y="154"/>
                    </a:lnTo>
                    <a:lnTo>
                      <a:pt x="138" y="151"/>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0" name="Freeform 24"/>
              <p:cNvSpPr>
                <a:spLocks/>
              </p:cNvSpPr>
              <p:nvPr/>
            </p:nvSpPr>
            <p:spPr bwMode="auto">
              <a:xfrm>
                <a:off x="3602" y="2104"/>
                <a:ext cx="410" cy="470"/>
              </a:xfrm>
              <a:custGeom>
                <a:avLst/>
                <a:gdLst/>
                <a:ahLst/>
                <a:cxnLst>
                  <a:cxn ang="0">
                    <a:pos x="44" y="78"/>
                  </a:cxn>
                  <a:cxn ang="0">
                    <a:pos x="0" y="470"/>
                  </a:cxn>
                  <a:cxn ang="0">
                    <a:pos x="345" y="330"/>
                  </a:cxn>
                  <a:cxn ang="0">
                    <a:pos x="410" y="0"/>
                  </a:cxn>
                  <a:cxn ang="0">
                    <a:pos x="44" y="78"/>
                  </a:cxn>
                </a:cxnLst>
                <a:rect l="0" t="0" r="r" b="b"/>
                <a:pathLst>
                  <a:path w="410" h="470">
                    <a:moveTo>
                      <a:pt x="44" y="78"/>
                    </a:moveTo>
                    <a:lnTo>
                      <a:pt x="0" y="470"/>
                    </a:lnTo>
                    <a:lnTo>
                      <a:pt x="345" y="330"/>
                    </a:lnTo>
                    <a:lnTo>
                      <a:pt x="410" y="0"/>
                    </a:lnTo>
                    <a:lnTo>
                      <a:pt x="44"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1" name="Freeform 25"/>
              <p:cNvSpPr>
                <a:spLocks/>
              </p:cNvSpPr>
              <p:nvPr/>
            </p:nvSpPr>
            <p:spPr bwMode="auto">
              <a:xfrm>
                <a:off x="3631" y="2135"/>
                <a:ext cx="350" cy="402"/>
              </a:xfrm>
              <a:custGeom>
                <a:avLst/>
                <a:gdLst/>
                <a:ahLst/>
                <a:cxnLst>
                  <a:cxn ang="0">
                    <a:pos x="294" y="283"/>
                  </a:cxn>
                  <a:cxn ang="0">
                    <a:pos x="0" y="402"/>
                  </a:cxn>
                  <a:cxn ang="0">
                    <a:pos x="39" y="67"/>
                  </a:cxn>
                  <a:cxn ang="0">
                    <a:pos x="350" y="0"/>
                  </a:cxn>
                  <a:cxn ang="0">
                    <a:pos x="294" y="283"/>
                  </a:cxn>
                </a:cxnLst>
                <a:rect l="0" t="0" r="r" b="b"/>
                <a:pathLst>
                  <a:path w="350" h="402">
                    <a:moveTo>
                      <a:pt x="294" y="283"/>
                    </a:moveTo>
                    <a:lnTo>
                      <a:pt x="0" y="402"/>
                    </a:lnTo>
                    <a:lnTo>
                      <a:pt x="39" y="67"/>
                    </a:lnTo>
                    <a:lnTo>
                      <a:pt x="350" y="0"/>
                    </a:lnTo>
                    <a:lnTo>
                      <a:pt x="294" y="28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2" name="Freeform 26"/>
              <p:cNvSpPr>
                <a:spLocks/>
              </p:cNvSpPr>
              <p:nvPr/>
            </p:nvSpPr>
            <p:spPr bwMode="auto">
              <a:xfrm>
                <a:off x="3650" y="2135"/>
                <a:ext cx="331" cy="235"/>
              </a:xfrm>
              <a:custGeom>
                <a:avLst/>
                <a:gdLst/>
                <a:ahLst/>
                <a:cxnLst>
                  <a:cxn ang="0">
                    <a:pos x="29" y="234"/>
                  </a:cxn>
                  <a:cxn ang="0">
                    <a:pos x="45" y="230"/>
                  </a:cxn>
                  <a:cxn ang="0">
                    <a:pos x="59" y="226"/>
                  </a:cxn>
                  <a:cxn ang="0">
                    <a:pos x="74" y="219"/>
                  </a:cxn>
                  <a:cxn ang="0">
                    <a:pos x="88" y="214"/>
                  </a:cxn>
                  <a:cxn ang="0">
                    <a:pos x="101" y="206"/>
                  </a:cxn>
                  <a:cxn ang="0">
                    <a:pos x="116" y="199"/>
                  </a:cxn>
                  <a:cxn ang="0">
                    <a:pos x="130" y="194"/>
                  </a:cxn>
                  <a:cxn ang="0">
                    <a:pos x="145" y="186"/>
                  </a:cxn>
                  <a:cxn ang="0">
                    <a:pos x="163" y="181"/>
                  </a:cxn>
                  <a:cxn ang="0">
                    <a:pos x="181" y="177"/>
                  </a:cxn>
                  <a:cxn ang="0">
                    <a:pos x="199" y="176"/>
                  </a:cxn>
                  <a:cxn ang="0">
                    <a:pos x="219" y="176"/>
                  </a:cxn>
                  <a:cxn ang="0">
                    <a:pos x="237" y="179"/>
                  </a:cxn>
                  <a:cxn ang="0">
                    <a:pos x="257" y="181"/>
                  </a:cxn>
                  <a:cxn ang="0">
                    <a:pos x="275" y="185"/>
                  </a:cxn>
                  <a:cxn ang="0">
                    <a:pos x="295" y="188"/>
                  </a:cxn>
                  <a:cxn ang="0">
                    <a:pos x="331" y="0"/>
                  </a:cxn>
                  <a:cxn ang="0">
                    <a:pos x="20" y="67"/>
                  </a:cxn>
                  <a:cxn ang="0">
                    <a:pos x="0" y="235"/>
                  </a:cxn>
                  <a:cxn ang="0">
                    <a:pos x="7" y="235"/>
                  </a:cxn>
                  <a:cxn ang="0">
                    <a:pos x="14" y="235"/>
                  </a:cxn>
                  <a:cxn ang="0">
                    <a:pos x="21" y="235"/>
                  </a:cxn>
                  <a:cxn ang="0">
                    <a:pos x="29" y="234"/>
                  </a:cxn>
                </a:cxnLst>
                <a:rect l="0" t="0" r="r" b="b"/>
                <a:pathLst>
                  <a:path w="331" h="235">
                    <a:moveTo>
                      <a:pt x="29" y="234"/>
                    </a:moveTo>
                    <a:lnTo>
                      <a:pt x="45" y="230"/>
                    </a:lnTo>
                    <a:lnTo>
                      <a:pt x="59" y="226"/>
                    </a:lnTo>
                    <a:lnTo>
                      <a:pt x="74" y="219"/>
                    </a:lnTo>
                    <a:lnTo>
                      <a:pt x="88" y="214"/>
                    </a:lnTo>
                    <a:lnTo>
                      <a:pt x="101" y="206"/>
                    </a:lnTo>
                    <a:lnTo>
                      <a:pt x="116" y="199"/>
                    </a:lnTo>
                    <a:lnTo>
                      <a:pt x="130" y="194"/>
                    </a:lnTo>
                    <a:lnTo>
                      <a:pt x="145" y="186"/>
                    </a:lnTo>
                    <a:lnTo>
                      <a:pt x="163" y="181"/>
                    </a:lnTo>
                    <a:lnTo>
                      <a:pt x="181" y="177"/>
                    </a:lnTo>
                    <a:lnTo>
                      <a:pt x="199" y="176"/>
                    </a:lnTo>
                    <a:lnTo>
                      <a:pt x="219" y="176"/>
                    </a:lnTo>
                    <a:lnTo>
                      <a:pt x="237" y="179"/>
                    </a:lnTo>
                    <a:lnTo>
                      <a:pt x="257" y="181"/>
                    </a:lnTo>
                    <a:lnTo>
                      <a:pt x="275" y="185"/>
                    </a:lnTo>
                    <a:lnTo>
                      <a:pt x="295" y="188"/>
                    </a:lnTo>
                    <a:lnTo>
                      <a:pt x="331" y="0"/>
                    </a:lnTo>
                    <a:lnTo>
                      <a:pt x="20" y="67"/>
                    </a:lnTo>
                    <a:lnTo>
                      <a:pt x="0" y="235"/>
                    </a:lnTo>
                    <a:lnTo>
                      <a:pt x="7" y="235"/>
                    </a:lnTo>
                    <a:lnTo>
                      <a:pt x="14" y="235"/>
                    </a:lnTo>
                    <a:lnTo>
                      <a:pt x="21" y="235"/>
                    </a:lnTo>
                    <a:lnTo>
                      <a:pt x="29" y="234"/>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3" name="Freeform 27"/>
              <p:cNvSpPr>
                <a:spLocks/>
              </p:cNvSpPr>
              <p:nvPr/>
            </p:nvSpPr>
            <p:spPr bwMode="auto">
              <a:xfrm>
                <a:off x="1716" y="1357"/>
                <a:ext cx="2461" cy="1120"/>
              </a:xfrm>
              <a:custGeom>
                <a:avLst/>
                <a:gdLst/>
                <a:ahLst/>
                <a:cxnLst>
                  <a:cxn ang="0">
                    <a:pos x="2461" y="649"/>
                  </a:cxn>
                  <a:cxn ang="0">
                    <a:pos x="1652" y="0"/>
                  </a:cxn>
                  <a:cxn ang="0">
                    <a:pos x="660" y="12"/>
                  </a:cxn>
                  <a:cxn ang="0">
                    <a:pos x="0" y="395"/>
                  </a:cxn>
                  <a:cxn ang="0">
                    <a:pos x="22" y="546"/>
                  </a:cxn>
                  <a:cxn ang="0">
                    <a:pos x="1226" y="1120"/>
                  </a:cxn>
                  <a:cxn ang="0">
                    <a:pos x="2436" y="801"/>
                  </a:cxn>
                  <a:cxn ang="0">
                    <a:pos x="2461" y="649"/>
                  </a:cxn>
                </a:cxnLst>
                <a:rect l="0" t="0" r="r" b="b"/>
                <a:pathLst>
                  <a:path w="2461" h="1120">
                    <a:moveTo>
                      <a:pt x="2461" y="649"/>
                    </a:moveTo>
                    <a:lnTo>
                      <a:pt x="1652" y="0"/>
                    </a:lnTo>
                    <a:lnTo>
                      <a:pt x="660" y="12"/>
                    </a:lnTo>
                    <a:lnTo>
                      <a:pt x="0" y="395"/>
                    </a:lnTo>
                    <a:lnTo>
                      <a:pt x="22" y="546"/>
                    </a:lnTo>
                    <a:lnTo>
                      <a:pt x="1226" y="1120"/>
                    </a:lnTo>
                    <a:lnTo>
                      <a:pt x="2436" y="801"/>
                    </a:lnTo>
                    <a:lnTo>
                      <a:pt x="2461" y="6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4" name="Freeform 28"/>
              <p:cNvSpPr>
                <a:spLocks/>
              </p:cNvSpPr>
              <p:nvPr/>
            </p:nvSpPr>
            <p:spPr bwMode="auto">
              <a:xfrm>
                <a:off x="2402" y="1380"/>
                <a:ext cx="1734" cy="871"/>
              </a:xfrm>
              <a:custGeom>
                <a:avLst/>
                <a:gdLst/>
                <a:ahLst/>
                <a:cxnLst>
                  <a:cxn ang="0">
                    <a:pos x="1734" y="624"/>
                  </a:cxn>
                  <a:cxn ang="0">
                    <a:pos x="551" y="871"/>
                  </a:cxn>
                  <a:cxn ang="0">
                    <a:pos x="0" y="13"/>
                  </a:cxn>
                  <a:cxn ang="0">
                    <a:pos x="959" y="0"/>
                  </a:cxn>
                  <a:cxn ang="0">
                    <a:pos x="1734" y="624"/>
                  </a:cxn>
                </a:cxnLst>
                <a:rect l="0" t="0" r="r" b="b"/>
                <a:pathLst>
                  <a:path w="1734" h="871">
                    <a:moveTo>
                      <a:pt x="1734" y="624"/>
                    </a:moveTo>
                    <a:lnTo>
                      <a:pt x="551" y="871"/>
                    </a:lnTo>
                    <a:lnTo>
                      <a:pt x="0" y="13"/>
                    </a:lnTo>
                    <a:lnTo>
                      <a:pt x="959" y="0"/>
                    </a:lnTo>
                    <a:lnTo>
                      <a:pt x="1734" y="624"/>
                    </a:lnTo>
                    <a:close/>
                  </a:path>
                </a:pathLst>
              </a:custGeom>
              <a:solidFill>
                <a:srgbClr val="FF5959"/>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5" name="Freeform 29"/>
              <p:cNvSpPr>
                <a:spLocks/>
              </p:cNvSpPr>
              <p:nvPr/>
            </p:nvSpPr>
            <p:spPr bwMode="auto">
              <a:xfrm>
                <a:off x="2541" y="1465"/>
                <a:ext cx="690" cy="594"/>
              </a:xfrm>
              <a:custGeom>
                <a:avLst/>
                <a:gdLst/>
                <a:ahLst/>
                <a:cxnLst>
                  <a:cxn ang="0">
                    <a:pos x="690" y="111"/>
                  </a:cxn>
                  <a:cxn ang="0">
                    <a:pos x="28" y="0"/>
                  </a:cxn>
                  <a:cxn ang="0">
                    <a:pos x="0" y="146"/>
                  </a:cxn>
                  <a:cxn ang="0">
                    <a:pos x="135" y="354"/>
                  </a:cxn>
                  <a:cxn ang="0">
                    <a:pos x="650" y="594"/>
                  </a:cxn>
                  <a:cxn ang="0">
                    <a:pos x="690" y="111"/>
                  </a:cxn>
                </a:cxnLst>
                <a:rect l="0" t="0" r="r" b="b"/>
                <a:pathLst>
                  <a:path w="690" h="594">
                    <a:moveTo>
                      <a:pt x="690" y="111"/>
                    </a:moveTo>
                    <a:lnTo>
                      <a:pt x="28" y="0"/>
                    </a:lnTo>
                    <a:lnTo>
                      <a:pt x="0" y="146"/>
                    </a:lnTo>
                    <a:lnTo>
                      <a:pt x="135" y="354"/>
                    </a:lnTo>
                    <a:lnTo>
                      <a:pt x="650" y="594"/>
                    </a:lnTo>
                    <a:lnTo>
                      <a:pt x="690" y="111"/>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6" name="Freeform 30"/>
              <p:cNvSpPr>
                <a:spLocks/>
              </p:cNvSpPr>
              <p:nvPr/>
            </p:nvSpPr>
            <p:spPr bwMode="auto">
              <a:xfrm>
                <a:off x="3339" y="1262"/>
                <a:ext cx="537" cy="514"/>
              </a:xfrm>
              <a:custGeom>
                <a:avLst/>
                <a:gdLst/>
                <a:ahLst/>
                <a:cxnLst>
                  <a:cxn ang="0">
                    <a:pos x="369" y="0"/>
                  </a:cxn>
                  <a:cxn ang="0">
                    <a:pos x="11" y="22"/>
                  </a:cxn>
                  <a:cxn ang="0">
                    <a:pos x="0" y="421"/>
                  </a:cxn>
                  <a:cxn ang="0">
                    <a:pos x="363" y="514"/>
                  </a:cxn>
                  <a:cxn ang="0">
                    <a:pos x="528" y="408"/>
                  </a:cxn>
                  <a:cxn ang="0">
                    <a:pos x="537" y="120"/>
                  </a:cxn>
                  <a:cxn ang="0">
                    <a:pos x="369" y="0"/>
                  </a:cxn>
                </a:cxnLst>
                <a:rect l="0" t="0" r="r" b="b"/>
                <a:pathLst>
                  <a:path w="537" h="514">
                    <a:moveTo>
                      <a:pt x="369" y="0"/>
                    </a:moveTo>
                    <a:lnTo>
                      <a:pt x="11" y="22"/>
                    </a:lnTo>
                    <a:lnTo>
                      <a:pt x="0" y="421"/>
                    </a:lnTo>
                    <a:lnTo>
                      <a:pt x="363" y="514"/>
                    </a:lnTo>
                    <a:lnTo>
                      <a:pt x="528" y="408"/>
                    </a:lnTo>
                    <a:lnTo>
                      <a:pt x="537" y="120"/>
                    </a:lnTo>
                    <a:lnTo>
                      <a:pt x="36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7" name="Freeform 31"/>
              <p:cNvSpPr>
                <a:spLocks/>
              </p:cNvSpPr>
              <p:nvPr/>
            </p:nvSpPr>
            <p:spPr bwMode="auto">
              <a:xfrm>
                <a:off x="3713" y="1302"/>
                <a:ext cx="143" cy="435"/>
              </a:xfrm>
              <a:custGeom>
                <a:avLst/>
                <a:gdLst/>
                <a:ahLst/>
                <a:cxnLst>
                  <a:cxn ang="0">
                    <a:pos x="4" y="0"/>
                  </a:cxn>
                  <a:cxn ang="0">
                    <a:pos x="143" y="95"/>
                  </a:cxn>
                  <a:cxn ang="0">
                    <a:pos x="134" y="354"/>
                  </a:cxn>
                  <a:cxn ang="0">
                    <a:pos x="0" y="435"/>
                  </a:cxn>
                  <a:cxn ang="0">
                    <a:pos x="4" y="0"/>
                  </a:cxn>
                </a:cxnLst>
                <a:rect l="0" t="0" r="r" b="b"/>
                <a:pathLst>
                  <a:path w="143" h="435">
                    <a:moveTo>
                      <a:pt x="4" y="0"/>
                    </a:moveTo>
                    <a:lnTo>
                      <a:pt x="143" y="95"/>
                    </a:lnTo>
                    <a:lnTo>
                      <a:pt x="134" y="354"/>
                    </a:lnTo>
                    <a:lnTo>
                      <a:pt x="0" y="435"/>
                    </a:lnTo>
                    <a:lnTo>
                      <a:pt x="4" y="0"/>
                    </a:lnTo>
                    <a:close/>
                  </a:path>
                </a:pathLst>
              </a:custGeom>
              <a:solidFill>
                <a:srgbClr val="00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8" name="Freeform 32"/>
              <p:cNvSpPr>
                <a:spLocks/>
              </p:cNvSpPr>
              <p:nvPr/>
            </p:nvSpPr>
            <p:spPr bwMode="auto">
              <a:xfrm>
                <a:off x="3367" y="1289"/>
                <a:ext cx="322" cy="456"/>
              </a:xfrm>
              <a:custGeom>
                <a:avLst/>
                <a:gdLst/>
                <a:ahLst/>
                <a:cxnLst>
                  <a:cxn ang="0">
                    <a:pos x="321" y="456"/>
                  </a:cxn>
                  <a:cxn ang="0">
                    <a:pos x="0" y="372"/>
                  </a:cxn>
                  <a:cxn ang="0">
                    <a:pos x="9" y="20"/>
                  </a:cxn>
                  <a:cxn ang="0">
                    <a:pos x="322" y="0"/>
                  </a:cxn>
                  <a:cxn ang="0">
                    <a:pos x="321" y="456"/>
                  </a:cxn>
                </a:cxnLst>
                <a:rect l="0" t="0" r="r" b="b"/>
                <a:pathLst>
                  <a:path w="322" h="456">
                    <a:moveTo>
                      <a:pt x="321" y="456"/>
                    </a:moveTo>
                    <a:lnTo>
                      <a:pt x="0" y="372"/>
                    </a:lnTo>
                    <a:lnTo>
                      <a:pt x="9" y="20"/>
                    </a:lnTo>
                    <a:lnTo>
                      <a:pt x="322" y="0"/>
                    </a:lnTo>
                    <a:lnTo>
                      <a:pt x="321" y="456"/>
                    </a:lnTo>
                    <a:close/>
                  </a:path>
                </a:pathLst>
              </a:custGeom>
              <a:solidFill>
                <a:srgbClr val="00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9" name="Freeform 33"/>
              <p:cNvSpPr>
                <a:spLocks/>
              </p:cNvSpPr>
              <p:nvPr/>
            </p:nvSpPr>
            <p:spPr bwMode="auto">
              <a:xfrm>
                <a:off x="3417" y="1342"/>
                <a:ext cx="243" cy="330"/>
              </a:xfrm>
              <a:custGeom>
                <a:avLst/>
                <a:gdLst/>
                <a:ahLst/>
                <a:cxnLst>
                  <a:cxn ang="0">
                    <a:pos x="0" y="7"/>
                  </a:cxn>
                  <a:cxn ang="0">
                    <a:pos x="0" y="278"/>
                  </a:cxn>
                  <a:cxn ang="0">
                    <a:pos x="227" y="330"/>
                  </a:cxn>
                  <a:cxn ang="0">
                    <a:pos x="243" y="0"/>
                  </a:cxn>
                  <a:cxn ang="0">
                    <a:pos x="0" y="7"/>
                  </a:cxn>
                </a:cxnLst>
                <a:rect l="0" t="0" r="r" b="b"/>
                <a:pathLst>
                  <a:path w="243" h="330">
                    <a:moveTo>
                      <a:pt x="0" y="7"/>
                    </a:moveTo>
                    <a:lnTo>
                      <a:pt x="0" y="278"/>
                    </a:lnTo>
                    <a:lnTo>
                      <a:pt x="227" y="330"/>
                    </a:lnTo>
                    <a:lnTo>
                      <a:pt x="243" y="0"/>
                    </a:lnTo>
                    <a:lnTo>
                      <a:pt x="0" y="7"/>
                    </a:lnTo>
                    <a:close/>
                  </a:path>
                </a:pathLst>
              </a:custGeom>
              <a:solidFill>
                <a:srgbClr val="BF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0" name="Freeform 34"/>
              <p:cNvSpPr>
                <a:spLocks/>
              </p:cNvSpPr>
              <p:nvPr/>
            </p:nvSpPr>
            <p:spPr bwMode="auto">
              <a:xfrm>
                <a:off x="3465" y="1389"/>
                <a:ext cx="168" cy="214"/>
              </a:xfrm>
              <a:custGeom>
                <a:avLst/>
                <a:gdLst/>
                <a:ahLst/>
                <a:cxnLst>
                  <a:cxn ang="0">
                    <a:pos x="137" y="6"/>
                  </a:cxn>
                  <a:cxn ang="0">
                    <a:pos x="132" y="100"/>
                  </a:cxn>
                  <a:cxn ang="0">
                    <a:pos x="112" y="96"/>
                  </a:cxn>
                  <a:cxn ang="0">
                    <a:pos x="112" y="71"/>
                  </a:cxn>
                  <a:cxn ang="0">
                    <a:pos x="105" y="69"/>
                  </a:cxn>
                  <a:cxn ang="0">
                    <a:pos x="99" y="69"/>
                  </a:cxn>
                  <a:cxn ang="0">
                    <a:pos x="92" y="67"/>
                  </a:cxn>
                  <a:cxn ang="0">
                    <a:pos x="87" y="67"/>
                  </a:cxn>
                  <a:cxn ang="0">
                    <a:pos x="76" y="67"/>
                  </a:cxn>
                  <a:cxn ang="0">
                    <a:pos x="65" y="71"/>
                  </a:cxn>
                  <a:cxn ang="0">
                    <a:pos x="56" y="75"/>
                  </a:cxn>
                  <a:cxn ang="0">
                    <a:pos x="47" y="78"/>
                  </a:cxn>
                  <a:cxn ang="0">
                    <a:pos x="39" y="85"/>
                  </a:cxn>
                  <a:cxn ang="0">
                    <a:pos x="34" y="91"/>
                  </a:cxn>
                  <a:cxn ang="0">
                    <a:pos x="32" y="100"/>
                  </a:cxn>
                  <a:cxn ang="0">
                    <a:pos x="30" y="107"/>
                  </a:cxn>
                  <a:cxn ang="0">
                    <a:pos x="32" y="120"/>
                  </a:cxn>
                  <a:cxn ang="0">
                    <a:pos x="34" y="131"/>
                  </a:cxn>
                  <a:cxn ang="0">
                    <a:pos x="39" y="142"/>
                  </a:cxn>
                  <a:cxn ang="0">
                    <a:pos x="47" y="151"/>
                  </a:cxn>
                  <a:cxn ang="0">
                    <a:pos x="56" y="158"/>
                  </a:cxn>
                  <a:cxn ang="0">
                    <a:pos x="67" y="163"/>
                  </a:cxn>
                  <a:cxn ang="0">
                    <a:pos x="78" y="165"/>
                  </a:cxn>
                  <a:cxn ang="0">
                    <a:pos x="90" y="167"/>
                  </a:cxn>
                  <a:cxn ang="0">
                    <a:pos x="99" y="167"/>
                  </a:cxn>
                  <a:cxn ang="0">
                    <a:pos x="107" y="165"/>
                  </a:cxn>
                  <a:cxn ang="0">
                    <a:pos x="116" y="163"/>
                  </a:cxn>
                  <a:cxn ang="0">
                    <a:pos x="127" y="158"/>
                  </a:cxn>
                  <a:cxn ang="0">
                    <a:pos x="121" y="145"/>
                  </a:cxn>
                  <a:cxn ang="0">
                    <a:pos x="137" y="131"/>
                  </a:cxn>
                  <a:cxn ang="0">
                    <a:pos x="168" y="200"/>
                  </a:cxn>
                  <a:cxn ang="0">
                    <a:pos x="150" y="214"/>
                  </a:cxn>
                  <a:cxn ang="0">
                    <a:pos x="141" y="193"/>
                  </a:cxn>
                  <a:cxn ang="0">
                    <a:pos x="127" y="200"/>
                  </a:cxn>
                  <a:cxn ang="0">
                    <a:pos x="116" y="205"/>
                  </a:cxn>
                  <a:cxn ang="0">
                    <a:pos x="103" y="209"/>
                  </a:cxn>
                  <a:cxn ang="0">
                    <a:pos x="90" y="209"/>
                  </a:cxn>
                  <a:cxn ang="0">
                    <a:pos x="72" y="207"/>
                  </a:cxn>
                  <a:cxn ang="0">
                    <a:pos x="56" y="200"/>
                  </a:cxn>
                  <a:cxn ang="0">
                    <a:pos x="39" y="191"/>
                  </a:cxn>
                  <a:cxn ang="0">
                    <a:pos x="27" y="178"/>
                  </a:cxn>
                  <a:cxn ang="0">
                    <a:pos x="16" y="163"/>
                  </a:cxn>
                  <a:cxn ang="0">
                    <a:pos x="7" y="145"/>
                  </a:cxn>
                  <a:cxn ang="0">
                    <a:pos x="1" y="127"/>
                  </a:cxn>
                  <a:cxn ang="0">
                    <a:pos x="0" y="107"/>
                  </a:cxn>
                  <a:cxn ang="0">
                    <a:pos x="1" y="91"/>
                  </a:cxn>
                  <a:cxn ang="0">
                    <a:pos x="7" y="75"/>
                  </a:cxn>
                  <a:cxn ang="0">
                    <a:pos x="14" y="60"/>
                  </a:cxn>
                  <a:cxn ang="0">
                    <a:pos x="25" y="49"/>
                  </a:cxn>
                  <a:cxn ang="0">
                    <a:pos x="38" y="38"/>
                  </a:cxn>
                  <a:cxn ang="0">
                    <a:pos x="52" y="31"/>
                  </a:cxn>
                  <a:cxn ang="0">
                    <a:pos x="69" y="26"/>
                  </a:cxn>
                  <a:cxn ang="0">
                    <a:pos x="87" y="24"/>
                  </a:cxn>
                  <a:cxn ang="0">
                    <a:pos x="92" y="24"/>
                  </a:cxn>
                  <a:cxn ang="0">
                    <a:pos x="99" y="24"/>
                  </a:cxn>
                  <a:cxn ang="0">
                    <a:pos x="107" y="26"/>
                  </a:cxn>
                  <a:cxn ang="0">
                    <a:pos x="116" y="27"/>
                  </a:cxn>
                  <a:cxn ang="0">
                    <a:pos x="117" y="0"/>
                  </a:cxn>
                  <a:cxn ang="0">
                    <a:pos x="137" y="6"/>
                  </a:cxn>
                </a:cxnLst>
                <a:rect l="0" t="0" r="r" b="b"/>
                <a:pathLst>
                  <a:path w="168" h="214">
                    <a:moveTo>
                      <a:pt x="137" y="6"/>
                    </a:moveTo>
                    <a:lnTo>
                      <a:pt x="132" y="100"/>
                    </a:lnTo>
                    <a:lnTo>
                      <a:pt x="112" y="96"/>
                    </a:lnTo>
                    <a:lnTo>
                      <a:pt x="112" y="71"/>
                    </a:lnTo>
                    <a:lnTo>
                      <a:pt x="105" y="69"/>
                    </a:lnTo>
                    <a:lnTo>
                      <a:pt x="99" y="69"/>
                    </a:lnTo>
                    <a:lnTo>
                      <a:pt x="92" y="67"/>
                    </a:lnTo>
                    <a:lnTo>
                      <a:pt x="87" y="67"/>
                    </a:lnTo>
                    <a:lnTo>
                      <a:pt x="76" y="67"/>
                    </a:lnTo>
                    <a:lnTo>
                      <a:pt x="65" y="71"/>
                    </a:lnTo>
                    <a:lnTo>
                      <a:pt x="56" y="75"/>
                    </a:lnTo>
                    <a:lnTo>
                      <a:pt x="47" y="78"/>
                    </a:lnTo>
                    <a:lnTo>
                      <a:pt x="39" y="85"/>
                    </a:lnTo>
                    <a:lnTo>
                      <a:pt x="34" y="91"/>
                    </a:lnTo>
                    <a:lnTo>
                      <a:pt x="32" y="100"/>
                    </a:lnTo>
                    <a:lnTo>
                      <a:pt x="30" y="107"/>
                    </a:lnTo>
                    <a:lnTo>
                      <a:pt x="32" y="120"/>
                    </a:lnTo>
                    <a:lnTo>
                      <a:pt x="34" y="131"/>
                    </a:lnTo>
                    <a:lnTo>
                      <a:pt x="39" y="142"/>
                    </a:lnTo>
                    <a:lnTo>
                      <a:pt x="47" y="151"/>
                    </a:lnTo>
                    <a:lnTo>
                      <a:pt x="56" y="158"/>
                    </a:lnTo>
                    <a:lnTo>
                      <a:pt x="67" y="163"/>
                    </a:lnTo>
                    <a:lnTo>
                      <a:pt x="78" y="165"/>
                    </a:lnTo>
                    <a:lnTo>
                      <a:pt x="90" y="167"/>
                    </a:lnTo>
                    <a:lnTo>
                      <a:pt x="99" y="167"/>
                    </a:lnTo>
                    <a:lnTo>
                      <a:pt x="107" y="165"/>
                    </a:lnTo>
                    <a:lnTo>
                      <a:pt x="116" y="163"/>
                    </a:lnTo>
                    <a:lnTo>
                      <a:pt x="127" y="158"/>
                    </a:lnTo>
                    <a:lnTo>
                      <a:pt x="121" y="145"/>
                    </a:lnTo>
                    <a:lnTo>
                      <a:pt x="137" y="131"/>
                    </a:lnTo>
                    <a:lnTo>
                      <a:pt x="168" y="200"/>
                    </a:lnTo>
                    <a:lnTo>
                      <a:pt x="150" y="214"/>
                    </a:lnTo>
                    <a:lnTo>
                      <a:pt x="141" y="193"/>
                    </a:lnTo>
                    <a:lnTo>
                      <a:pt x="127" y="200"/>
                    </a:lnTo>
                    <a:lnTo>
                      <a:pt x="116" y="205"/>
                    </a:lnTo>
                    <a:lnTo>
                      <a:pt x="103" y="209"/>
                    </a:lnTo>
                    <a:lnTo>
                      <a:pt x="90" y="209"/>
                    </a:lnTo>
                    <a:lnTo>
                      <a:pt x="72" y="207"/>
                    </a:lnTo>
                    <a:lnTo>
                      <a:pt x="56" y="200"/>
                    </a:lnTo>
                    <a:lnTo>
                      <a:pt x="39" y="191"/>
                    </a:lnTo>
                    <a:lnTo>
                      <a:pt x="27" y="178"/>
                    </a:lnTo>
                    <a:lnTo>
                      <a:pt x="16" y="163"/>
                    </a:lnTo>
                    <a:lnTo>
                      <a:pt x="7" y="145"/>
                    </a:lnTo>
                    <a:lnTo>
                      <a:pt x="1" y="127"/>
                    </a:lnTo>
                    <a:lnTo>
                      <a:pt x="0" y="107"/>
                    </a:lnTo>
                    <a:lnTo>
                      <a:pt x="1" y="91"/>
                    </a:lnTo>
                    <a:lnTo>
                      <a:pt x="7" y="75"/>
                    </a:lnTo>
                    <a:lnTo>
                      <a:pt x="14" y="60"/>
                    </a:lnTo>
                    <a:lnTo>
                      <a:pt x="25" y="49"/>
                    </a:lnTo>
                    <a:lnTo>
                      <a:pt x="38" y="38"/>
                    </a:lnTo>
                    <a:lnTo>
                      <a:pt x="52" y="31"/>
                    </a:lnTo>
                    <a:lnTo>
                      <a:pt x="69" y="26"/>
                    </a:lnTo>
                    <a:lnTo>
                      <a:pt x="87" y="24"/>
                    </a:lnTo>
                    <a:lnTo>
                      <a:pt x="92" y="24"/>
                    </a:lnTo>
                    <a:lnTo>
                      <a:pt x="99" y="24"/>
                    </a:lnTo>
                    <a:lnTo>
                      <a:pt x="107" y="26"/>
                    </a:lnTo>
                    <a:lnTo>
                      <a:pt x="116" y="27"/>
                    </a:lnTo>
                    <a:lnTo>
                      <a:pt x="117" y="0"/>
                    </a:lnTo>
                    <a:lnTo>
                      <a:pt x="137" y="6"/>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1" name="Freeform 35"/>
              <p:cNvSpPr>
                <a:spLocks/>
              </p:cNvSpPr>
              <p:nvPr/>
            </p:nvSpPr>
            <p:spPr bwMode="auto">
              <a:xfrm>
                <a:off x="1745" y="1777"/>
                <a:ext cx="1190" cy="668"/>
              </a:xfrm>
              <a:custGeom>
                <a:avLst/>
                <a:gdLst/>
                <a:ahLst/>
                <a:cxnLst>
                  <a:cxn ang="0">
                    <a:pos x="1190" y="496"/>
                  </a:cxn>
                  <a:cxn ang="0">
                    <a:pos x="1186" y="668"/>
                  </a:cxn>
                  <a:cxn ang="0">
                    <a:pos x="15" y="109"/>
                  </a:cxn>
                  <a:cxn ang="0">
                    <a:pos x="0" y="0"/>
                  </a:cxn>
                  <a:cxn ang="0">
                    <a:pos x="1190" y="496"/>
                  </a:cxn>
                </a:cxnLst>
                <a:rect l="0" t="0" r="r" b="b"/>
                <a:pathLst>
                  <a:path w="1190" h="668">
                    <a:moveTo>
                      <a:pt x="1190" y="496"/>
                    </a:moveTo>
                    <a:lnTo>
                      <a:pt x="1186" y="668"/>
                    </a:lnTo>
                    <a:lnTo>
                      <a:pt x="15" y="109"/>
                    </a:lnTo>
                    <a:lnTo>
                      <a:pt x="0" y="0"/>
                    </a:lnTo>
                    <a:lnTo>
                      <a:pt x="1190" y="496"/>
                    </a:lnTo>
                    <a:close/>
                  </a:path>
                </a:pathLst>
              </a:custGeom>
              <a:solidFill>
                <a:srgbClr val="BFBFB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2" name="Freeform 36"/>
              <p:cNvSpPr>
                <a:spLocks/>
              </p:cNvSpPr>
              <p:nvPr/>
            </p:nvSpPr>
            <p:spPr bwMode="auto">
              <a:xfrm>
                <a:off x="1758" y="1398"/>
                <a:ext cx="1159" cy="840"/>
              </a:xfrm>
              <a:custGeom>
                <a:avLst/>
                <a:gdLst/>
                <a:ahLst/>
                <a:cxnLst>
                  <a:cxn ang="0">
                    <a:pos x="0" y="358"/>
                  </a:cxn>
                  <a:cxn ang="0">
                    <a:pos x="618" y="0"/>
                  </a:cxn>
                  <a:cxn ang="0">
                    <a:pos x="1159" y="840"/>
                  </a:cxn>
                  <a:cxn ang="0">
                    <a:pos x="0" y="358"/>
                  </a:cxn>
                </a:cxnLst>
                <a:rect l="0" t="0" r="r" b="b"/>
                <a:pathLst>
                  <a:path w="1159" h="840">
                    <a:moveTo>
                      <a:pt x="0" y="358"/>
                    </a:moveTo>
                    <a:lnTo>
                      <a:pt x="618" y="0"/>
                    </a:lnTo>
                    <a:lnTo>
                      <a:pt x="1159" y="840"/>
                    </a:lnTo>
                    <a:lnTo>
                      <a:pt x="0" y="35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3" name="Freeform 37"/>
              <p:cNvSpPr>
                <a:spLocks/>
              </p:cNvSpPr>
              <p:nvPr/>
            </p:nvSpPr>
            <p:spPr bwMode="auto">
              <a:xfrm>
                <a:off x="1963" y="1679"/>
                <a:ext cx="636" cy="423"/>
              </a:xfrm>
              <a:custGeom>
                <a:avLst/>
                <a:gdLst/>
                <a:ahLst/>
                <a:cxnLst>
                  <a:cxn ang="0">
                    <a:pos x="294" y="0"/>
                  </a:cxn>
                  <a:cxn ang="0">
                    <a:pos x="270" y="0"/>
                  </a:cxn>
                  <a:cxn ang="0">
                    <a:pos x="248" y="4"/>
                  </a:cxn>
                  <a:cxn ang="0">
                    <a:pos x="225" y="8"/>
                  </a:cxn>
                  <a:cxn ang="0">
                    <a:pos x="203" y="11"/>
                  </a:cxn>
                  <a:cxn ang="0">
                    <a:pos x="181" y="19"/>
                  </a:cxn>
                  <a:cxn ang="0">
                    <a:pos x="161" y="26"/>
                  </a:cxn>
                  <a:cxn ang="0">
                    <a:pos x="141" y="35"/>
                  </a:cxn>
                  <a:cxn ang="0">
                    <a:pos x="123" y="46"/>
                  </a:cxn>
                  <a:cxn ang="0">
                    <a:pos x="103" y="57"/>
                  </a:cxn>
                  <a:cxn ang="0">
                    <a:pos x="87" y="69"/>
                  </a:cxn>
                  <a:cxn ang="0">
                    <a:pos x="69" y="82"/>
                  </a:cxn>
                  <a:cxn ang="0">
                    <a:pos x="54" y="97"/>
                  </a:cxn>
                  <a:cxn ang="0">
                    <a:pos x="38" y="113"/>
                  </a:cxn>
                  <a:cxn ang="0">
                    <a:pos x="25" y="129"/>
                  </a:cxn>
                  <a:cxn ang="0">
                    <a:pos x="11" y="146"/>
                  </a:cxn>
                  <a:cxn ang="0">
                    <a:pos x="0" y="164"/>
                  </a:cxn>
                  <a:cxn ang="0">
                    <a:pos x="624" y="423"/>
                  </a:cxn>
                  <a:cxn ang="0">
                    <a:pos x="629" y="401"/>
                  </a:cxn>
                  <a:cxn ang="0">
                    <a:pos x="633" y="380"/>
                  </a:cxn>
                  <a:cxn ang="0">
                    <a:pos x="636" y="358"/>
                  </a:cxn>
                  <a:cxn ang="0">
                    <a:pos x="636" y="334"/>
                  </a:cxn>
                  <a:cxn ang="0">
                    <a:pos x="635" y="300"/>
                  </a:cxn>
                  <a:cxn ang="0">
                    <a:pos x="629" y="267"/>
                  </a:cxn>
                  <a:cxn ang="0">
                    <a:pos x="622" y="234"/>
                  </a:cxn>
                  <a:cxn ang="0">
                    <a:pos x="609" y="204"/>
                  </a:cxn>
                  <a:cxn ang="0">
                    <a:pos x="595" y="175"/>
                  </a:cxn>
                  <a:cxn ang="0">
                    <a:pos x="578" y="147"/>
                  </a:cxn>
                  <a:cxn ang="0">
                    <a:pos x="559" y="122"/>
                  </a:cxn>
                  <a:cxn ang="0">
                    <a:pos x="537" y="98"/>
                  </a:cxn>
                  <a:cxn ang="0">
                    <a:pos x="511" y="77"/>
                  </a:cxn>
                  <a:cxn ang="0">
                    <a:pos x="486" y="57"/>
                  </a:cxn>
                  <a:cxn ang="0">
                    <a:pos x="457" y="40"/>
                  </a:cxn>
                  <a:cxn ang="0">
                    <a:pos x="428" y="26"/>
                  </a:cxn>
                  <a:cxn ang="0">
                    <a:pos x="395" y="15"/>
                  </a:cxn>
                  <a:cxn ang="0">
                    <a:pos x="363" y="8"/>
                  </a:cxn>
                  <a:cxn ang="0">
                    <a:pos x="328" y="2"/>
                  </a:cxn>
                  <a:cxn ang="0">
                    <a:pos x="294" y="0"/>
                  </a:cxn>
                </a:cxnLst>
                <a:rect l="0" t="0" r="r" b="b"/>
                <a:pathLst>
                  <a:path w="636" h="423">
                    <a:moveTo>
                      <a:pt x="294" y="0"/>
                    </a:moveTo>
                    <a:lnTo>
                      <a:pt x="270" y="0"/>
                    </a:lnTo>
                    <a:lnTo>
                      <a:pt x="248" y="4"/>
                    </a:lnTo>
                    <a:lnTo>
                      <a:pt x="225" y="8"/>
                    </a:lnTo>
                    <a:lnTo>
                      <a:pt x="203" y="11"/>
                    </a:lnTo>
                    <a:lnTo>
                      <a:pt x="181" y="19"/>
                    </a:lnTo>
                    <a:lnTo>
                      <a:pt x="161" y="26"/>
                    </a:lnTo>
                    <a:lnTo>
                      <a:pt x="141" y="35"/>
                    </a:lnTo>
                    <a:lnTo>
                      <a:pt x="123" y="46"/>
                    </a:lnTo>
                    <a:lnTo>
                      <a:pt x="103" y="57"/>
                    </a:lnTo>
                    <a:lnTo>
                      <a:pt x="87" y="69"/>
                    </a:lnTo>
                    <a:lnTo>
                      <a:pt x="69" y="82"/>
                    </a:lnTo>
                    <a:lnTo>
                      <a:pt x="54" y="97"/>
                    </a:lnTo>
                    <a:lnTo>
                      <a:pt x="38" y="113"/>
                    </a:lnTo>
                    <a:lnTo>
                      <a:pt x="25" y="129"/>
                    </a:lnTo>
                    <a:lnTo>
                      <a:pt x="11" y="146"/>
                    </a:lnTo>
                    <a:lnTo>
                      <a:pt x="0" y="164"/>
                    </a:lnTo>
                    <a:lnTo>
                      <a:pt x="624" y="423"/>
                    </a:lnTo>
                    <a:lnTo>
                      <a:pt x="629" y="401"/>
                    </a:lnTo>
                    <a:lnTo>
                      <a:pt x="633" y="380"/>
                    </a:lnTo>
                    <a:lnTo>
                      <a:pt x="636" y="358"/>
                    </a:lnTo>
                    <a:lnTo>
                      <a:pt x="636" y="334"/>
                    </a:lnTo>
                    <a:lnTo>
                      <a:pt x="635" y="300"/>
                    </a:lnTo>
                    <a:lnTo>
                      <a:pt x="629" y="267"/>
                    </a:lnTo>
                    <a:lnTo>
                      <a:pt x="622" y="234"/>
                    </a:lnTo>
                    <a:lnTo>
                      <a:pt x="609" y="204"/>
                    </a:lnTo>
                    <a:lnTo>
                      <a:pt x="595" y="175"/>
                    </a:lnTo>
                    <a:lnTo>
                      <a:pt x="578" y="147"/>
                    </a:lnTo>
                    <a:lnTo>
                      <a:pt x="559" y="122"/>
                    </a:lnTo>
                    <a:lnTo>
                      <a:pt x="537" y="98"/>
                    </a:lnTo>
                    <a:lnTo>
                      <a:pt x="511" y="77"/>
                    </a:lnTo>
                    <a:lnTo>
                      <a:pt x="486" y="57"/>
                    </a:lnTo>
                    <a:lnTo>
                      <a:pt x="457" y="40"/>
                    </a:lnTo>
                    <a:lnTo>
                      <a:pt x="428" y="26"/>
                    </a:lnTo>
                    <a:lnTo>
                      <a:pt x="395" y="15"/>
                    </a:lnTo>
                    <a:lnTo>
                      <a:pt x="363" y="8"/>
                    </a:lnTo>
                    <a:lnTo>
                      <a:pt x="328" y="2"/>
                    </a:lnTo>
                    <a:lnTo>
                      <a:pt x="294" y="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4" name="Freeform 38"/>
              <p:cNvSpPr>
                <a:spLocks/>
              </p:cNvSpPr>
              <p:nvPr/>
            </p:nvSpPr>
            <p:spPr bwMode="auto">
              <a:xfrm>
                <a:off x="2014" y="1732"/>
                <a:ext cx="531" cy="348"/>
              </a:xfrm>
              <a:custGeom>
                <a:avLst/>
                <a:gdLst/>
                <a:ahLst/>
                <a:cxnLst>
                  <a:cxn ang="0">
                    <a:pos x="243" y="0"/>
                  </a:cxn>
                  <a:cxn ang="0">
                    <a:pos x="205" y="2"/>
                  </a:cxn>
                  <a:cxn ang="0">
                    <a:pos x="168" y="9"/>
                  </a:cxn>
                  <a:cxn ang="0">
                    <a:pos x="134" y="20"/>
                  </a:cxn>
                  <a:cxn ang="0">
                    <a:pos x="103" y="36"/>
                  </a:cxn>
                  <a:cxn ang="0">
                    <a:pos x="72" y="54"/>
                  </a:cxn>
                  <a:cxn ang="0">
                    <a:pos x="45" y="78"/>
                  </a:cxn>
                  <a:cxn ang="0">
                    <a:pos x="21" y="103"/>
                  </a:cxn>
                  <a:cxn ang="0">
                    <a:pos x="0" y="131"/>
                  </a:cxn>
                  <a:cxn ang="0">
                    <a:pos x="524" y="348"/>
                  </a:cxn>
                  <a:cxn ang="0">
                    <a:pos x="527" y="332"/>
                  </a:cxn>
                  <a:cxn ang="0">
                    <a:pos x="529" y="316"/>
                  </a:cxn>
                  <a:cxn ang="0">
                    <a:pos x="531" y="299"/>
                  </a:cxn>
                  <a:cxn ang="0">
                    <a:pos x="531" y="281"/>
                  </a:cxn>
                  <a:cxn ang="0">
                    <a:pos x="526" y="225"/>
                  </a:cxn>
                  <a:cxn ang="0">
                    <a:pos x="509" y="171"/>
                  </a:cxn>
                  <a:cxn ang="0">
                    <a:pos x="482" y="123"/>
                  </a:cxn>
                  <a:cxn ang="0">
                    <a:pos x="448" y="82"/>
                  </a:cxn>
                  <a:cxn ang="0">
                    <a:pos x="404" y="47"/>
                  </a:cxn>
                  <a:cxn ang="0">
                    <a:pos x="355" y="22"/>
                  </a:cxn>
                  <a:cxn ang="0">
                    <a:pos x="301" y="5"/>
                  </a:cxn>
                  <a:cxn ang="0">
                    <a:pos x="243" y="0"/>
                  </a:cxn>
                </a:cxnLst>
                <a:rect l="0" t="0" r="r" b="b"/>
                <a:pathLst>
                  <a:path w="531" h="348">
                    <a:moveTo>
                      <a:pt x="243" y="0"/>
                    </a:moveTo>
                    <a:lnTo>
                      <a:pt x="205" y="2"/>
                    </a:lnTo>
                    <a:lnTo>
                      <a:pt x="168" y="9"/>
                    </a:lnTo>
                    <a:lnTo>
                      <a:pt x="134" y="20"/>
                    </a:lnTo>
                    <a:lnTo>
                      <a:pt x="103" y="36"/>
                    </a:lnTo>
                    <a:lnTo>
                      <a:pt x="72" y="54"/>
                    </a:lnTo>
                    <a:lnTo>
                      <a:pt x="45" y="78"/>
                    </a:lnTo>
                    <a:lnTo>
                      <a:pt x="21" y="103"/>
                    </a:lnTo>
                    <a:lnTo>
                      <a:pt x="0" y="131"/>
                    </a:lnTo>
                    <a:lnTo>
                      <a:pt x="524" y="348"/>
                    </a:lnTo>
                    <a:lnTo>
                      <a:pt x="527" y="332"/>
                    </a:lnTo>
                    <a:lnTo>
                      <a:pt x="529" y="316"/>
                    </a:lnTo>
                    <a:lnTo>
                      <a:pt x="531" y="299"/>
                    </a:lnTo>
                    <a:lnTo>
                      <a:pt x="531" y="281"/>
                    </a:lnTo>
                    <a:lnTo>
                      <a:pt x="526" y="225"/>
                    </a:lnTo>
                    <a:lnTo>
                      <a:pt x="509" y="171"/>
                    </a:lnTo>
                    <a:lnTo>
                      <a:pt x="482" y="123"/>
                    </a:lnTo>
                    <a:lnTo>
                      <a:pt x="448" y="82"/>
                    </a:lnTo>
                    <a:lnTo>
                      <a:pt x="404" y="47"/>
                    </a:lnTo>
                    <a:lnTo>
                      <a:pt x="355" y="22"/>
                    </a:lnTo>
                    <a:lnTo>
                      <a:pt x="301" y="5"/>
                    </a:lnTo>
                    <a:lnTo>
                      <a:pt x="243" y="0"/>
                    </a:lnTo>
                    <a:close/>
                  </a:path>
                </a:pathLst>
              </a:custGeom>
              <a:solidFill>
                <a:srgbClr val="FF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5" name="Freeform 39"/>
              <p:cNvSpPr>
                <a:spLocks/>
              </p:cNvSpPr>
              <p:nvPr/>
            </p:nvSpPr>
            <p:spPr bwMode="auto">
              <a:xfrm>
                <a:off x="2068" y="1788"/>
                <a:ext cx="421" cy="271"/>
              </a:xfrm>
              <a:custGeom>
                <a:avLst/>
                <a:gdLst/>
                <a:ahLst/>
                <a:cxnLst>
                  <a:cxn ang="0">
                    <a:pos x="189" y="0"/>
                  </a:cxn>
                  <a:cxn ang="0">
                    <a:pos x="160" y="2"/>
                  </a:cxn>
                  <a:cxn ang="0">
                    <a:pos x="133" y="8"/>
                  </a:cxn>
                  <a:cxn ang="0">
                    <a:pos x="105" y="15"/>
                  </a:cxn>
                  <a:cxn ang="0">
                    <a:pos x="80" y="26"/>
                  </a:cxn>
                  <a:cxn ang="0">
                    <a:pos x="56" y="40"/>
                  </a:cxn>
                  <a:cxn ang="0">
                    <a:pos x="35" y="56"/>
                  </a:cxn>
                  <a:cxn ang="0">
                    <a:pos x="16" y="76"/>
                  </a:cxn>
                  <a:cxn ang="0">
                    <a:pos x="0" y="96"/>
                  </a:cxn>
                  <a:cxn ang="0">
                    <a:pos x="415" y="271"/>
                  </a:cxn>
                  <a:cxn ang="0">
                    <a:pos x="417" y="260"/>
                  </a:cxn>
                  <a:cxn ang="0">
                    <a:pos x="419" y="247"/>
                  </a:cxn>
                  <a:cxn ang="0">
                    <a:pos x="421" y="236"/>
                  </a:cxn>
                  <a:cxn ang="0">
                    <a:pos x="421" y="225"/>
                  </a:cxn>
                  <a:cxn ang="0">
                    <a:pos x="415" y="180"/>
                  </a:cxn>
                  <a:cxn ang="0">
                    <a:pos x="403" y="138"/>
                  </a:cxn>
                  <a:cxn ang="0">
                    <a:pos x="381" y="98"/>
                  </a:cxn>
                  <a:cxn ang="0">
                    <a:pos x="354" y="66"/>
                  </a:cxn>
                  <a:cxn ang="0">
                    <a:pos x="319" y="38"/>
                  </a:cxn>
                  <a:cxn ang="0">
                    <a:pos x="279" y="18"/>
                  </a:cxn>
                  <a:cxn ang="0">
                    <a:pos x="236" y="4"/>
                  </a:cxn>
                  <a:cxn ang="0">
                    <a:pos x="189" y="0"/>
                  </a:cxn>
                </a:cxnLst>
                <a:rect l="0" t="0" r="r" b="b"/>
                <a:pathLst>
                  <a:path w="421" h="271">
                    <a:moveTo>
                      <a:pt x="189" y="0"/>
                    </a:moveTo>
                    <a:lnTo>
                      <a:pt x="160" y="2"/>
                    </a:lnTo>
                    <a:lnTo>
                      <a:pt x="133" y="8"/>
                    </a:lnTo>
                    <a:lnTo>
                      <a:pt x="105" y="15"/>
                    </a:lnTo>
                    <a:lnTo>
                      <a:pt x="80" y="26"/>
                    </a:lnTo>
                    <a:lnTo>
                      <a:pt x="56" y="40"/>
                    </a:lnTo>
                    <a:lnTo>
                      <a:pt x="35" y="56"/>
                    </a:lnTo>
                    <a:lnTo>
                      <a:pt x="16" y="76"/>
                    </a:lnTo>
                    <a:lnTo>
                      <a:pt x="0" y="96"/>
                    </a:lnTo>
                    <a:lnTo>
                      <a:pt x="415" y="271"/>
                    </a:lnTo>
                    <a:lnTo>
                      <a:pt x="417" y="260"/>
                    </a:lnTo>
                    <a:lnTo>
                      <a:pt x="419" y="247"/>
                    </a:lnTo>
                    <a:lnTo>
                      <a:pt x="421" y="236"/>
                    </a:lnTo>
                    <a:lnTo>
                      <a:pt x="421" y="225"/>
                    </a:lnTo>
                    <a:lnTo>
                      <a:pt x="415" y="180"/>
                    </a:lnTo>
                    <a:lnTo>
                      <a:pt x="403" y="138"/>
                    </a:lnTo>
                    <a:lnTo>
                      <a:pt x="381" y="98"/>
                    </a:lnTo>
                    <a:lnTo>
                      <a:pt x="354" y="66"/>
                    </a:lnTo>
                    <a:lnTo>
                      <a:pt x="319" y="38"/>
                    </a:lnTo>
                    <a:lnTo>
                      <a:pt x="279" y="18"/>
                    </a:lnTo>
                    <a:lnTo>
                      <a:pt x="236" y="4"/>
                    </a:lnTo>
                    <a:lnTo>
                      <a:pt x="189" y="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6" name="Freeform 40"/>
              <p:cNvSpPr>
                <a:spLocks/>
              </p:cNvSpPr>
              <p:nvPr/>
            </p:nvSpPr>
            <p:spPr bwMode="auto">
              <a:xfrm>
                <a:off x="1758" y="1398"/>
                <a:ext cx="666" cy="407"/>
              </a:xfrm>
              <a:custGeom>
                <a:avLst/>
                <a:gdLst/>
                <a:ahLst/>
                <a:cxnLst>
                  <a:cxn ang="0">
                    <a:pos x="618" y="0"/>
                  </a:cxn>
                  <a:cxn ang="0">
                    <a:pos x="0" y="358"/>
                  </a:cxn>
                  <a:cxn ang="0">
                    <a:pos x="118" y="407"/>
                  </a:cxn>
                  <a:cxn ang="0">
                    <a:pos x="666" y="73"/>
                  </a:cxn>
                  <a:cxn ang="0">
                    <a:pos x="618" y="0"/>
                  </a:cxn>
                </a:cxnLst>
                <a:rect l="0" t="0" r="r" b="b"/>
                <a:pathLst>
                  <a:path w="666" h="407">
                    <a:moveTo>
                      <a:pt x="618" y="0"/>
                    </a:moveTo>
                    <a:lnTo>
                      <a:pt x="0" y="358"/>
                    </a:lnTo>
                    <a:lnTo>
                      <a:pt x="118" y="407"/>
                    </a:lnTo>
                    <a:lnTo>
                      <a:pt x="666" y="73"/>
                    </a:lnTo>
                    <a:lnTo>
                      <a:pt x="618" y="0"/>
                    </a:lnTo>
                    <a:close/>
                  </a:path>
                </a:pathLst>
              </a:custGeom>
              <a:solidFill>
                <a:srgbClr val="D1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7" name="Freeform 41"/>
              <p:cNvSpPr>
                <a:spLocks/>
              </p:cNvSpPr>
              <p:nvPr/>
            </p:nvSpPr>
            <p:spPr bwMode="auto">
              <a:xfrm>
                <a:off x="2955" y="2026"/>
                <a:ext cx="1193" cy="422"/>
              </a:xfrm>
              <a:custGeom>
                <a:avLst/>
                <a:gdLst/>
                <a:ahLst/>
                <a:cxnLst>
                  <a:cxn ang="0">
                    <a:pos x="1175" y="114"/>
                  </a:cxn>
                  <a:cxn ang="0">
                    <a:pos x="0" y="422"/>
                  </a:cxn>
                  <a:cxn ang="0">
                    <a:pos x="4" y="250"/>
                  </a:cxn>
                  <a:cxn ang="0">
                    <a:pos x="13" y="247"/>
                  </a:cxn>
                  <a:cxn ang="0">
                    <a:pos x="1193" y="0"/>
                  </a:cxn>
                  <a:cxn ang="0">
                    <a:pos x="1175" y="114"/>
                  </a:cxn>
                </a:cxnLst>
                <a:rect l="0" t="0" r="r" b="b"/>
                <a:pathLst>
                  <a:path w="1193" h="422">
                    <a:moveTo>
                      <a:pt x="1175" y="114"/>
                    </a:moveTo>
                    <a:lnTo>
                      <a:pt x="0" y="422"/>
                    </a:lnTo>
                    <a:lnTo>
                      <a:pt x="4" y="250"/>
                    </a:lnTo>
                    <a:lnTo>
                      <a:pt x="13" y="247"/>
                    </a:lnTo>
                    <a:lnTo>
                      <a:pt x="1193" y="0"/>
                    </a:lnTo>
                    <a:lnTo>
                      <a:pt x="1175" y="11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8" name="Freeform 42"/>
              <p:cNvSpPr>
                <a:spLocks/>
              </p:cNvSpPr>
              <p:nvPr/>
            </p:nvSpPr>
            <p:spPr bwMode="auto">
              <a:xfrm>
                <a:off x="3356" y="2405"/>
                <a:ext cx="230" cy="453"/>
              </a:xfrm>
              <a:custGeom>
                <a:avLst/>
                <a:gdLst/>
                <a:ahLst/>
                <a:cxnLst>
                  <a:cxn ang="0">
                    <a:pos x="25" y="69"/>
                  </a:cxn>
                  <a:cxn ang="0">
                    <a:pos x="0" y="453"/>
                  </a:cxn>
                  <a:cxn ang="0">
                    <a:pos x="205" y="352"/>
                  </a:cxn>
                  <a:cxn ang="0">
                    <a:pos x="230" y="0"/>
                  </a:cxn>
                  <a:cxn ang="0">
                    <a:pos x="25" y="69"/>
                  </a:cxn>
                </a:cxnLst>
                <a:rect l="0" t="0" r="r" b="b"/>
                <a:pathLst>
                  <a:path w="230" h="453">
                    <a:moveTo>
                      <a:pt x="25" y="69"/>
                    </a:moveTo>
                    <a:lnTo>
                      <a:pt x="0" y="453"/>
                    </a:lnTo>
                    <a:lnTo>
                      <a:pt x="205" y="352"/>
                    </a:lnTo>
                    <a:lnTo>
                      <a:pt x="230" y="0"/>
                    </a:lnTo>
                    <a:lnTo>
                      <a:pt x="25" y="6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9" name="Freeform 43"/>
              <p:cNvSpPr>
                <a:spLocks/>
              </p:cNvSpPr>
              <p:nvPr/>
            </p:nvSpPr>
            <p:spPr bwMode="auto">
              <a:xfrm>
                <a:off x="3383" y="2439"/>
                <a:ext cx="176" cy="379"/>
              </a:xfrm>
              <a:custGeom>
                <a:avLst/>
                <a:gdLst/>
                <a:ahLst/>
                <a:cxnLst>
                  <a:cxn ang="0">
                    <a:pos x="154" y="303"/>
                  </a:cxn>
                  <a:cxn ang="0">
                    <a:pos x="0" y="379"/>
                  </a:cxn>
                  <a:cxn ang="0">
                    <a:pos x="20" y="53"/>
                  </a:cxn>
                  <a:cxn ang="0">
                    <a:pos x="176" y="0"/>
                  </a:cxn>
                  <a:cxn ang="0">
                    <a:pos x="154" y="303"/>
                  </a:cxn>
                </a:cxnLst>
                <a:rect l="0" t="0" r="r" b="b"/>
                <a:pathLst>
                  <a:path w="176" h="379">
                    <a:moveTo>
                      <a:pt x="154" y="303"/>
                    </a:moveTo>
                    <a:lnTo>
                      <a:pt x="0" y="379"/>
                    </a:lnTo>
                    <a:lnTo>
                      <a:pt x="20" y="53"/>
                    </a:lnTo>
                    <a:lnTo>
                      <a:pt x="176" y="0"/>
                    </a:lnTo>
                    <a:lnTo>
                      <a:pt x="154" y="3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0" name="Freeform 44"/>
              <p:cNvSpPr>
                <a:spLocks/>
              </p:cNvSpPr>
              <p:nvPr/>
            </p:nvSpPr>
            <p:spPr bwMode="auto">
              <a:xfrm>
                <a:off x="3396" y="2439"/>
                <a:ext cx="163" cy="160"/>
              </a:xfrm>
              <a:custGeom>
                <a:avLst/>
                <a:gdLst/>
                <a:ahLst/>
                <a:cxnLst>
                  <a:cxn ang="0">
                    <a:pos x="163" y="0"/>
                  </a:cxn>
                  <a:cxn ang="0">
                    <a:pos x="7" y="53"/>
                  </a:cxn>
                  <a:cxn ang="0">
                    <a:pos x="0" y="160"/>
                  </a:cxn>
                  <a:cxn ang="0">
                    <a:pos x="21" y="158"/>
                  </a:cxn>
                  <a:cxn ang="0">
                    <a:pos x="41" y="156"/>
                  </a:cxn>
                  <a:cxn ang="0">
                    <a:pos x="63" y="153"/>
                  </a:cxn>
                  <a:cxn ang="0">
                    <a:pos x="83" y="147"/>
                  </a:cxn>
                  <a:cxn ang="0">
                    <a:pos x="101" y="142"/>
                  </a:cxn>
                  <a:cxn ang="0">
                    <a:pos x="121" y="135"/>
                  </a:cxn>
                  <a:cxn ang="0">
                    <a:pos x="139" y="127"/>
                  </a:cxn>
                  <a:cxn ang="0">
                    <a:pos x="156" y="116"/>
                  </a:cxn>
                  <a:cxn ang="0">
                    <a:pos x="163" y="0"/>
                  </a:cxn>
                </a:cxnLst>
                <a:rect l="0" t="0" r="r" b="b"/>
                <a:pathLst>
                  <a:path w="163" h="160">
                    <a:moveTo>
                      <a:pt x="163" y="0"/>
                    </a:moveTo>
                    <a:lnTo>
                      <a:pt x="7" y="53"/>
                    </a:lnTo>
                    <a:lnTo>
                      <a:pt x="0" y="160"/>
                    </a:lnTo>
                    <a:lnTo>
                      <a:pt x="21" y="158"/>
                    </a:lnTo>
                    <a:lnTo>
                      <a:pt x="41" y="156"/>
                    </a:lnTo>
                    <a:lnTo>
                      <a:pt x="63" y="153"/>
                    </a:lnTo>
                    <a:lnTo>
                      <a:pt x="83" y="147"/>
                    </a:lnTo>
                    <a:lnTo>
                      <a:pt x="101" y="142"/>
                    </a:lnTo>
                    <a:lnTo>
                      <a:pt x="121" y="135"/>
                    </a:lnTo>
                    <a:lnTo>
                      <a:pt x="139" y="127"/>
                    </a:lnTo>
                    <a:lnTo>
                      <a:pt x="156" y="116"/>
                    </a:lnTo>
                    <a:lnTo>
                      <a:pt x="163" y="0"/>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1" name="Freeform 45"/>
              <p:cNvSpPr>
                <a:spLocks/>
              </p:cNvSpPr>
              <p:nvPr/>
            </p:nvSpPr>
            <p:spPr bwMode="auto">
              <a:xfrm>
                <a:off x="3448" y="2454"/>
                <a:ext cx="40" cy="335"/>
              </a:xfrm>
              <a:custGeom>
                <a:avLst/>
                <a:gdLst/>
                <a:ahLst/>
                <a:cxnLst>
                  <a:cxn ang="0">
                    <a:pos x="17" y="0"/>
                  </a:cxn>
                  <a:cxn ang="0">
                    <a:pos x="0" y="335"/>
                  </a:cxn>
                  <a:cxn ang="0">
                    <a:pos x="24" y="335"/>
                  </a:cxn>
                  <a:cxn ang="0">
                    <a:pos x="40" y="2"/>
                  </a:cxn>
                  <a:cxn ang="0">
                    <a:pos x="17" y="0"/>
                  </a:cxn>
                </a:cxnLst>
                <a:rect l="0" t="0" r="r" b="b"/>
                <a:pathLst>
                  <a:path w="40" h="335">
                    <a:moveTo>
                      <a:pt x="17" y="0"/>
                    </a:moveTo>
                    <a:lnTo>
                      <a:pt x="0" y="335"/>
                    </a:lnTo>
                    <a:lnTo>
                      <a:pt x="24" y="335"/>
                    </a:lnTo>
                    <a:lnTo>
                      <a:pt x="40" y="2"/>
                    </a:lnTo>
                    <a:lnTo>
                      <a:pt x="1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2" name="Freeform 46"/>
              <p:cNvSpPr>
                <a:spLocks/>
              </p:cNvSpPr>
              <p:nvPr/>
            </p:nvSpPr>
            <p:spPr bwMode="auto">
              <a:xfrm>
                <a:off x="2560" y="1099"/>
                <a:ext cx="698" cy="629"/>
              </a:xfrm>
              <a:custGeom>
                <a:avLst/>
                <a:gdLst/>
                <a:ahLst/>
                <a:cxnLst>
                  <a:cxn ang="0">
                    <a:pos x="674" y="65"/>
                  </a:cxn>
                  <a:cxn ang="0">
                    <a:pos x="397" y="0"/>
                  </a:cxn>
                  <a:cxn ang="0">
                    <a:pos x="0" y="87"/>
                  </a:cxn>
                  <a:cxn ang="0">
                    <a:pos x="92" y="584"/>
                  </a:cxn>
                  <a:cxn ang="0">
                    <a:pos x="466" y="629"/>
                  </a:cxn>
                  <a:cxn ang="0">
                    <a:pos x="698" y="477"/>
                  </a:cxn>
                  <a:cxn ang="0">
                    <a:pos x="674" y="65"/>
                  </a:cxn>
                </a:cxnLst>
                <a:rect l="0" t="0" r="r" b="b"/>
                <a:pathLst>
                  <a:path w="698" h="629">
                    <a:moveTo>
                      <a:pt x="674" y="65"/>
                    </a:moveTo>
                    <a:lnTo>
                      <a:pt x="397" y="0"/>
                    </a:lnTo>
                    <a:lnTo>
                      <a:pt x="0" y="87"/>
                    </a:lnTo>
                    <a:lnTo>
                      <a:pt x="92" y="584"/>
                    </a:lnTo>
                    <a:lnTo>
                      <a:pt x="466" y="629"/>
                    </a:lnTo>
                    <a:lnTo>
                      <a:pt x="698" y="477"/>
                    </a:lnTo>
                    <a:lnTo>
                      <a:pt x="6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3" name="Freeform 47"/>
              <p:cNvSpPr>
                <a:spLocks/>
              </p:cNvSpPr>
              <p:nvPr/>
            </p:nvSpPr>
            <p:spPr bwMode="auto">
              <a:xfrm>
                <a:off x="2590" y="1126"/>
                <a:ext cx="641" cy="575"/>
              </a:xfrm>
              <a:custGeom>
                <a:avLst/>
                <a:gdLst/>
                <a:ahLst/>
                <a:cxnLst>
                  <a:cxn ang="0">
                    <a:pos x="428" y="575"/>
                  </a:cxn>
                  <a:cxn ang="0">
                    <a:pos x="84" y="533"/>
                  </a:cxn>
                  <a:cxn ang="0">
                    <a:pos x="0" y="80"/>
                  </a:cxn>
                  <a:cxn ang="0">
                    <a:pos x="365" y="0"/>
                  </a:cxn>
                  <a:cxn ang="0">
                    <a:pos x="619" y="58"/>
                  </a:cxn>
                  <a:cxn ang="0">
                    <a:pos x="641" y="436"/>
                  </a:cxn>
                  <a:cxn ang="0">
                    <a:pos x="428" y="575"/>
                  </a:cxn>
                </a:cxnLst>
                <a:rect l="0" t="0" r="r" b="b"/>
                <a:pathLst>
                  <a:path w="641" h="575">
                    <a:moveTo>
                      <a:pt x="428" y="575"/>
                    </a:moveTo>
                    <a:lnTo>
                      <a:pt x="84" y="533"/>
                    </a:lnTo>
                    <a:lnTo>
                      <a:pt x="0" y="80"/>
                    </a:lnTo>
                    <a:lnTo>
                      <a:pt x="365" y="0"/>
                    </a:lnTo>
                    <a:lnTo>
                      <a:pt x="619" y="58"/>
                    </a:lnTo>
                    <a:lnTo>
                      <a:pt x="641" y="436"/>
                    </a:lnTo>
                    <a:lnTo>
                      <a:pt x="428" y="575"/>
                    </a:lnTo>
                    <a:close/>
                  </a:path>
                </a:pathLst>
              </a:custGeom>
              <a:solidFill>
                <a:srgbClr val="FF7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4" name="Freeform 48"/>
              <p:cNvSpPr>
                <a:spLocks/>
              </p:cNvSpPr>
              <p:nvPr/>
            </p:nvSpPr>
            <p:spPr bwMode="auto">
              <a:xfrm>
                <a:off x="3020" y="1186"/>
                <a:ext cx="167" cy="279"/>
              </a:xfrm>
              <a:custGeom>
                <a:avLst/>
                <a:gdLst/>
                <a:ahLst/>
                <a:cxnLst>
                  <a:cxn ang="0">
                    <a:pos x="0" y="0"/>
                  </a:cxn>
                  <a:cxn ang="0">
                    <a:pos x="27" y="279"/>
                  </a:cxn>
                  <a:cxn ang="0">
                    <a:pos x="167" y="236"/>
                  </a:cxn>
                  <a:cxn ang="0">
                    <a:pos x="163" y="35"/>
                  </a:cxn>
                  <a:cxn ang="0">
                    <a:pos x="0" y="0"/>
                  </a:cxn>
                </a:cxnLst>
                <a:rect l="0" t="0" r="r" b="b"/>
                <a:pathLst>
                  <a:path w="167" h="279">
                    <a:moveTo>
                      <a:pt x="0" y="0"/>
                    </a:moveTo>
                    <a:lnTo>
                      <a:pt x="27" y="279"/>
                    </a:lnTo>
                    <a:lnTo>
                      <a:pt x="167" y="236"/>
                    </a:lnTo>
                    <a:lnTo>
                      <a:pt x="163" y="35"/>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5" name="Freeform 49"/>
              <p:cNvSpPr>
                <a:spLocks/>
              </p:cNvSpPr>
              <p:nvPr/>
            </p:nvSpPr>
            <p:spPr bwMode="auto">
              <a:xfrm>
                <a:off x="3031" y="1237"/>
                <a:ext cx="169" cy="207"/>
              </a:xfrm>
              <a:custGeom>
                <a:avLst/>
                <a:gdLst/>
                <a:ahLst/>
                <a:cxnLst>
                  <a:cxn ang="0">
                    <a:pos x="143" y="150"/>
                  </a:cxn>
                  <a:cxn ang="0">
                    <a:pos x="163" y="140"/>
                  </a:cxn>
                  <a:cxn ang="0">
                    <a:pos x="169" y="165"/>
                  </a:cxn>
                  <a:cxn ang="0">
                    <a:pos x="111" y="205"/>
                  </a:cxn>
                  <a:cxn ang="0">
                    <a:pos x="105" y="181"/>
                  </a:cxn>
                  <a:cxn ang="0">
                    <a:pos x="120" y="170"/>
                  </a:cxn>
                  <a:cxn ang="0">
                    <a:pos x="113" y="150"/>
                  </a:cxn>
                  <a:cxn ang="0">
                    <a:pos x="58" y="150"/>
                  </a:cxn>
                  <a:cxn ang="0">
                    <a:pos x="49" y="183"/>
                  </a:cxn>
                  <a:cxn ang="0">
                    <a:pos x="56" y="185"/>
                  </a:cxn>
                  <a:cxn ang="0">
                    <a:pos x="51" y="207"/>
                  </a:cxn>
                  <a:cxn ang="0">
                    <a:pos x="0" y="201"/>
                  </a:cxn>
                  <a:cxn ang="0">
                    <a:pos x="9" y="176"/>
                  </a:cxn>
                  <a:cxn ang="0">
                    <a:pos x="24" y="178"/>
                  </a:cxn>
                  <a:cxn ang="0">
                    <a:pos x="76" y="0"/>
                  </a:cxn>
                  <a:cxn ang="0">
                    <a:pos x="93" y="7"/>
                  </a:cxn>
                  <a:cxn ang="0">
                    <a:pos x="143" y="150"/>
                  </a:cxn>
                </a:cxnLst>
                <a:rect l="0" t="0" r="r" b="b"/>
                <a:pathLst>
                  <a:path w="169" h="207">
                    <a:moveTo>
                      <a:pt x="143" y="150"/>
                    </a:moveTo>
                    <a:lnTo>
                      <a:pt x="163" y="140"/>
                    </a:lnTo>
                    <a:lnTo>
                      <a:pt x="169" y="165"/>
                    </a:lnTo>
                    <a:lnTo>
                      <a:pt x="111" y="205"/>
                    </a:lnTo>
                    <a:lnTo>
                      <a:pt x="105" y="181"/>
                    </a:lnTo>
                    <a:lnTo>
                      <a:pt x="120" y="170"/>
                    </a:lnTo>
                    <a:lnTo>
                      <a:pt x="113" y="150"/>
                    </a:lnTo>
                    <a:lnTo>
                      <a:pt x="58" y="150"/>
                    </a:lnTo>
                    <a:lnTo>
                      <a:pt x="49" y="183"/>
                    </a:lnTo>
                    <a:lnTo>
                      <a:pt x="56" y="185"/>
                    </a:lnTo>
                    <a:lnTo>
                      <a:pt x="51" y="207"/>
                    </a:lnTo>
                    <a:lnTo>
                      <a:pt x="0" y="201"/>
                    </a:lnTo>
                    <a:lnTo>
                      <a:pt x="9" y="176"/>
                    </a:lnTo>
                    <a:lnTo>
                      <a:pt x="24" y="178"/>
                    </a:lnTo>
                    <a:lnTo>
                      <a:pt x="76" y="0"/>
                    </a:lnTo>
                    <a:lnTo>
                      <a:pt x="93" y="7"/>
                    </a:lnTo>
                    <a:lnTo>
                      <a:pt x="143" y="150"/>
                    </a:lnTo>
                    <a:close/>
                  </a:path>
                </a:pathLst>
              </a:custGeom>
              <a:solidFill>
                <a:srgbClr val="3F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6" name="Freeform 50"/>
              <p:cNvSpPr>
                <a:spLocks/>
              </p:cNvSpPr>
              <p:nvPr/>
            </p:nvSpPr>
            <p:spPr bwMode="auto">
              <a:xfrm>
                <a:off x="3096" y="1304"/>
                <a:ext cx="39" cy="58"/>
              </a:xfrm>
              <a:custGeom>
                <a:avLst/>
                <a:gdLst/>
                <a:ahLst/>
                <a:cxnLst>
                  <a:cxn ang="0">
                    <a:pos x="0" y="58"/>
                  </a:cxn>
                  <a:cxn ang="0">
                    <a:pos x="39" y="56"/>
                  </a:cxn>
                  <a:cxn ang="0">
                    <a:pos x="17" y="0"/>
                  </a:cxn>
                  <a:cxn ang="0">
                    <a:pos x="0" y="58"/>
                  </a:cxn>
                </a:cxnLst>
                <a:rect l="0" t="0" r="r" b="b"/>
                <a:pathLst>
                  <a:path w="39" h="58">
                    <a:moveTo>
                      <a:pt x="0" y="58"/>
                    </a:moveTo>
                    <a:lnTo>
                      <a:pt x="39" y="56"/>
                    </a:lnTo>
                    <a:lnTo>
                      <a:pt x="17" y="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7" name="Freeform 51"/>
              <p:cNvSpPr>
                <a:spLocks/>
              </p:cNvSpPr>
              <p:nvPr/>
            </p:nvSpPr>
            <p:spPr bwMode="auto">
              <a:xfrm>
                <a:off x="2650" y="1201"/>
                <a:ext cx="283" cy="431"/>
              </a:xfrm>
              <a:custGeom>
                <a:avLst/>
                <a:gdLst/>
                <a:ahLst/>
                <a:cxnLst>
                  <a:cxn ang="0">
                    <a:pos x="0" y="41"/>
                  </a:cxn>
                  <a:cxn ang="0">
                    <a:pos x="60" y="395"/>
                  </a:cxn>
                  <a:cxn ang="0">
                    <a:pos x="283" y="431"/>
                  </a:cxn>
                  <a:cxn ang="0">
                    <a:pos x="243" y="0"/>
                  </a:cxn>
                  <a:cxn ang="0">
                    <a:pos x="0" y="41"/>
                  </a:cxn>
                </a:cxnLst>
                <a:rect l="0" t="0" r="r" b="b"/>
                <a:pathLst>
                  <a:path w="283" h="431">
                    <a:moveTo>
                      <a:pt x="0" y="41"/>
                    </a:moveTo>
                    <a:lnTo>
                      <a:pt x="60" y="395"/>
                    </a:lnTo>
                    <a:lnTo>
                      <a:pt x="283" y="431"/>
                    </a:lnTo>
                    <a:lnTo>
                      <a:pt x="243" y="0"/>
                    </a:lnTo>
                    <a:lnTo>
                      <a:pt x="0" y="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8" name="Freeform 52"/>
              <p:cNvSpPr>
                <a:spLocks/>
              </p:cNvSpPr>
              <p:nvPr/>
            </p:nvSpPr>
            <p:spPr bwMode="auto">
              <a:xfrm>
                <a:off x="2668" y="1237"/>
                <a:ext cx="265" cy="285"/>
              </a:xfrm>
              <a:custGeom>
                <a:avLst/>
                <a:gdLst/>
                <a:ahLst/>
                <a:cxnLst>
                  <a:cxn ang="0">
                    <a:pos x="227" y="230"/>
                  </a:cxn>
                  <a:cxn ang="0">
                    <a:pos x="256" y="227"/>
                  </a:cxn>
                  <a:cxn ang="0">
                    <a:pos x="265" y="261"/>
                  </a:cxn>
                  <a:cxn ang="0">
                    <a:pos x="175" y="285"/>
                  </a:cxn>
                  <a:cxn ang="0">
                    <a:pos x="165" y="250"/>
                  </a:cxn>
                  <a:cxn ang="0">
                    <a:pos x="189" y="243"/>
                  </a:cxn>
                  <a:cxn ang="0">
                    <a:pos x="176" y="214"/>
                  </a:cxn>
                  <a:cxn ang="0">
                    <a:pos x="93" y="187"/>
                  </a:cxn>
                  <a:cxn ang="0">
                    <a:pos x="77" y="225"/>
                  </a:cxn>
                  <a:cxn ang="0">
                    <a:pos x="89" y="232"/>
                  </a:cxn>
                  <a:cxn ang="0">
                    <a:pos x="80" y="259"/>
                  </a:cxn>
                  <a:cxn ang="0">
                    <a:pos x="0" y="227"/>
                  </a:cxn>
                  <a:cxn ang="0">
                    <a:pos x="15" y="196"/>
                  </a:cxn>
                  <a:cxn ang="0">
                    <a:pos x="38" y="207"/>
                  </a:cxn>
                  <a:cxn ang="0">
                    <a:pos x="127" y="0"/>
                  </a:cxn>
                  <a:cxn ang="0">
                    <a:pos x="153" y="18"/>
                  </a:cxn>
                  <a:cxn ang="0">
                    <a:pos x="227" y="230"/>
                  </a:cxn>
                </a:cxnLst>
                <a:rect l="0" t="0" r="r" b="b"/>
                <a:pathLst>
                  <a:path w="265" h="285">
                    <a:moveTo>
                      <a:pt x="227" y="230"/>
                    </a:moveTo>
                    <a:lnTo>
                      <a:pt x="256" y="227"/>
                    </a:lnTo>
                    <a:lnTo>
                      <a:pt x="265" y="261"/>
                    </a:lnTo>
                    <a:lnTo>
                      <a:pt x="175" y="285"/>
                    </a:lnTo>
                    <a:lnTo>
                      <a:pt x="165" y="250"/>
                    </a:lnTo>
                    <a:lnTo>
                      <a:pt x="189" y="243"/>
                    </a:lnTo>
                    <a:lnTo>
                      <a:pt x="176" y="214"/>
                    </a:lnTo>
                    <a:lnTo>
                      <a:pt x="93" y="187"/>
                    </a:lnTo>
                    <a:lnTo>
                      <a:pt x="77" y="225"/>
                    </a:lnTo>
                    <a:lnTo>
                      <a:pt x="89" y="232"/>
                    </a:lnTo>
                    <a:lnTo>
                      <a:pt x="80" y="259"/>
                    </a:lnTo>
                    <a:lnTo>
                      <a:pt x="0" y="227"/>
                    </a:lnTo>
                    <a:lnTo>
                      <a:pt x="15" y="196"/>
                    </a:lnTo>
                    <a:lnTo>
                      <a:pt x="38" y="207"/>
                    </a:lnTo>
                    <a:lnTo>
                      <a:pt x="127" y="0"/>
                    </a:lnTo>
                    <a:lnTo>
                      <a:pt x="153" y="18"/>
                    </a:lnTo>
                    <a:lnTo>
                      <a:pt x="227" y="230"/>
                    </a:lnTo>
                    <a:close/>
                  </a:path>
                </a:pathLst>
              </a:custGeom>
              <a:solidFill>
                <a:srgbClr val="3F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9" name="Freeform 53"/>
              <p:cNvSpPr>
                <a:spLocks/>
              </p:cNvSpPr>
              <p:nvPr/>
            </p:nvSpPr>
            <p:spPr bwMode="auto">
              <a:xfrm>
                <a:off x="2946" y="1112"/>
                <a:ext cx="87" cy="604"/>
              </a:xfrm>
              <a:custGeom>
                <a:avLst/>
                <a:gdLst/>
                <a:ahLst/>
                <a:cxnLst>
                  <a:cxn ang="0">
                    <a:pos x="0" y="2"/>
                  </a:cxn>
                  <a:cxn ang="0">
                    <a:pos x="67" y="604"/>
                  </a:cxn>
                  <a:cxn ang="0">
                    <a:pos x="87" y="602"/>
                  </a:cxn>
                  <a:cxn ang="0">
                    <a:pos x="20" y="0"/>
                  </a:cxn>
                  <a:cxn ang="0">
                    <a:pos x="0" y="2"/>
                  </a:cxn>
                </a:cxnLst>
                <a:rect l="0" t="0" r="r" b="b"/>
                <a:pathLst>
                  <a:path w="87" h="604">
                    <a:moveTo>
                      <a:pt x="0" y="2"/>
                    </a:moveTo>
                    <a:lnTo>
                      <a:pt x="67" y="604"/>
                    </a:lnTo>
                    <a:lnTo>
                      <a:pt x="87" y="602"/>
                    </a:lnTo>
                    <a:lnTo>
                      <a:pt x="20" y="0"/>
                    </a:lnTo>
                    <a:lnTo>
                      <a:pt x="0"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0" name="Freeform 54"/>
              <p:cNvSpPr>
                <a:spLocks/>
              </p:cNvSpPr>
              <p:nvPr/>
            </p:nvSpPr>
            <p:spPr bwMode="auto">
              <a:xfrm>
                <a:off x="2875" y="1382"/>
                <a:ext cx="624" cy="686"/>
              </a:xfrm>
              <a:custGeom>
                <a:avLst/>
                <a:gdLst/>
                <a:ahLst/>
                <a:cxnLst>
                  <a:cxn ang="0">
                    <a:pos x="330" y="0"/>
                  </a:cxn>
                  <a:cxn ang="0">
                    <a:pos x="0" y="120"/>
                  </a:cxn>
                  <a:cxn ang="0">
                    <a:pos x="33" y="546"/>
                  </a:cxn>
                  <a:cxn ang="0">
                    <a:pos x="336" y="686"/>
                  </a:cxn>
                  <a:cxn ang="0">
                    <a:pos x="620" y="495"/>
                  </a:cxn>
                  <a:cxn ang="0">
                    <a:pos x="624" y="125"/>
                  </a:cxn>
                  <a:cxn ang="0">
                    <a:pos x="330" y="0"/>
                  </a:cxn>
                </a:cxnLst>
                <a:rect l="0" t="0" r="r" b="b"/>
                <a:pathLst>
                  <a:path w="624" h="686">
                    <a:moveTo>
                      <a:pt x="330" y="0"/>
                    </a:moveTo>
                    <a:lnTo>
                      <a:pt x="0" y="120"/>
                    </a:lnTo>
                    <a:lnTo>
                      <a:pt x="33" y="546"/>
                    </a:lnTo>
                    <a:lnTo>
                      <a:pt x="336" y="686"/>
                    </a:lnTo>
                    <a:lnTo>
                      <a:pt x="620" y="495"/>
                    </a:lnTo>
                    <a:lnTo>
                      <a:pt x="624" y="125"/>
                    </a:lnTo>
                    <a:lnTo>
                      <a:pt x="33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1" name="Freeform 55"/>
              <p:cNvSpPr>
                <a:spLocks/>
              </p:cNvSpPr>
              <p:nvPr/>
            </p:nvSpPr>
            <p:spPr bwMode="auto">
              <a:xfrm>
                <a:off x="2897" y="1404"/>
                <a:ext cx="582" cy="640"/>
              </a:xfrm>
              <a:custGeom>
                <a:avLst/>
                <a:gdLst/>
                <a:ahLst/>
                <a:cxnLst>
                  <a:cxn ang="0">
                    <a:pos x="306" y="0"/>
                  </a:cxn>
                  <a:cxn ang="0">
                    <a:pos x="0" y="112"/>
                  </a:cxn>
                  <a:cxn ang="0">
                    <a:pos x="29" y="511"/>
                  </a:cxn>
                  <a:cxn ang="0">
                    <a:pos x="312" y="640"/>
                  </a:cxn>
                  <a:cxn ang="0">
                    <a:pos x="578" y="462"/>
                  </a:cxn>
                  <a:cxn ang="0">
                    <a:pos x="582" y="116"/>
                  </a:cxn>
                  <a:cxn ang="0">
                    <a:pos x="306" y="0"/>
                  </a:cxn>
                </a:cxnLst>
                <a:rect l="0" t="0" r="r" b="b"/>
                <a:pathLst>
                  <a:path w="582" h="640">
                    <a:moveTo>
                      <a:pt x="306" y="0"/>
                    </a:moveTo>
                    <a:lnTo>
                      <a:pt x="0" y="112"/>
                    </a:lnTo>
                    <a:lnTo>
                      <a:pt x="29" y="511"/>
                    </a:lnTo>
                    <a:lnTo>
                      <a:pt x="312" y="640"/>
                    </a:lnTo>
                    <a:lnTo>
                      <a:pt x="578" y="462"/>
                    </a:lnTo>
                    <a:lnTo>
                      <a:pt x="582" y="116"/>
                    </a:lnTo>
                    <a:lnTo>
                      <a:pt x="306" y="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2" name="Freeform 56"/>
              <p:cNvSpPr>
                <a:spLocks/>
              </p:cNvSpPr>
              <p:nvPr/>
            </p:nvSpPr>
            <p:spPr bwMode="auto">
              <a:xfrm>
                <a:off x="2774" y="1328"/>
                <a:ext cx="58" cy="83"/>
              </a:xfrm>
              <a:custGeom>
                <a:avLst/>
                <a:gdLst/>
                <a:ahLst/>
                <a:cxnLst>
                  <a:cxn ang="0">
                    <a:pos x="0" y="67"/>
                  </a:cxn>
                  <a:cxn ang="0">
                    <a:pos x="58" y="83"/>
                  </a:cxn>
                  <a:cxn ang="0">
                    <a:pos x="29" y="0"/>
                  </a:cxn>
                  <a:cxn ang="0">
                    <a:pos x="0" y="67"/>
                  </a:cxn>
                </a:cxnLst>
                <a:rect l="0" t="0" r="r" b="b"/>
                <a:pathLst>
                  <a:path w="58" h="83">
                    <a:moveTo>
                      <a:pt x="0" y="67"/>
                    </a:moveTo>
                    <a:lnTo>
                      <a:pt x="58" y="83"/>
                    </a:lnTo>
                    <a:lnTo>
                      <a:pt x="29" y="0"/>
                    </a:lnTo>
                    <a:lnTo>
                      <a:pt x="0" y="6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3" name="Freeform 57"/>
              <p:cNvSpPr>
                <a:spLocks/>
              </p:cNvSpPr>
              <p:nvPr/>
            </p:nvSpPr>
            <p:spPr bwMode="auto">
              <a:xfrm>
                <a:off x="2610" y="1217"/>
                <a:ext cx="28" cy="25"/>
              </a:xfrm>
              <a:custGeom>
                <a:avLst/>
                <a:gdLst/>
                <a:ahLst/>
                <a:cxnLst>
                  <a:cxn ang="0">
                    <a:pos x="0" y="13"/>
                  </a:cxn>
                  <a:cxn ang="0">
                    <a:pos x="2" y="18"/>
                  </a:cxn>
                  <a:cxn ang="0">
                    <a:pos x="6" y="22"/>
                  </a:cxn>
                  <a:cxn ang="0">
                    <a:pos x="9" y="24"/>
                  </a:cxn>
                  <a:cxn ang="0">
                    <a:pos x="15" y="25"/>
                  </a:cxn>
                  <a:cxn ang="0">
                    <a:pos x="20" y="24"/>
                  </a:cxn>
                  <a:cxn ang="0">
                    <a:pos x="24" y="22"/>
                  </a:cxn>
                  <a:cxn ang="0">
                    <a:pos x="26" y="18"/>
                  </a:cxn>
                  <a:cxn ang="0">
                    <a:pos x="28" y="13"/>
                  </a:cxn>
                  <a:cxn ang="0">
                    <a:pos x="26" y="7"/>
                  </a:cxn>
                  <a:cxn ang="0">
                    <a:pos x="24" y="4"/>
                  </a:cxn>
                  <a:cxn ang="0">
                    <a:pos x="20" y="2"/>
                  </a:cxn>
                  <a:cxn ang="0">
                    <a:pos x="15" y="0"/>
                  </a:cxn>
                  <a:cxn ang="0">
                    <a:pos x="9" y="2"/>
                  </a:cxn>
                  <a:cxn ang="0">
                    <a:pos x="6" y="4"/>
                  </a:cxn>
                  <a:cxn ang="0">
                    <a:pos x="2" y="7"/>
                  </a:cxn>
                  <a:cxn ang="0">
                    <a:pos x="0" y="13"/>
                  </a:cxn>
                  <a:cxn ang="0">
                    <a:pos x="0" y="13"/>
                  </a:cxn>
                </a:cxnLst>
                <a:rect l="0" t="0" r="r" b="b"/>
                <a:pathLst>
                  <a:path w="28" h="25">
                    <a:moveTo>
                      <a:pt x="0" y="13"/>
                    </a:moveTo>
                    <a:lnTo>
                      <a:pt x="2" y="18"/>
                    </a:lnTo>
                    <a:lnTo>
                      <a:pt x="6" y="22"/>
                    </a:lnTo>
                    <a:lnTo>
                      <a:pt x="9" y="24"/>
                    </a:lnTo>
                    <a:lnTo>
                      <a:pt x="15" y="25"/>
                    </a:lnTo>
                    <a:lnTo>
                      <a:pt x="20" y="24"/>
                    </a:lnTo>
                    <a:lnTo>
                      <a:pt x="24" y="22"/>
                    </a:lnTo>
                    <a:lnTo>
                      <a:pt x="26" y="18"/>
                    </a:lnTo>
                    <a:lnTo>
                      <a:pt x="28" y="13"/>
                    </a:lnTo>
                    <a:lnTo>
                      <a:pt x="26" y="7"/>
                    </a:lnTo>
                    <a:lnTo>
                      <a:pt x="24" y="4"/>
                    </a:lnTo>
                    <a:lnTo>
                      <a:pt x="20" y="2"/>
                    </a:lnTo>
                    <a:lnTo>
                      <a:pt x="15" y="0"/>
                    </a:lnTo>
                    <a:lnTo>
                      <a:pt x="9" y="2"/>
                    </a:lnTo>
                    <a:lnTo>
                      <a:pt x="6" y="4"/>
                    </a:lnTo>
                    <a:lnTo>
                      <a:pt x="2" y="7"/>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4" name="Freeform 58"/>
              <p:cNvSpPr>
                <a:spLocks/>
              </p:cNvSpPr>
              <p:nvPr/>
            </p:nvSpPr>
            <p:spPr bwMode="auto">
              <a:xfrm>
                <a:off x="2904" y="1153"/>
                <a:ext cx="26" cy="26"/>
              </a:xfrm>
              <a:custGeom>
                <a:avLst/>
                <a:gdLst/>
                <a:ahLst/>
                <a:cxnLst>
                  <a:cxn ang="0">
                    <a:pos x="0" y="13"/>
                  </a:cxn>
                  <a:cxn ang="0">
                    <a:pos x="2" y="19"/>
                  </a:cxn>
                  <a:cxn ang="0">
                    <a:pos x="4" y="22"/>
                  </a:cxn>
                  <a:cxn ang="0">
                    <a:pos x="7" y="24"/>
                  </a:cxn>
                  <a:cxn ang="0">
                    <a:pos x="13" y="26"/>
                  </a:cxn>
                  <a:cxn ang="0">
                    <a:pos x="18" y="24"/>
                  </a:cxn>
                  <a:cxn ang="0">
                    <a:pos x="22" y="22"/>
                  </a:cxn>
                  <a:cxn ang="0">
                    <a:pos x="24" y="19"/>
                  </a:cxn>
                  <a:cxn ang="0">
                    <a:pos x="26" y="13"/>
                  </a:cxn>
                  <a:cxn ang="0">
                    <a:pos x="24" y="8"/>
                  </a:cxn>
                  <a:cxn ang="0">
                    <a:pos x="22" y="4"/>
                  </a:cxn>
                  <a:cxn ang="0">
                    <a:pos x="18" y="2"/>
                  </a:cxn>
                  <a:cxn ang="0">
                    <a:pos x="13" y="0"/>
                  </a:cxn>
                  <a:cxn ang="0">
                    <a:pos x="7" y="2"/>
                  </a:cxn>
                  <a:cxn ang="0">
                    <a:pos x="4" y="4"/>
                  </a:cxn>
                  <a:cxn ang="0">
                    <a:pos x="2" y="8"/>
                  </a:cxn>
                  <a:cxn ang="0">
                    <a:pos x="0" y="13"/>
                  </a:cxn>
                  <a:cxn ang="0">
                    <a:pos x="0" y="13"/>
                  </a:cxn>
                </a:cxnLst>
                <a:rect l="0" t="0" r="r" b="b"/>
                <a:pathLst>
                  <a:path w="26" h="26">
                    <a:moveTo>
                      <a:pt x="0" y="13"/>
                    </a:moveTo>
                    <a:lnTo>
                      <a:pt x="2" y="19"/>
                    </a:lnTo>
                    <a:lnTo>
                      <a:pt x="4" y="22"/>
                    </a:lnTo>
                    <a:lnTo>
                      <a:pt x="7" y="24"/>
                    </a:lnTo>
                    <a:lnTo>
                      <a:pt x="13" y="26"/>
                    </a:lnTo>
                    <a:lnTo>
                      <a:pt x="18" y="24"/>
                    </a:lnTo>
                    <a:lnTo>
                      <a:pt x="22" y="22"/>
                    </a:lnTo>
                    <a:lnTo>
                      <a:pt x="24" y="19"/>
                    </a:lnTo>
                    <a:lnTo>
                      <a:pt x="26" y="13"/>
                    </a:lnTo>
                    <a:lnTo>
                      <a:pt x="24" y="8"/>
                    </a:lnTo>
                    <a:lnTo>
                      <a:pt x="22" y="4"/>
                    </a:lnTo>
                    <a:lnTo>
                      <a:pt x="18" y="2"/>
                    </a:lnTo>
                    <a:lnTo>
                      <a:pt x="13" y="0"/>
                    </a:lnTo>
                    <a:lnTo>
                      <a:pt x="7" y="2"/>
                    </a:lnTo>
                    <a:lnTo>
                      <a:pt x="4" y="4"/>
                    </a:lnTo>
                    <a:lnTo>
                      <a:pt x="2" y="8"/>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5" name="Freeform 59"/>
              <p:cNvSpPr>
                <a:spLocks/>
              </p:cNvSpPr>
              <p:nvPr/>
            </p:nvSpPr>
            <p:spPr bwMode="auto">
              <a:xfrm>
                <a:off x="2681" y="1621"/>
                <a:ext cx="27" cy="28"/>
              </a:xfrm>
              <a:custGeom>
                <a:avLst/>
                <a:gdLst/>
                <a:ahLst/>
                <a:cxnLst>
                  <a:cxn ang="0">
                    <a:pos x="0" y="15"/>
                  </a:cxn>
                  <a:cxn ang="0">
                    <a:pos x="2" y="20"/>
                  </a:cxn>
                  <a:cxn ang="0">
                    <a:pos x="4" y="24"/>
                  </a:cxn>
                  <a:cxn ang="0">
                    <a:pos x="7" y="26"/>
                  </a:cxn>
                  <a:cxn ang="0">
                    <a:pos x="13" y="28"/>
                  </a:cxn>
                  <a:cxn ang="0">
                    <a:pos x="18" y="26"/>
                  </a:cxn>
                  <a:cxn ang="0">
                    <a:pos x="24" y="24"/>
                  </a:cxn>
                  <a:cxn ang="0">
                    <a:pos x="25" y="20"/>
                  </a:cxn>
                  <a:cxn ang="0">
                    <a:pos x="27" y="15"/>
                  </a:cxn>
                  <a:cxn ang="0">
                    <a:pos x="25" y="9"/>
                  </a:cxn>
                  <a:cxn ang="0">
                    <a:pos x="24" y="4"/>
                  </a:cxn>
                  <a:cxn ang="0">
                    <a:pos x="18" y="2"/>
                  </a:cxn>
                  <a:cxn ang="0">
                    <a:pos x="13" y="0"/>
                  </a:cxn>
                  <a:cxn ang="0">
                    <a:pos x="7" y="2"/>
                  </a:cxn>
                  <a:cxn ang="0">
                    <a:pos x="4" y="4"/>
                  </a:cxn>
                  <a:cxn ang="0">
                    <a:pos x="2" y="9"/>
                  </a:cxn>
                  <a:cxn ang="0">
                    <a:pos x="0" y="15"/>
                  </a:cxn>
                  <a:cxn ang="0">
                    <a:pos x="0" y="15"/>
                  </a:cxn>
                </a:cxnLst>
                <a:rect l="0" t="0" r="r" b="b"/>
                <a:pathLst>
                  <a:path w="27" h="28">
                    <a:moveTo>
                      <a:pt x="0" y="15"/>
                    </a:moveTo>
                    <a:lnTo>
                      <a:pt x="2" y="20"/>
                    </a:lnTo>
                    <a:lnTo>
                      <a:pt x="4" y="24"/>
                    </a:lnTo>
                    <a:lnTo>
                      <a:pt x="7" y="26"/>
                    </a:lnTo>
                    <a:lnTo>
                      <a:pt x="13" y="28"/>
                    </a:lnTo>
                    <a:lnTo>
                      <a:pt x="18" y="26"/>
                    </a:lnTo>
                    <a:lnTo>
                      <a:pt x="24" y="24"/>
                    </a:lnTo>
                    <a:lnTo>
                      <a:pt x="25" y="20"/>
                    </a:lnTo>
                    <a:lnTo>
                      <a:pt x="27" y="15"/>
                    </a:lnTo>
                    <a:lnTo>
                      <a:pt x="25" y="9"/>
                    </a:lnTo>
                    <a:lnTo>
                      <a:pt x="24" y="4"/>
                    </a:lnTo>
                    <a:lnTo>
                      <a:pt x="18" y="2"/>
                    </a:lnTo>
                    <a:lnTo>
                      <a:pt x="13" y="0"/>
                    </a:lnTo>
                    <a:lnTo>
                      <a:pt x="7" y="2"/>
                    </a:lnTo>
                    <a:lnTo>
                      <a:pt x="4" y="4"/>
                    </a:lnTo>
                    <a:lnTo>
                      <a:pt x="2" y="9"/>
                    </a:lnTo>
                    <a:lnTo>
                      <a:pt x="0" y="15"/>
                    </a:lnTo>
                    <a:lnTo>
                      <a:pt x="0" y="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6" name="Freeform 60"/>
              <p:cNvSpPr>
                <a:spLocks/>
              </p:cNvSpPr>
              <p:nvPr/>
            </p:nvSpPr>
            <p:spPr bwMode="auto">
              <a:xfrm>
                <a:off x="3129" y="1453"/>
                <a:ext cx="143" cy="139"/>
              </a:xfrm>
              <a:custGeom>
                <a:avLst/>
                <a:gdLst/>
                <a:ahLst/>
                <a:cxnLst>
                  <a:cxn ang="0">
                    <a:pos x="143" y="83"/>
                  </a:cxn>
                  <a:cxn ang="0">
                    <a:pos x="94" y="92"/>
                  </a:cxn>
                  <a:cxn ang="0">
                    <a:pos x="74" y="139"/>
                  </a:cxn>
                  <a:cxn ang="0">
                    <a:pos x="51" y="94"/>
                  </a:cxn>
                  <a:cxn ang="0">
                    <a:pos x="0" y="90"/>
                  </a:cxn>
                  <a:cxn ang="0">
                    <a:pos x="35" y="52"/>
                  </a:cxn>
                  <a:cxn ang="0">
                    <a:pos x="24" y="3"/>
                  </a:cxn>
                  <a:cxn ang="0">
                    <a:pos x="69" y="25"/>
                  </a:cxn>
                  <a:cxn ang="0">
                    <a:pos x="113" y="0"/>
                  </a:cxn>
                  <a:cxn ang="0">
                    <a:pos x="107" y="49"/>
                  </a:cxn>
                  <a:cxn ang="0">
                    <a:pos x="143" y="83"/>
                  </a:cxn>
                </a:cxnLst>
                <a:rect l="0" t="0" r="r" b="b"/>
                <a:pathLst>
                  <a:path w="143" h="139">
                    <a:moveTo>
                      <a:pt x="143" y="83"/>
                    </a:moveTo>
                    <a:lnTo>
                      <a:pt x="94" y="92"/>
                    </a:lnTo>
                    <a:lnTo>
                      <a:pt x="74" y="139"/>
                    </a:lnTo>
                    <a:lnTo>
                      <a:pt x="51" y="94"/>
                    </a:lnTo>
                    <a:lnTo>
                      <a:pt x="0" y="90"/>
                    </a:lnTo>
                    <a:lnTo>
                      <a:pt x="35" y="52"/>
                    </a:lnTo>
                    <a:lnTo>
                      <a:pt x="24" y="3"/>
                    </a:lnTo>
                    <a:lnTo>
                      <a:pt x="69" y="25"/>
                    </a:lnTo>
                    <a:lnTo>
                      <a:pt x="113" y="0"/>
                    </a:lnTo>
                    <a:lnTo>
                      <a:pt x="107" y="49"/>
                    </a:lnTo>
                    <a:lnTo>
                      <a:pt x="143" y="83"/>
                    </a:lnTo>
                    <a:close/>
                  </a:path>
                </a:pathLst>
              </a:custGeom>
              <a:solidFill>
                <a:srgbClr val="FF00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7" name="Freeform 61"/>
              <p:cNvSpPr>
                <a:spLocks/>
              </p:cNvSpPr>
              <p:nvPr/>
            </p:nvSpPr>
            <p:spPr bwMode="auto">
              <a:xfrm>
                <a:off x="3740" y="1362"/>
                <a:ext cx="84" cy="290"/>
              </a:xfrm>
              <a:custGeom>
                <a:avLst/>
                <a:gdLst/>
                <a:ahLst/>
                <a:cxnLst>
                  <a:cxn ang="0">
                    <a:pos x="0" y="0"/>
                  </a:cxn>
                  <a:cxn ang="0">
                    <a:pos x="4" y="290"/>
                  </a:cxn>
                  <a:cxn ang="0">
                    <a:pos x="76" y="258"/>
                  </a:cxn>
                  <a:cxn ang="0">
                    <a:pos x="84" y="60"/>
                  </a:cxn>
                  <a:cxn ang="0">
                    <a:pos x="0" y="0"/>
                  </a:cxn>
                </a:cxnLst>
                <a:rect l="0" t="0" r="r" b="b"/>
                <a:pathLst>
                  <a:path w="84" h="290">
                    <a:moveTo>
                      <a:pt x="0" y="0"/>
                    </a:moveTo>
                    <a:lnTo>
                      <a:pt x="4" y="290"/>
                    </a:lnTo>
                    <a:lnTo>
                      <a:pt x="76" y="258"/>
                    </a:lnTo>
                    <a:lnTo>
                      <a:pt x="84" y="60"/>
                    </a:lnTo>
                    <a:lnTo>
                      <a:pt x="0" y="0"/>
                    </a:lnTo>
                    <a:close/>
                  </a:path>
                </a:pathLst>
              </a:custGeom>
              <a:solidFill>
                <a:srgbClr val="BF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8" name="Freeform 62"/>
              <p:cNvSpPr>
                <a:spLocks/>
              </p:cNvSpPr>
              <p:nvPr/>
            </p:nvSpPr>
            <p:spPr bwMode="auto">
              <a:xfrm>
                <a:off x="3731" y="1431"/>
                <a:ext cx="91" cy="154"/>
              </a:xfrm>
              <a:custGeom>
                <a:avLst/>
                <a:gdLst/>
                <a:ahLst/>
                <a:cxnLst>
                  <a:cxn ang="0">
                    <a:pos x="80" y="149"/>
                  </a:cxn>
                  <a:cxn ang="0">
                    <a:pos x="76" y="132"/>
                  </a:cxn>
                  <a:cxn ang="0">
                    <a:pos x="71" y="136"/>
                  </a:cxn>
                  <a:cxn ang="0">
                    <a:pos x="67" y="140"/>
                  </a:cxn>
                  <a:cxn ang="0">
                    <a:pos x="64" y="141"/>
                  </a:cxn>
                  <a:cxn ang="0">
                    <a:pos x="60" y="145"/>
                  </a:cxn>
                  <a:cxn ang="0">
                    <a:pos x="49" y="151"/>
                  </a:cxn>
                  <a:cxn ang="0">
                    <a:pos x="40" y="154"/>
                  </a:cxn>
                  <a:cxn ang="0">
                    <a:pos x="31" y="154"/>
                  </a:cxn>
                  <a:cxn ang="0">
                    <a:pos x="22" y="152"/>
                  </a:cxn>
                  <a:cxn ang="0">
                    <a:pos x="15" y="147"/>
                  </a:cxn>
                  <a:cxn ang="0">
                    <a:pos x="7" y="141"/>
                  </a:cxn>
                  <a:cxn ang="0">
                    <a:pos x="4" y="134"/>
                  </a:cxn>
                  <a:cxn ang="0">
                    <a:pos x="0" y="123"/>
                  </a:cxn>
                  <a:cxn ang="0">
                    <a:pos x="0" y="96"/>
                  </a:cxn>
                  <a:cxn ang="0">
                    <a:pos x="9" y="69"/>
                  </a:cxn>
                  <a:cxn ang="0">
                    <a:pos x="24" y="43"/>
                  </a:cxn>
                  <a:cxn ang="0">
                    <a:pos x="44" y="25"/>
                  </a:cxn>
                  <a:cxn ang="0">
                    <a:pos x="53" y="22"/>
                  </a:cxn>
                  <a:cxn ang="0">
                    <a:pos x="60" y="18"/>
                  </a:cxn>
                  <a:cxn ang="0">
                    <a:pos x="65" y="18"/>
                  </a:cxn>
                  <a:cxn ang="0">
                    <a:pos x="75" y="18"/>
                  </a:cxn>
                  <a:cxn ang="0">
                    <a:pos x="78" y="0"/>
                  </a:cxn>
                  <a:cxn ang="0">
                    <a:pos x="91" y="2"/>
                  </a:cxn>
                  <a:cxn ang="0">
                    <a:pos x="78" y="58"/>
                  </a:cxn>
                  <a:cxn ang="0">
                    <a:pos x="67" y="56"/>
                  </a:cxn>
                  <a:cxn ang="0">
                    <a:pos x="71" y="43"/>
                  </a:cxn>
                  <a:cxn ang="0">
                    <a:pos x="64" y="45"/>
                  </a:cxn>
                  <a:cxn ang="0">
                    <a:pos x="58" y="47"/>
                  </a:cxn>
                  <a:cxn ang="0">
                    <a:pos x="53" y="49"/>
                  </a:cxn>
                  <a:cxn ang="0">
                    <a:pos x="47" y="51"/>
                  </a:cxn>
                  <a:cxn ang="0">
                    <a:pos x="35" y="63"/>
                  </a:cxn>
                  <a:cxn ang="0">
                    <a:pos x="26" y="78"/>
                  </a:cxn>
                  <a:cxn ang="0">
                    <a:pos x="20" y="96"/>
                  </a:cxn>
                  <a:cxn ang="0">
                    <a:pos x="20" y="112"/>
                  </a:cxn>
                  <a:cxn ang="0">
                    <a:pos x="24" y="120"/>
                  </a:cxn>
                  <a:cxn ang="0">
                    <a:pos x="33" y="123"/>
                  </a:cxn>
                  <a:cxn ang="0">
                    <a:pos x="44" y="121"/>
                  </a:cxn>
                  <a:cxn ang="0">
                    <a:pos x="56" y="116"/>
                  </a:cxn>
                  <a:cxn ang="0">
                    <a:pos x="60" y="114"/>
                  </a:cxn>
                  <a:cxn ang="0">
                    <a:pos x="64" y="112"/>
                  </a:cxn>
                  <a:cxn ang="0">
                    <a:pos x="67" y="109"/>
                  </a:cxn>
                  <a:cxn ang="0">
                    <a:pos x="71" y="105"/>
                  </a:cxn>
                  <a:cxn ang="0">
                    <a:pos x="67" y="89"/>
                  </a:cxn>
                  <a:cxn ang="0">
                    <a:pos x="80" y="80"/>
                  </a:cxn>
                  <a:cxn ang="0">
                    <a:pos x="91" y="138"/>
                  </a:cxn>
                  <a:cxn ang="0">
                    <a:pos x="80" y="149"/>
                  </a:cxn>
                </a:cxnLst>
                <a:rect l="0" t="0" r="r" b="b"/>
                <a:pathLst>
                  <a:path w="91" h="154">
                    <a:moveTo>
                      <a:pt x="80" y="149"/>
                    </a:moveTo>
                    <a:lnTo>
                      <a:pt x="76" y="132"/>
                    </a:lnTo>
                    <a:lnTo>
                      <a:pt x="71" y="136"/>
                    </a:lnTo>
                    <a:lnTo>
                      <a:pt x="67" y="140"/>
                    </a:lnTo>
                    <a:lnTo>
                      <a:pt x="64" y="141"/>
                    </a:lnTo>
                    <a:lnTo>
                      <a:pt x="60" y="145"/>
                    </a:lnTo>
                    <a:lnTo>
                      <a:pt x="49" y="151"/>
                    </a:lnTo>
                    <a:lnTo>
                      <a:pt x="40" y="154"/>
                    </a:lnTo>
                    <a:lnTo>
                      <a:pt x="31" y="154"/>
                    </a:lnTo>
                    <a:lnTo>
                      <a:pt x="22" y="152"/>
                    </a:lnTo>
                    <a:lnTo>
                      <a:pt x="15" y="147"/>
                    </a:lnTo>
                    <a:lnTo>
                      <a:pt x="7" y="141"/>
                    </a:lnTo>
                    <a:lnTo>
                      <a:pt x="4" y="134"/>
                    </a:lnTo>
                    <a:lnTo>
                      <a:pt x="0" y="123"/>
                    </a:lnTo>
                    <a:lnTo>
                      <a:pt x="0" y="96"/>
                    </a:lnTo>
                    <a:lnTo>
                      <a:pt x="9" y="69"/>
                    </a:lnTo>
                    <a:lnTo>
                      <a:pt x="24" y="43"/>
                    </a:lnTo>
                    <a:lnTo>
                      <a:pt x="44" y="25"/>
                    </a:lnTo>
                    <a:lnTo>
                      <a:pt x="53" y="22"/>
                    </a:lnTo>
                    <a:lnTo>
                      <a:pt x="60" y="18"/>
                    </a:lnTo>
                    <a:lnTo>
                      <a:pt x="65" y="18"/>
                    </a:lnTo>
                    <a:lnTo>
                      <a:pt x="75" y="18"/>
                    </a:lnTo>
                    <a:lnTo>
                      <a:pt x="78" y="0"/>
                    </a:lnTo>
                    <a:lnTo>
                      <a:pt x="91" y="2"/>
                    </a:lnTo>
                    <a:lnTo>
                      <a:pt x="78" y="58"/>
                    </a:lnTo>
                    <a:lnTo>
                      <a:pt x="67" y="56"/>
                    </a:lnTo>
                    <a:lnTo>
                      <a:pt x="71" y="43"/>
                    </a:lnTo>
                    <a:lnTo>
                      <a:pt x="64" y="45"/>
                    </a:lnTo>
                    <a:lnTo>
                      <a:pt x="58" y="47"/>
                    </a:lnTo>
                    <a:lnTo>
                      <a:pt x="53" y="49"/>
                    </a:lnTo>
                    <a:lnTo>
                      <a:pt x="47" y="51"/>
                    </a:lnTo>
                    <a:lnTo>
                      <a:pt x="35" y="63"/>
                    </a:lnTo>
                    <a:lnTo>
                      <a:pt x="26" y="78"/>
                    </a:lnTo>
                    <a:lnTo>
                      <a:pt x="20" y="96"/>
                    </a:lnTo>
                    <a:lnTo>
                      <a:pt x="20" y="112"/>
                    </a:lnTo>
                    <a:lnTo>
                      <a:pt x="24" y="120"/>
                    </a:lnTo>
                    <a:lnTo>
                      <a:pt x="33" y="123"/>
                    </a:lnTo>
                    <a:lnTo>
                      <a:pt x="44" y="121"/>
                    </a:lnTo>
                    <a:lnTo>
                      <a:pt x="56" y="116"/>
                    </a:lnTo>
                    <a:lnTo>
                      <a:pt x="60" y="114"/>
                    </a:lnTo>
                    <a:lnTo>
                      <a:pt x="64" y="112"/>
                    </a:lnTo>
                    <a:lnTo>
                      <a:pt x="67" y="109"/>
                    </a:lnTo>
                    <a:lnTo>
                      <a:pt x="71" y="105"/>
                    </a:lnTo>
                    <a:lnTo>
                      <a:pt x="67" y="89"/>
                    </a:lnTo>
                    <a:lnTo>
                      <a:pt x="80" y="80"/>
                    </a:lnTo>
                    <a:lnTo>
                      <a:pt x="91" y="138"/>
                    </a:lnTo>
                    <a:lnTo>
                      <a:pt x="80" y="149"/>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9" name="Freeform 63"/>
              <p:cNvSpPr>
                <a:spLocks/>
              </p:cNvSpPr>
              <p:nvPr/>
            </p:nvSpPr>
            <p:spPr bwMode="auto">
              <a:xfrm>
                <a:off x="2953" y="1600"/>
                <a:ext cx="211" cy="368"/>
              </a:xfrm>
              <a:custGeom>
                <a:avLst/>
                <a:gdLst/>
                <a:ahLst/>
                <a:cxnLst>
                  <a:cxn ang="0">
                    <a:pos x="0" y="0"/>
                  </a:cxn>
                  <a:cxn ang="0">
                    <a:pos x="15" y="288"/>
                  </a:cxn>
                  <a:cxn ang="0">
                    <a:pos x="211" y="368"/>
                  </a:cxn>
                  <a:cxn ang="0">
                    <a:pos x="211" y="79"/>
                  </a:cxn>
                  <a:cxn ang="0">
                    <a:pos x="0" y="0"/>
                  </a:cxn>
                </a:cxnLst>
                <a:rect l="0" t="0" r="r" b="b"/>
                <a:pathLst>
                  <a:path w="211" h="368">
                    <a:moveTo>
                      <a:pt x="0" y="0"/>
                    </a:moveTo>
                    <a:lnTo>
                      <a:pt x="15" y="288"/>
                    </a:lnTo>
                    <a:lnTo>
                      <a:pt x="211" y="368"/>
                    </a:lnTo>
                    <a:lnTo>
                      <a:pt x="211" y="79"/>
                    </a:lnTo>
                    <a:lnTo>
                      <a:pt x="0" y="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0" name="Freeform 64"/>
              <p:cNvSpPr>
                <a:spLocks/>
              </p:cNvSpPr>
              <p:nvPr/>
            </p:nvSpPr>
            <p:spPr bwMode="auto">
              <a:xfrm>
                <a:off x="2982" y="1681"/>
                <a:ext cx="160" cy="183"/>
              </a:xfrm>
              <a:custGeom>
                <a:avLst/>
                <a:gdLst/>
                <a:ahLst/>
                <a:cxnLst>
                  <a:cxn ang="0">
                    <a:pos x="33" y="6"/>
                  </a:cxn>
                  <a:cxn ang="0">
                    <a:pos x="46" y="4"/>
                  </a:cxn>
                  <a:cxn ang="0">
                    <a:pos x="58" y="2"/>
                  </a:cxn>
                  <a:cxn ang="0">
                    <a:pos x="73" y="0"/>
                  </a:cxn>
                  <a:cxn ang="0">
                    <a:pos x="85" y="0"/>
                  </a:cxn>
                  <a:cxn ang="0">
                    <a:pos x="98" y="0"/>
                  </a:cxn>
                  <a:cxn ang="0">
                    <a:pos x="109" y="2"/>
                  </a:cxn>
                  <a:cxn ang="0">
                    <a:pos x="118" y="2"/>
                  </a:cxn>
                  <a:cxn ang="0">
                    <a:pos x="125" y="6"/>
                  </a:cxn>
                  <a:cxn ang="0">
                    <a:pos x="133" y="8"/>
                  </a:cxn>
                  <a:cxn ang="0">
                    <a:pos x="140" y="11"/>
                  </a:cxn>
                  <a:cxn ang="0">
                    <a:pos x="145" y="17"/>
                  </a:cxn>
                  <a:cxn ang="0">
                    <a:pos x="149" y="22"/>
                  </a:cxn>
                  <a:cxn ang="0">
                    <a:pos x="151" y="26"/>
                  </a:cxn>
                  <a:cxn ang="0">
                    <a:pos x="151" y="29"/>
                  </a:cxn>
                  <a:cxn ang="0">
                    <a:pos x="153" y="35"/>
                  </a:cxn>
                  <a:cxn ang="0">
                    <a:pos x="153" y="38"/>
                  </a:cxn>
                  <a:cxn ang="0">
                    <a:pos x="151" y="53"/>
                  </a:cxn>
                  <a:cxn ang="0">
                    <a:pos x="143" y="66"/>
                  </a:cxn>
                  <a:cxn ang="0">
                    <a:pos x="133" y="76"/>
                  </a:cxn>
                  <a:cxn ang="0">
                    <a:pos x="122" y="82"/>
                  </a:cxn>
                  <a:cxn ang="0">
                    <a:pos x="113" y="84"/>
                  </a:cxn>
                  <a:cxn ang="0">
                    <a:pos x="122" y="87"/>
                  </a:cxn>
                  <a:cxn ang="0">
                    <a:pos x="127" y="89"/>
                  </a:cxn>
                  <a:cxn ang="0">
                    <a:pos x="131" y="91"/>
                  </a:cxn>
                  <a:cxn ang="0">
                    <a:pos x="134" y="93"/>
                  </a:cxn>
                  <a:cxn ang="0">
                    <a:pos x="138" y="95"/>
                  </a:cxn>
                  <a:cxn ang="0">
                    <a:pos x="145" y="102"/>
                  </a:cxn>
                  <a:cxn ang="0">
                    <a:pos x="153" y="115"/>
                  </a:cxn>
                  <a:cxn ang="0">
                    <a:pos x="158" y="127"/>
                  </a:cxn>
                  <a:cxn ang="0">
                    <a:pos x="160" y="142"/>
                  </a:cxn>
                  <a:cxn ang="0">
                    <a:pos x="160" y="145"/>
                  </a:cxn>
                  <a:cxn ang="0">
                    <a:pos x="158" y="149"/>
                  </a:cxn>
                  <a:cxn ang="0">
                    <a:pos x="158" y="153"/>
                  </a:cxn>
                  <a:cxn ang="0">
                    <a:pos x="156" y="158"/>
                  </a:cxn>
                  <a:cxn ang="0">
                    <a:pos x="149" y="169"/>
                  </a:cxn>
                  <a:cxn ang="0">
                    <a:pos x="138" y="178"/>
                  </a:cxn>
                  <a:cxn ang="0">
                    <a:pos x="123" y="182"/>
                  </a:cxn>
                  <a:cxn ang="0">
                    <a:pos x="107" y="183"/>
                  </a:cxn>
                  <a:cxn ang="0">
                    <a:pos x="105" y="183"/>
                  </a:cxn>
                  <a:cxn ang="0">
                    <a:pos x="104" y="183"/>
                  </a:cxn>
                  <a:cxn ang="0">
                    <a:pos x="100" y="183"/>
                  </a:cxn>
                  <a:cxn ang="0">
                    <a:pos x="98" y="182"/>
                  </a:cxn>
                  <a:cxn ang="0">
                    <a:pos x="87" y="182"/>
                  </a:cxn>
                  <a:cxn ang="0">
                    <a:pos x="78" y="180"/>
                  </a:cxn>
                  <a:cxn ang="0">
                    <a:pos x="67" y="178"/>
                  </a:cxn>
                  <a:cxn ang="0">
                    <a:pos x="58" y="174"/>
                  </a:cxn>
                  <a:cxn ang="0">
                    <a:pos x="46" y="173"/>
                  </a:cxn>
                  <a:cxn ang="0">
                    <a:pos x="33" y="167"/>
                  </a:cxn>
                  <a:cxn ang="0">
                    <a:pos x="16" y="162"/>
                  </a:cxn>
                  <a:cxn ang="0">
                    <a:pos x="0" y="156"/>
                  </a:cxn>
                  <a:cxn ang="0">
                    <a:pos x="6" y="116"/>
                  </a:cxn>
                  <a:cxn ang="0">
                    <a:pos x="26" y="122"/>
                  </a:cxn>
                  <a:cxn ang="0">
                    <a:pos x="40" y="42"/>
                  </a:cxn>
                  <a:cxn ang="0">
                    <a:pos x="33" y="44"/>
                  </a:cxn>
                  <a:cxn ang="0">
                    <a:pos x="27" y="46"/>
                  </a:cxn>
                  <a:cxn ang="0">
                    <a:pos x="22" y="47"/>
                  </a:cxn>
                  <a:cxn ang="0">
                    <a:pos x="15" y="51"/>
                  </a:cxn>
                  <a:cxn ang="0">
                    <a:pos x="11" y="15"/>
                  </a:cxn>
                  <a:cxn ang="0">
                    <a:pos x="18" y="13"/>
                  </a:cxn>
                  <a:cxn ang="0">
                    <a:pos x="26" y="9"/>
                  </a:cxn>
                  <a:cxn ang="0">
                    <a:pos x="29" y="8"/>
                  </a:cxn>
                  <a:cxn ang="0">
                    <a:pos x="33" y="6"/>
                  </a:cxn>
                </a:cxnLst>
                <a:rect l="0" t="0" r="r" b="b"/>
                <a:pathLst>
                  <a:path w="160" h="183">
                    <a:moveTo>
                      <a:pt x="33" y="6"/>
                    </a:moveTo>
                    <a:lnTo>
                      <a:pt x="46" y="4"/>
                    </a:lnTo>
                    <a:lnTo>
                      <a:pt x="58" y="2"/>
                    </a:lnTo>
                    <a:lnTo>
                      <a:pt x="73" y="0"/>
                    </a:lnTo>
                    <a:lnTo>
                      <a:pt x="85" y="0"/>
                    </a:lnTo>
                    <a:lnTo>
                      <a:pt x="98" y="0"/>
                    </a:lnTo>
                    <a:lnTo>
                      <a:pt x="109" y="2"/>
                    </a:lnTo>
                    <a:lnTo>
                      <a:pt x="118" y="2"/>
                    </a:lnTo>
                    <a:lnTo>
                      <a:pt x="125" y="6"/>
                    </a:lnTo>
                    <a:lnTo>
                      <a:pt x="133" y="8"/>
                    </a:lnTo>
                    <a:lnTo>
                      <a:pt x="140" y="11"/>
                    </a:lnTo>
                    <a:lnTo>
                      <a:pt x="145" y="17"/>
                    </a:lnTo>
                    <a:lnTo>
                      <a:pt x="149" y="22"/>
                    </a:lnTo>
                    <a:lnTo>
                      <a:pt x="151" y="26"/>
                    </a:lnTo>
                    <a:lnTo>
                      <a:pt x="151" y="29"/>
                    </a:lnTo>
                    <a:lnTo>
                      <a:pt x="153" y="35"/>
                    </a:lnTo>
                    <a:lnTo>
                      <a:pt x="153" y="38"/>
                    </a:lnTo>
                    <a:lnTo>
                      <a:pt x="151" y="53"/>
                    </a:lnTo>
                    <a:lnTo>
                      <a:pt x="143" y="66"/>
                    </a:lnTo>
                    <a:lnTo>
                      <a:pt x="133" y="76"/>
                    </a:lnTo>
                    <a:lnTo>
                      <a:pt x="122" y="82"/>
                    </a:lnTo>
                    <a:lnTo>
                      <a:pt x="113" y="84"/>
                    </a:lnTo>
                    <a:lnTo>
                      <a:pt x="122" y="87"/>
                    </a:lnTo>
                    <a:lnTo>
                      <a:pt x="127" y="89"/>
                    </a:lnTo>
                    <a:lnTo>
                      <a:pt x="131" y="91"/>
                    </a:lnTo>
                    <a:lnTo>
                      <a:pt x="134" y="93"/>
                    </a:lnTo>
                    <a:lnTo>
                      <a:pt x="138" y="95"/>
                    </a:lnTo>
                    <a:lnTo>
                      <a:pt x="145" y="102"/>
                    </a:lnTo>
                    <a:lnTo>
                      <a:pt x="153" y="115"/>
                    </a:lnTo>
                    <a:lnTo>
                      <a:pt x="158" y="127"/>
                    </a:lnTo>
                    <a:lnTo>
                      <a:pt x="160" y="142"/>
                    </a:lnTo>
                    <a:lnTo>
                      <a:pt x="160" y="145"/>
                    </a:lnTo>
                    <a:lnTo>
                      <a:pt x="158" y="149"/>
                    </a:lnTo>
                    <a:lnTo>
                      <a:pt x="158" y="153"/>
                    </a:lnTo>
                    <a:lnTo>
                      <a:pt x="156" y="158"/>
                    </a:lnTo>
                    <a:lnTo>
                      <a:pt x="149" y="169"/>
                    </a:lnTo>
                    <a:lnTo>
                      <a:pt x="138" y="178"/>
                    </a:lnTo>
                    <a:lnTo>
                      <a:pt x="123" y="182"/>
                    </a:lnTo>
                    <a:lnTo>
                      <a:pt x="107" y="183"/>
                    </a:lnTo>
                    <a:lnTo>
                      <a:pt x="105" y="183"/>
                    </a:lnTo>
                    <a:lnTo>
                      <a:pt x="104" y="183"/>
                    </a:lnTo>
                    <a:lnTo>
                      <a:pt x="100" y="183"/>
                    </a:lnTo>
                    <a:lnTo>
                      <a:pt x="98" y="182"/>
                    </a:lnTo>
                    <a:lnTo>
                      <a:pt x="87" y="182"/>
                    </a:lnTo>
                    <a:lnTo>
                      <a:pt x="78" y="180"/>
                    </a:lnTo>
                    <a:lnTo>
                      <a:pt x="67" y="178"/>
                    </a:lnTo>
                    <a:lnTo>
                      <a:pt x="58" y="174"/>
                    </a:lnTo>
                    <a:lnTo>
                      <a:pt x="46" y="173"/>
                    </a:lnTo>
                    <a:lnTo>
                      <a:pt x="33" y="167"/>
                    </a:lnTo>
                    <a:lnTo>
                      <a:pt x="16" y="162"/>
                    </a:lnTo>
                    <a:lnTo>
                      <a:pt x="0" y="156"/>
                    </a:lnTo>
                    <a:lnTo>
                      <a:pt x="6" y="116"/>
                    </a:lnTo>
                    <a:lnTo>
                      <a:pt x="26" y="122"/>
                    </a:lnTo>
                    <a:lnTo>
                      <a:pt x="40" y="42"/>
                    </a:lnTo>
                    <a:lnTo>
                      <a:pt x="33" y="44"/>
                    </a:lnTo>
                    <a:lnTo>
                      <a:pt x="27" y="46"/>
                    </a:lnTo>
                    <a:lnTo>
                      <a:pt x="22" y="47"/>
                    </a:lnTo>
                    <a:lnTo>
                      <a:pt x="15" y="51"/>
                    </a:lnTo>
                    <a:lnTo>
                      <a:pt x="11" y="15"/>
                    </a:lnTo>
                    <a:lnTo>
                      <a:pt x="18" y="13"/>
                    </a:lnTo>
                    <a:lnTo>
                      <a:pt x="26" y="9"/>
                    </a:lnTo>
                    <a:lnTo>
                      <a:pt x="29" y="8"/>
                    </a:lnTo>
                    <a:lnTo>
                      <a:pt x="33"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1" name="Freeform 65"/>
              <p:cNvSpPr>
                <a:spLocks/>
              </p:cNvSpPr>
              <p:nvPr/>
            </p:nvSpPr>
            <p:spPr bwMode="auto">
              <a:xfrm>
                <a:off x="3051" y="1714"/>
                <a:ext cx="51" cy="34"/>
              </a:xfrm>
              <a:custGeom>
                <a:avLst/>
                <a:gdLst/>
                <a:ahLst/>
                <a:cxnLst>
                  <a:cxn ang="0">
                    <a:pos x="0" y="33"/>
                  </a:cxn>
                  <a:cxn ang="0">
                    <a:pos x="4" y="33"/>
                  </a:cxn>
                  <a:cxn ang="0">
                    <a:pos x="11" y="33"/>
                  </a:cxn>
                  <a:cxn ang="0">
                    <a:pos x="20" y="34"/>
                  </a:cxn>
                  <a:cxn ang="0">
                    <a:pos x="24" y="34"/>
                  </a:cxn>
                  <a:cxn ang="0">
                    <a:pos x="35" y="33"/>
                  </a:cxn>
                  <a:cxn ang="0">
                    <a:pos x="44" y="29"/>
                  </a:cxn>
                  <a:cxn ang="0">
                    <a:pos x="49" y="22"/>
                  </a:cxn>
                  <a:cxn ang="0">
                    <a:pos x="51" y="13"/>
                  </a:cxn>
                  <a:cxn ang="0">
                    <a:pos x="49" y="7"/>
                  </a:cxn>
                  <a:cxn ang="0">
                    <a:pos x="45" y="4"/>
                  </a:cxn>
                  <a:cxn ang="0">
                    <a:pos x="38" y="0"/>
                  </a:cxn>
                  <a:cxn ang="0">
                    <a:pos x="27" y="0"/>
                  </a:cxn>
                  <a:cxn ang="0">
                    <a:pos x="24" y="0"/>
                  </a:cxn>
                  <a:cxn ang="0">
                    <a:pos x="18" y="0"/>
                  </a:cxn>
                  <a:cxn ang="0">
                    <a:pos x="13" y="2"/>
                  </a:cxn>
                  <a:cxn ang="0">
                    <a:pos x="6" y="4"/>
                  </a:cxn>
                  <a:cxn ang="0">
                    <a:pos x="0" y="33"/>
                  </a:cxn>
                </a:cxnLst>
                <a:rect l="0" t="0" r="r" b="b"/>
                <a:pathLst>
                  <a:path w="51" h="34">
                    <a:moveTo>
                      <a:pt x="0" y="33"/>
                    </a:moveTo>
                    <a:lnTo>
                      <a:pt x="4" y="33"/>
                    </a:lnTo>
                    <a:lnTo>
                      <a:pt x="11" y="33"/>
                    </a:lnTo>
                    <a:lnTo>
                      <a:pt x="20" y="34"/>
                    </a:lnTo>
                    <a:lnTo>
                      <a:pt x="24" y="34"/>
                    </a:lnTo>
                    <a:lnTo>
                      <a:pt x="35" y="33"/>
                    </a:lnTo>
                    <a:lnTo>
                      <a:pt x="44" y="29"/>
                    </a:lnTo>
                    <a:lnTo>
                      <a:pt x="49" y="22"/>
                    </a:lnTo>
                    <a:lnTo>
                      <a:pt x="51" y="13"/>
                    </a:lnTo>
                    <a:lnTo>
                      <a:pt x="49" y="7"/>
                    </a:lnTo>
                    <a:lnTo>
                      <a:pt x="45" y="4"/>
                    </a:lnTo>
                    <a:lnTo>
                      <a:pt x="38" y="0"/>
                    </a:lnTo>
                    <a:lnTo>
                      <a:pt x="27" y="0"/>
                    </a:lnTo>
                    <a:lnTo>
                      <a:pt x="24" y="0"/>
                    </a:lnTo>
                    <a:lnTo>
                      <a:pt x="18" y="0"/>
                    </a:lnTo>
                    <a:lnTo>
                      <a:pt x="13" y="2"/>
                    </a:lnTo>
                    <a:lnTo>
                      <a:pt x="6" y="4"/>
                    </a:lnTo>
                    <a:lnTo>
                      <a:pt x="0" y="33"/>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2" name="Freeform 66"/>
              <p:cNvSpPr>
                <a:spLocks/>
              </p:cNvSpPr>
              <p:nvPr/>
            </p:nvSpPr>
            <p:spPr bwMode="auto">
              <a:xfrm>
                <a:off x="3038" y="1779"/>
                <a:ext cx="73" cy="51"/>
              </a:xfrm>
              <a:custGeom>
                <a:avLst/>
                <a:gdLst/>
                <a:ahLst/>
                <a:cxnLst>
                  <a:cxn ang="0">
                    <a:pos x="0" y="35"/>
                  </a:cxn>
                  <a:cxn ang="0">
                    <a:pos x="22" y="42"/>
                  </a:cxn>
                  <a:cxn ang="0">
                    <a:pos x="49" y="49"/>
                  </a:cxn>
                  <a:cxn ang="0">
                    <a:pos x="51" y="49"/>
                  </a:cxn>
                  <a:cxn ang="0">
                    <a:pos x="55" y="49"/>
                  </a:cxn>
                  <a:cxn ang="0">
                    <a:pos x="57" y="51"/>
                  </a:cxn>
                  <a:cxn ang="0">
                    <a:pos x="58" y="51"/>
                  </a:cxn>
                  <a:cxn ang="0">
                    <a:pos x="64" y="49"/>
                  </a:cxn>
                  <a:cxn ang="0">
                    <a:pos x="69" y="46"/>
                  </a:cxn>
                  <a:cxn ang="0">
                    <a:pos x="71" y="42"/>
                  </a:cxn>
                  <a:cxn ang="0">
                    <a:pos x="73" y="36"/>
                  </a:cxn>
                  <a:cxn ang="0">
                    <a:pos x="73" y="31"/>
                  </a:cxn>
                  <a:cxn ang="0">
                    <a:pos x="71" y="26"/>
                  </a:cxn>
                  <a:cxn ang="0">
                    <a:pos x="67" y="20"/>
                  </a:cxn>
                  <a:cxn ang="0">
                    <a:pos x="66" y="17"/>
                  </a:cxn>
                  <a:cxn ang="0">
                    <a:pos x="60" y="11"/>
                  </a:cxn>
                  <a:cxn ang="0">
                    <a:pos x="51" y="6"/>
                  </a:cxn>
                  <a:cxn ang="0">
                    <a:pos x="42" y="4"/>
                  </a:cxn>
                  <a:cxn ang="0">
                    <a:pos x="29" y="2"/>
                  </a:cxn>
                  <a:cxn ang="0">
                    <a:pos x="8" y="0"/>
                  </a:cxn>
                  <a:cxn ang="0">
                    <a:pos x="0" y="35"/>
                  </a:cxn>
                </a:cxnLst>
                <a:rect l="0" t="0" r="r" b="b"/>
                <a:pathLst>
                  <a:path w="73" h="51">
                    <a:moveTo>
                      <a:pt x="0" y="35"/>
                    </a:moveTo>
                    <a:lnTo>
                      <a:pt x="22" y="42"/>
                    </a:lnTo>
                    <a:lnTo>
                      <a:pt x="49" y="49"/>
                    </a:lnTo>
                    <a:lnTo>
                      <a:pt x="51" y="49"/>
                    </a:lnTo>
                    <a:lnTo>
                      <a:pt x="55" y="49"/>
                    </a:lnTo>
                    <a:lnTo>
                      <a:pt x="57" y="51"/>
                    </a:lnTo>
                    <a:lnTo>
                      <a:pt x="58" y="51"/>
                    </a:lnTo>
                    <a:lnTo>
                      <a:pt x="64" y="49"/>
                    </a:lnTo>
                    <a:lnTo>
                      <a:pt x="69" y="46"/>
                    </a:lnTo>
                    <a:lnTo>
                      <a:pt x="71" y="42"/>
                    </a:lnTo>
                    <a:lnTo>
                      <a:pt x="73" y="36"/>
                    </a:lnTo>
                    <a:lnTo>
                      <a:pt x="73" y="31"/>
                    </a:lnTo>
                    <a:lnTo>
                      <a:pt x="71" y="26"/>
                    </a:lnTo>
                    <a:lnTo>
                      <a:pt x="67" y="20"/>
                    </a:lnTo>
                    <a:lnTo>
                      <a:pt x="66" y="17"/>
                    </a:lnTo>
                    <a:lnTo>
                      <a:pt x="60" y="11"/>
                    </a:lnTo>
                    <a:lnTo>
                      <a:pt x="51" y="6"/>
                    </a:lnTo>
                    <a:lnTo>
                      <a:pt x="42" y="4"/>
                    </a:lnTo>
                    <a:lnTo>
                      <a:pt x="29" y="2"/>
                    </a:lnTo>
                    <a:lnTo>
                      <a:pt x="8" y="0"/>
                    </a:lnTo>
                    <a:lnTo>
                      <a:pt x="0" y="35"/>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3" name="Freeform 67"/>
              <p:cNvSpPr>
                <a:spLocks/>
              </p:cNvSpPr>
              <p:nvPr/>
            </p:nvSpPr>
            <p:spPr bwMode="auto">
              <a:xfrm>
                <a:off x="3057" y="1489"/>
                <a:ext cx="27" cy="27"/>
              </a:xfrm>
              <a:custGeom>
                <a:avLst/>
                <a:gdLst/>
                <a:ahLst/>
                <a:cxnLst>
                  <a:cxn ang="0">
                    <a:pos x="0" y="13"/>
                  </a:cxn>
                  <a:cxn ang="0">
                    <a:pos x="1" y="18"/>
                  </a:cxn>
                  <a:cxn ang="0">
                    <a:pos x="3" y="22"/>
                  </a:cxn>
                  <a:cxn ang="0">
                    <a:pos x="7" y="25"/>
                  </a:cxn>
                  <a:cxn ang="0">
                    <a:pos x="12" y="27"/>
                  </a:cxn>
                  <a:cxn ang="0">
                    <a:pos x="18" y="25"/>
                  </a:cxn>
                  <a:cxn ang="0">
                    <a:pos x="23" y="22"/>
                  </a:cxn>
                  <a:cxn ang="0">
                    <a:pos x="25" y="18"/>
                  </a:cxn>
                  <a:cxn ang="0">
                    <a:pos x="27" y="13"/>
                  </a:cxn>
                  <a:cxn ang="0">
                    <a:pos x="25" y="7"/>
                  </a:cxn>
                  <a:cxn ang="0">
                    <a:pos x="23" y="4"/>
                  </a:cxn>
                  <a:cxn ang="0">
                    <a:pos x="18" y="2"/>
                  </a:cxn>
                  <a:cxn ang="0">
                    <a:pos x="12" y="0"/>
                  </a:cxn>
                  <a:cxn ang="0">
                    <a:pos x="7" y="2"/>
                  </a:cxn>
                  <a:cxn ang="0">
                    <a:pos x="3" y="4"/>
                  </a:cxn>
                  <a:cxn ang="0">
                    <a:pos x="1" y="7"/>
                  </a:cxn>
                  <a:cxn ang="0">
                    <a:pos x="0" y="13"/>
                  </a:cxn>
                  <a:cxn ang="0">
                    <a:pos x="0" y="13"/>
                  </a:cxn>
                </a:cxnLst>
                <a:rect l="0" t="0" r="r" b="b"/>
                <a:pathLst>
                  <a:path w="27" h="27">
                    <a:moveTo>
                      <a:pt x="0" y="13"/>
                    </a:moveTo>
                    <a:lnTo>
                      <a:pt x="1" y="18"/>
                    </a:lnTo>
                    <a:lnTo>
                      <a:pt x="3" y="22"/>
                    </a:lnTo>
                    <a:lnTo>
                      <a:pt x="7" y="25"/>
                    </a:lnTo>
                    <a:lnTo>
                      <a:pt x="12" y="27"/>
                    </a:lnTo>
                    <a:lnTo>
                      <a:pt x="18" y="25"/>
                    </a:lnTo>
                    <a:lnTo>
                      <a:pt x="23" y="22"/>
                    </a:lnTo>
                    <a:lnTo>
                      <a:pt x="25" y="18"/>
                    </a:lnTo>
                    <a:lnTo>
                      <a:pt x="27" y="13"/>
                    </a:lnTo>
                    <a:lnTo>
                      <a:pt x="25" y="7"/>
                    </a:lnTo>
                    <a:lnTo>
                      <a:pt x="23" y="4"/>
                    </a:lnTo>
                    <a:lnTo>
                      <a:pt x="18" y="2"/>
                    </a:lnTo>
                    <a:lnTo>
                      <a:pt x="12" y="0"/>
                    </a:lnTo>
                    <a:lnTo>
                      <a:pt x="7" y="2"/>
                    </a:lnTo>
                    <a:lnTo>
                      <a:pt x="3" y="4"/>
                    </a:lnTo>
                    <a:lnTo>
                      <a:pt x="1" y="7"/>
                    </a:lnTo>
                    <a:lnTo>
                      <a:pt x="0" y="13"/>
                    </a:lnTo>
                    <a:lnTo>
                      <a:pt x="0" y="13"/>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4" name="Freeform 68"/>
              <p:cNvSpPr>
                <a:spLocks/>
              </p:cNvSpPr>
              <p:nvPr/>
            </p:nvSpPr>
            <p:spPr bwMode="auto">
              <a:xfrm>
                <a:off x="3323" y="1500"/>
                <a:ext cx="27" cy="25"/>
              </a:xfrm>
              <a:custGeom>
                <a:avLst/>
                <a:gdLst/>
                <a:ahLst/>
                <a:cxnLst>
                  <a:cxn ang="0">
                    <a:pos x="0" y="13"/>
                  </a:cxn>
                  <a:cxn ang="0">
                    <a:pos x="2" y="18"/>
                  </a:cxn>
                  <a:cxn ang="0">
                    <a:pos x="4" y="22"/>
                  </a:cxn>
                  <a:cxn ang="0">
                    <a:pos x="7" y="23"/>
                  </a:cxn>
                  <a:cxn ang="0">
                    <a:pos x="13" y="25"/>
                  </a:cxn>
                  <a:cxn ang="0">
                    <a:pos x="18" y="23"/>
                  </a:cxn>
                  <a:cxn ang="0">
                    <a:pos x="24" y="22"/>
                  </a:cxn>
                  <a:cxn ang="0">
                    <a:pos x="26" y="18"/>
                  </a:cxn>
                  <a:cxn ang="0">
                    <a:pos x="27" y="13"/>
                  </a:cxn>
                  <a:cxn ang="0">
                    <a:pos x="26" y="7"/>
                  </a:cxn>
                  <a:cxn ang="0">
                    <a:pos x="24" y="4"/>
                  </a:cxn>
                  <a:cxn ang="0">
                    <a:pos x="18" y="2"/>
                  </a:cxn>
                  <a:cxn ang="0">
                    <a:pos x="13" y="0"/>
                  </a:cxn>
                  <a:cxn ang="0">
                    <a:pos x="7" y="2"/>
                  </a:cxn>
                  <a:cxn ang="0">
                    <a:pos x="4" y="4"/>
                  </a:cxn>
                  <a:cxn ang="0">
                    <a:pos x="2" y="7"/>
                  </a:cxn>
                  <a:cxn ang="0">
                    <a:pos x="0" y="13"/>
                  </a:cxn>
                  <a:cxn ang="0">
                    <a:pos x="0" y="13"/>
                  </a:cxn>
                </a:cxnLst>
                <a:rect l="0" t="0" r="r" b="b"/>
                <a:pathLst>
                  <a:path w="27" h="25">
                    <a:moveTo>
                      <a:pt x="0" y="13"/>
                    </a:moveTo>
                    <a:lnTo>
                      <a:pt x="2" y="18"/>
                    </a:lnTo>
                    <a:lnTo>
                      <a:pt x="4" y="22"/>
                    </a:lnTo>
                    <a:lnTo>
                      <a:pt x="7" y="23"/>
                    </a:lnTo>
                    <a:lnTo>
                      <a:pt x="13" y="25"/>
                    </a:lnTo>
                    <a:lnTo>
                      <a:pt x="18" y="23"/>
                    </a:lnTo>
                    <a:lnTo>
                      <a:pt x="24" y="22"/>
                    </a:lnTo>
                    <a:lnTo>
                      <a:pt x="26" y="18"/>
                    </a:lnTo>
                    <a:lnTo>
                      <a:pt x="27" y="13"/>
                    </a:lnTo>
                    <a:lnTo>
                      <a:pt x="26" y="7"/>
                    </a:lnTo>
                    <a:lnTo>
                      <a:pt x="24" y="4"/>
                    </a:lnTo>
                    <a:lnTo>
                      <a:pt x="18" y="2"/>
                    </a:lnTo>
                    <a:lnTo>
                      <a:pt x="13" y="0"/>
                    </a:lnTo>
                    <a:lnTo>
                      <a:pt x="7" y="2"/>
                    </a:lnTo>
                    <a:lnTo>
                      <a:pt x="4" y="4"/>
                    </a:lnTo>
                    <a:lnTo>
                      <a:pt x="2" y="7"/>
                    </a:lnTo>
                    <a:lnTo>
                      <a:pt x="0" y="13"/>
                    </a:lnTo>
                    <a:lnTo>
                      <a:pt x="0" y="13"/>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5" name="Freeform 69"/>
              <p:cNvSpPr>
                <a:spLocks/>
              </p:cNvSpPr>
              <p:nvPr/>
            </p:nvSpPr>
            <p:spPr bwMode="auto">
              <a:xfrm>
                <a:off x="3260" y="1609"/>
                <a:ext cx="177" cy="346"/>
              </a:xfrm>
              <a:custGeom>
                <a:avLst/>
                <a:gdLst/>
                <a:ahLst/>
                <a:cxnLst>
                  <a:cxn ang="0">
                    <a:pos x="3" y="70"/>
                  </a:cxn>
                  <a:cxn ang="0">
                    <a:pos x="0" y="346"/>
                  </a:cxn>
                  <a:cxn ang="0">
                    <a:pos x="168" y="235"/>
                  </a:cxn>
                  <a:cxn ang="0">
                    <a:pos x="177" y="0"/>
                  </a:cxn>
                  <a:cxn ang="0">
                    <a:pos x="3" y="70"/>
                  </a:cxn>
                </a:cxnLst>
                <a:rect l="0" t="0" r="r" b="b"/>
                <a:pathLst>
                  <a:path w="177" h="346">
                    <a:moveTo>
                      <a:pt x="3" y="70"/>
                    </a:moveTo>
                    <a:lnTo>
                      <a:pt x="0" y="346"/>
                    </a:lnTo>
                    <a:lnTo>
                      <a:pt x="168" y="235"/>
                    </a:lnTo>
                    <a:lnTo>
                      <a:pt x="177" y="0"/>
                    </a:lnTo>
                    <a:lnTo>
                      <a:pt x="3" y="7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6" name="Freeform 70"/>
              <p:cNvSpPr>
                <a:spLocks/>
              </p:cNvSpPr>
              <p:nvPr/>
            </p:nvSpPr>
            <p:spPr bwMode="auto">
              <a:xfrm>
                <a:off x="3296" y="1679"/>
                <a:ext cx="114" cy="171"/>
              </a:xfrm>
              <a:custGeom>
                <a:avLst/>
                <a:gdLst/>
                <a:ahLst/>
                <a:cxnLst>
                  <a:cxn ang="0">
                    <a:pos x="22" y="29"/>
                  </a:cxn>
                  <a:cxn ang="0">
                    <a:pos x="31" y="24"/>
                  </a:cxn>
                  <a:cxn ang="0">
                    <a:pos x="40" y="19"/>
                  </a:cxn>
                  <a:cxn ang="0">
                    <a:pos x="51" y="13"/>
                  </a:cxn>
                  <a:cxn ang="0">
                    <a:pos x="60" y="8"/>
                  </a:cxn>
                  <a:cxn ang="0">
                    <a:pos x="76" y="2"/>
                  </a:cxn>
                  <a:cxn ang="0">
                    <a:pos x="89" y="0"/>
                  </a:cxn>
                  <a:cxn ang="0">
                    <a:pos x="98" y="4"/>
                  </a:cxn>
                  <a:cxn ang="0">
                    <a:pos x="103" y="10"/>
                  </a:cxn>
                  <a:cxn ang="0">
                    <a:pos x="105" y="11"/>
                  </a:cxn>
                  <a:cxn ang="0">
                    <a:pos x="105" y="15"/>
                  </a:cxn>
                  <a:cxn ang="0">
                    <a:pos x="107" y="19"/>
                  </a:cxn>
                  <a:cxn ang="0">
                    <a:pos x="107" y="22"/>
                  </a:cxn>
                  <a:cxn ang="0">
                    <a:pos x="107" y="35"/>
                  </a:cxn>
                  <a:cxn ang="0">
                    <a:pos x="101" y="49"/>
                  </a:cxn>
                  <a:cxn ang="0">
                    <a:pos x="94" y="62"/>
                  </a:cxn>
                  <a:cxn ang="0">
                    <a:pos x="87" y="69"/>
                  </a:cxn>
                  <a:cxn ang="0">
                    <a:pos x="82" y="75"/>
                  </a:cxn>
                  <a:cxn ang="0">
                    <a:pos x="87" y="75"/>
                  </a:cxn>
                  <a:cxn ang="0">
                    <a:pos x="91" y="75"/>
                  </a:cxn>
                  <a:cxn ang="0">
                    <a:pos x="94" y="75"/>
                  </a:cxn>
                  <a:cxn ang="0">
                    <a:pos x="96" y="75"/>
                  </a:cxn>
                  <a:cxn ang="0">
                    <a:pos x="98" y="77"/>
                  </a:cxn>
                  <a:cxn ang="0">
                    <a:pos x="103" y="82"/>
                  </a:cxn>
                  <a:cxn ang="0">
                    <a:pos x="109" y="89"/>
                  </a:cxn>
                  <a:cxn ang="0">
                    <a:pos x="112" y="100"/>
                  </a:cxn>
                  <a:cxn ang="0">
                    <a:pos x="114" y="111"/>
                  </a:cxn>
                  <a:cxn ang="0">
                    <a:pos x="114" y="115"/>
                  </a:cxn>
                  <a:cxn ang="0">
                    <a:pos x="114" y="118"/>
                  </a:cxn>
                  <a:cxn ang="0">
                    <a:pos x="114" y="122"/>
                  </a:cxn>
                  <a:cxn ang="0">
                    <a:pos x="112" y="126"/>
                  </a:cxn>
                  <a:cxn ang="0">
                    <a:pos x="107" y="138"/>
                  </a:cxn>
                  <a:cxn ang="0">
                    <a:pos x="100" y="147"/>
                  </a:cxn>
                  <a:cxn ang="0">
                    <a:pos x="91" y="156"/>
                  </a:cxn>
                  <a:cxn ang="0">
                    <a:pos x="80" y="162"/>
                  </a:cxn>
                  <a:cxn ang="0">
                    <a:pos x="78" y="164"/>
                  </a:cxn>
                  <a:cxn ang="0">
                    <a:pos x="76" y="164"/>
                  </a:cxn>
                  <a:cxn ang="0">
                    <a:pos x="74" y="164"/>
                  </a:cxn>
                  <a:cxn ang="0">
                    <a:pos x="72" y="165"/>
                  </a:cxn>
                  <a:cxn ang="0">
                    <a:pos x="65" y="167"/>
                  </a:cxn>
                  <a:cxn ang="0">
                    <a:pos x="58" y="167"/>
                  </a:cxn>
                  <a:cxn ang="0">
                    <a:pos x="51" y="169"/>
                  </a:cxn>
                  <a:cxn ang="0">
                    <a:pos x="43" y="169"/>
                  </a:cxn>
                  <a:cxn ang="0">
                    <a:pos x="34" y="171"/>
                  </a:cxn>
                  <a:cxn ang="0">
                    <a:pos x="25" y="171"/>
                  </a:cxn>
                  <a:cxn ang="0">
                    <a:pos x="13" y="171"/>
                  </a:cxn>
                  <a:cxn ang="0">
                    <a:pos x="0" y="171"/>
                  </a:cxn>
                  <a:cxn ang="0">
                    <a:pos x="4" y="133"/>
                  </a:cxn>
                  <a:cxn ang="0">
                    <a:pos x="18" y="133"/>
                  </a:cxn>
                  <a:cxn ang="0">
                    <a:pos x="27" y="58"/>
                  </a:cxn>
                  <a:cxn ang="0">
                    <a:pos x="22" y="62"/>
                  </a:cxn>
                  <a:cxn ang="0">
                    <a:pos x="18" y="66"/>
                  </a:cxn>
                  <a:cxn ang="0">
                    <a:pos x="14" y="68"/>
                  </a:cxn>
                  <a:cxn ang="0">
                    <a:pos x="9" y="73"/>
                  </a:cxn>
                  <a:cxn ang="0">
                    <a:pos x="7" y="44"/>
                  </a:cxn>
                  <a:cxn ang="0">
                    <a:pos x="11" y="39"/>
                  </a:cxn>
                  <a:cxn ang="0">
                    <a:pos x="14" y="35"/>
                  </a:cxn>
                  <a:cxn ang="0">
                    <a:pos x="18" y="33"/>
                  </a:cxn>
                  <a:cxn ang="0">
                    <a:pos x="22" y="29"/>
                  </a:cxn>
                </a:cxnLst>
                <a:rect l="0" t="0" r="r" b="b"/>
                <a:pathLst>
                  <a:path w="114" h="171">
                    <a:moveTo>
                      <a:pt x="22" y="29"/>
                    </a:moveTo>
                    <a:lnTo>
                      <a:pt x="31" y="24"/>
                    </a:lnTo>
                    <a:lnTo>
                      <a:pt x="40" y="19"/>
                    </a:lnTo>
                    <a:lnTo>
                      <a:pt x="51" y="13"/>
                    </a:lnTo>
                    <a:lnTo>
                      <a:pt x="60" y="8"/>
                    </a:lnTo>
                    <a:lnTo>
                      <a:pt x="76" y="2"/>
                    </a:lnTo>
                    <a:lnTo>
                      <a:pt x="89" y="0"/>
                    </a:lnTo>
                    <a:lnTo>
                      <a:pt x="98" y="4"/>
                    </a:lnTo>
                    <a:lnTo>
                      <a:pt x="103" y="10"/>
                    </a:lnTo>
                    <a:lnTo>
                      <a:pt x="105" y="11"/>
                    </a:lnTo>
                    <a:lnTo>
                      <a:pt x="105" y="15"/>
                    </a:lnTo>
                    <a:lnTo>
                      <a:pt x="107" y="19"/>
                    </a:lnTo>
                    <a:lnTo>
                      <a:pt x="107" y="22"/>
                    </a:lnTo>
                    <a:lnTo>
                      <a:pt x="107" y="35"/>
                    </a:lnTo>
                    <a:lnTo>
                      <a:pt x="101" y="49"/>
                    </a:lnTo>
                    <a:lnTo>
                      <a:pt x="94" y="62"/>
                    </a:lnTo>
                    <a:lnTo>
                      <a:pt x="87" y="69"/>
                    </a:lnTo>
                    <a:lnTo>
                      <a:pt x="82" y="75"/>
                    </a:lnTo>
                    <a:lnTo>
                      <a:pt x="87" y="75"/>
                    </a:lnTo>
                    <a:lnTo>
                      <a:pt x="91" y="75"/>
                    </a:lnTo>
                    <a:lnTo>
                      <a:pt x="94" y="75"/>
                    </a:lnTo>
                    <a:lnTo>
                      <a:pt x="96" y="75"/>
                    </a:lnTo>
                    <a:lnTo>
                      <a:pt x="98" y="77"/>
                    </a:lnTo>
                    <a:lnTo>
                      <a:pt x="103" y="82"/>
                    </a:lnTo>
                    <a:lnTo>
                      <a:pt x="109" y="89"/>
                    </a:lnTo>
                    <a:lnTo>
                      <a:pt x="112" y="100"/>
                    </a:lnTo>
                    <a:lnTo>
                      <a:pt x="114" y="111"/>
                    </a:lnTo>
                    <a:lnTo>
                      <a:pt x="114" y="115"/>
                    </a:lnTo>
                    <a:lnTo>
                      <a:pt x="114" y="118"/>
                    </a:lnTo>
                    <a:lnTo>
                      <a:pt x="114" y="122"/>
                    </a:lnTo>
                    <a:lnTo>
                      <a:pt x="112" y="126"/>
                    </a:lnTo>
                    <a:lnTo>
                      <a:pt x="107" y="138"/>
                    </a:lnTo>
                    <a:lnTo>
                      <a:pt x="100" y="147"/>
                    </a:lnTo>
                    <a:lnTo>
                      <a:pt x="91" y="156"/>
                    </a:lnTo>
                    <a:lnTo>
                      <a:pt x="80" y="162"/>
                    </a:lnTo>
                    <a:lnTo>
                      <a:pt x="78" y="164"/>
                    </a:lnTo>
                    <a:lnTo>
                      <a:pt x="76" y="164"/>
                    </a:lnTo>
                    <a:lnTo>
                      <a:pt x="74" y="164"/>
                    </a:lnTo>
                    <a:lnTo>
                      <a:pt x="72" y="165"/>
                    </a:lnTo>
                    <a:lnTo>
                      <a:pt x="65" y="167"/>
                    </a:lnTo>
                    <a:lnTo>
                      <a:pt x="58" y="167"/>
                    </a:lnTo>
                    <a:lnTo>
                      <a:pt x="51" y="169"/>
                    </a:lnTo>
                    <a:lnTo>
                      <a:pt x="43" y="169"/>
                    </a:lnTo>
                    <a:lnTo>
                      <a:pt x="34" y="171"/>
                    </a:lnTo>
                    <a:lnTo>
                      <a:pt x="25" y="171"/>
                    </a:lnTo>
                    <a:lnTo>
                      <a:pt x="13" y="171"/>
                    </a:lnTo>
                    <a:lnTo>
                      <a:pt x="0" y="171"/>
                    </a:lnTo>
                    <a:lnTo>
                      <a:pt x="4" y="133"/>
                    </a:lnTo>
                    <a:lnTo>
                      <a:pt x="18" y="133"/>
                    </a:lnTo>
                    <a:lnTo>
                      <a:pt x="27" y="58"/>
                    </a:lnTo>
                    <a:lnTo>
                      <a:pt x="22" y="62"/>
                    </a:lnTo>
                    <a:lnTo>
                      <a:pt x="18" y="66"/>
                    </a:lnTo>
                    <a:lnTo>
                      <a:pt x="14" y="68"/>
                    </a:lnTo>
                    <a:lnTo>
                      <a:pt x="9" y="73"/>
                    </a:lnTo>
                    <a:lnTo>
                      <a:pt x="7" y="44"/>
                    </a:lnTo>
                    <a:lnTo>
                      <a:pt x="11" y="39"/>
                    </a:lnTo>
                    <a:lnTo>
                      <a:pt x="14" y="35"/>
                    </a:lnTo>
                    <a:lnTo>
                      <a:pt x="18" y="33"/>
                    </a:lnTo>
                    <a:lnTo>
                      <a:pt x="22" y="2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7" name="Freeform 71"/>
              <p:cNvSpPr>
                <a:spLocks/>
              </p:cNvSpPr>
              <p:nvPr/>
            </p:nvSpPr>
            <p:spPr bwMode="auto">
              <a:xfrm>
                <a:off x="3345" y="1710"/>
                <a:ext cx="36" cy="40"/>
              </a:xfrm>
              <a:custGeom>
                <a:avLst/>
                <a:gdLst/>
                <a:ahLst/>
                <a:cxnLst>
                  <a:cxn ang="0">
                    <a:pos x="0" y="40"/>
                  </a:cxn>
                  <a:cxn ang="0">
                    <a:pos x="2" y="40"/>
                  </a:cxn>
                  <a:cxn ang="0">
                    <a:pos x="9" y="37"/>
                  </a:cxn>
                  <a:cxn ang="0">
                    <a:pos x="14" y="35"/>
                  </a:cxn>
                  <a:cxn ang="0">
                    <a:pos x="16" y="35"/>
                  </a:cxn>
                  <a:cxn ang="0">
                    <a:pos x="25" y="29"/>
                  </a:cxn>
                  <a:cxn ang="0">
                    <a:pos x="31" y="24"/>
                  </a:cxn>
                  <a:cxn ang="0">
                    <a:pos x="34" y="17"/>
                  </a:cxn>
                  <a:cxn ang="0">
                    <a:pos x="36" y="8"/>
                  </a:cxn>
                  <a:cxn ang="0">
                    <a:pos x="34" y="4"/>
                  </a:cxn>
                  <a:cxn ang="0">
                    <a:pos x="33" y="0"/>
                  </a:cxn>
                  <a:cxn ang="0">
                    <a:pos x="27" y="0"/>
                  </a:cxn>
                  <a:cxn ang="0">
                    <a:pos x="20" y="4"/>
                  </a:cxn>
                  <a:cxn ang="0">
                    <a:pos x="16" y="6"/>
                  </a:cxn>
                  <a:cxn ang="0">
                    <a:pos x="13" y="8"/>
                  </a:cxn>
                  <a:cxn ang="0">
                    <a:pos x="9" y="9"/>
                  </a:cxn>
                  <a:cxn ang="0">
                    <a:pos x="4" y="13"/>
                  </a:cxn>
                  <a:cxn ang="0">
                    <a:pos x="0" y="40"/>
                  </a:cxn>
                </a:cxnLst>
                <a:rect l="0" t="0" r="r" b="b"/>
                <a:pathLst>
                  <a:path w="36" h="40">
                    <a:moveTo>
                      <a:pt x="0" y="40"/>
                    </a:moveTo>
                    <a:lnTo>
                      <a:pt x="2" y="40"/>
                    </a:lnTo>
                    <a:lnTo>
                      <a:pt x="9" y="37"/>
                    </a:lnTo>
                    <a:lnTo>
                      <a:pt x="14" y="35"/>
                    </a:lnTo>
                    <a:lnTo>
                      <a:pt x="16" y="35"/>
                    </a:lnTo>
                    <a:lnTo>
                      <a:pt x="25" y="29"/>
                    </a:lnTo>
                    <a:lnTo>
                      <a:pt x="31" y="24"/>
                    </a:lnTo>
                    <a:lnTo>
                      <a:pt x="34" y="17"/>
                    </a:lnTo>
                    <a:lnTo>
                      <a:pt x="36" y="8"/>
                    </a:lnTo>
                    <a:lnTo>
                      <a:pt x="34" y="4"/>
                    </a:lnTo>
                    <a:lnTo>
                      <a:pt x="33" y="0"/>
                    </a:lnTo>
                    <a:lnTo>
                      <a:pt x="27" y="0"/>
                    </a:lnTo>
                    <a:lnTo>
                      <a:pt x="20" y="4"/>
                    </a:lnTo>
                    <a:lnTo>
                      <a:pt x="16" y="6"/>
                    </a:lnTo>
                    <a:lnTo>
                      <a:pt x="13" y="8"/>
                    </a:lnTo>
                    <a:lnTo>
                      <a:pt x="9" y="9"/>
                    </a:lnTo>
                    <a:lnTo>
                      <a:pt x="4" y="13"/>
                    </a:lnTo>
                    <a:lnTo>
                      <a:pt x="0" y="4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8" name="Freeform 72"/>
              <p:cNvSpPr>
                <a:spLocks/>
              </p:cNvSpPr>
              <p:nvPr/>
            </p:nvSpPr>
            <p:spPr bwMode="auto">
              <a:xfrm>
                <a:off x="3338" y="1774"/>
                <a:ext cx="52" cy="38"/>
              </a:xfrm>
              <a:custGeom>
                <a:avLst/>
                <a:gdLst/>
                <a:ahLst/>
                <a:cxnLst>
                  <a:cxn ang="0">
                    <a:pos x="0" y="38"/>
                  </a:cxn>
                  <a:cxn ang="0">
                    <a:pos x="14" y="38"/>
                  </a:cxn>
                  <a:cxn ang="0">
                    <a:pos x="34" y="36"/>
                  </a:cxn>
                  <a:cxn ang="0">
                    <a:pos x="36" y="36"/>
                  </a:cxn>
                  <a:cxn ang="0">
                    <a:pos x="38" y="36"/>
                  </a:cxn>
                  <a:cxn ang="0">
                    <a:pos x="40" y="36"/>
                  </a:cxn>
                  <a:cxn ang="0">
                    <a:pos x="41" y="34"/>
                  </a:cxn>
                  <a:cxn ang="0">
                    <a:pos x="45" y="32"/>
                  </a:cxn>
                  <a:cxn ang="0">
                    <a:pos x="49" y="29"/>
                  </a:cxn>
                  <a:cxn ang="0">
                    <a:pos x="50" y="23"/>
                  </a:cxn>
                  <a:cxn ang="0">
                    <a:pos x="52" y="18"/>
                  </a:cxn>
                  <a:cxn ang="0">
                    <a:pos x="52" y="14"/>
                  </a:cxn>
                  <a:cxn ang="0">
                    <a:pos x="50" y="11"/>
                  </a:cxn>
                  <a:cxn ang="0">
                    <a:pos x="47" y="7"/>
                  </a:cxn>
                  <a:cxn ang="0">
                    <a:pos x="45" y="3"/>
                  </a:cxn>
                  <a:cxn ang="0">
                    <a:pos x="41" y="0"/>
                  </a:cxn>
                  <a:cxn ang="0">
                    <a:pos x="36" y="0"/>
                  </a:cxn>
                  <a:cxn ang="0">
                    <a:pos x="29" y="0"/>
                  </a:cxn>
                  <a:cxn ang="0">
                    <a:pos x="20" y="2"/>
                  </a:cxn>
                  <a:cxn ang="0">
                    <a:pos x="3" y="5"/>
                  </a:cxn>
                  <a:cxn ang="0">
                    <a:pos x="0" y="38"/>
                  </a:cxn>
                </a:cxnLst>
                <a:rect l="0" t="0" r="r" b="b"/>
                <a:pathLst>
                  <a:path w="52" h="38">
                    <a:moveTo>
                      <a:pt x="0" y="38"/>
                    </a:moveTo>
                    <a:lnTo>
                      <a:pt x="14" y="38"/>
                    </a:lnTo>
                    <a:lnTo>
                      <a:pt x="34" y="36"/>
                    </a:lnTo>
                    <a:lnTo>
                      <a:pt x="36" y="36"/>
                    </a:lnTo>
                    <a:lnTo>
                      <a:pt x="38" y="36"/>
                    </a:lnTo>
                    <a:lnTo>
                      <a:pt x="40" y="36"/>
                    </a:lnTo>
                    <a:lnTo>
                      <a:pt x="41" y="34"/>
                    </a:lnTo>
                    <a:lnTo>
                      <a:pt x="45" y="32"/>
                    </a:lnTo>
                    <a:lnTo>
                      <a:pt x="49" y="29"/>
                    </a:lnTo>
                    <a:lnTo>
                      <a:pt x="50" y="23"/>
                    </a:lnTo>
                    <a:lnTo>
                      <a:pt x="52" y="18"/>
                    </a:lnTo>
                    <a:lnTo>
                      <a:pt x="52" y="14"/>
                    </a:lnTo>
                    <a:lnTo>
                      <a:pt x="50" y="11"/>
                    </a:lnTo>
                    <a:lnTo>
                      <a:pt x="47" y="7"/>
                    </a:lnTo>
                    <a:lnTo>
                      <a:pt x="45" y="3"/>
                    </a:lnTo>
                    <a:lnTo>
                      <a:pt x="41" y="0"/>
                    </a:lnTo>
                    <a:lnTo>
                      <a:pt x="36" y="0"/>
                    </a:lnTo>
                    <a:lnTo>
                      <a:pt x="29" y="0"/>
                    </a:lnTo>
                    <a:lnTo>
                      <a:pt x="20" y="2"/>
                    </a:lnTo>
                    <a:lnTo>
                      <a:pt x="3" y="5"/>
                    </a:lnTo>
                    <a:lnTo>
                      <a:pt x="0" y="38"/>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9" name="Freeform 73"/>
              <p:cNvSpPr>
                <a:spLocks/>
              </p:cNvSpPr>
              <p:nvPr/>
            </p:nvSpPr>
            <p:spPr bwMode="auto">
              <a:xfrm>
                <a:off x="3002" y="2256"/>
                <a:ext cx="44" cy="180"/>
              </a:xfrm>
              <a:custGeom>
                <a:avLst/>
                <a:gdLst/>
                <a:ahLst/>
                <a:cxnLst>
                  <a:cxn ang="0">
                    <a:pos x="4" y="9"/>
                  </a:cxn>
                  <a:cxn ang="0">
                    <a:pos x="0" y="180"/>
                  </a:cxn>
                  <a:cxn ang="0">
                    <a:pos x="40" y="169"/>
                  </a:cxn>
                  <a:cxn ang="0">
                    <a:pos x="44" y="0"/>
                  </a:cxn>
                  <a:cxn ang="0">
                    <a:pos x="4" y="9"/>
                  </a:cxn>
                </a:cxnLst>
                <a:rect l="0" t="0" r="r" b="b"/>
                <a:pathLst>
                  <a:path w="44" h="180">
                    <a:moveTo>
                      <a:pt x="4" y="9"/>
                    </a:moveTo>
                    <a:lnTo>
                      <a:pt x="0" y="180"/>
                    </a:lnTo>
                    <a:lnTo>
                      <a:pt x="40" y="169"/>
                    </a:lnTo>
                    <a:lnTo>
                      <a:pt x="44" y="0"/>
                    </a:lnTo>
                    <a:lnTo>
                      <a:pt x="4"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0" name="Freeform 74"/>
              <p:cNvSpPr>
                <a:spLocks/>
              </p:cNvSpPr>
              <p:nvPr/>
            </p:nvSpPr>
            <p:spPr bwMode="auto">
              <a:xfrm>
                <a:off x="3107" y="2234"/>
                <a:ext cx="46" cy="175"/>
              </a:xfrm>
              <a:custGeom>
                <a:avLst/>
                <a:gdLst/>
                <a:ahLst/>
                <a:cxnLst>
                  <a:cxn ang="0">
                    <a:pos x="6" y="8"/>
                  </a:cxn>
                  <a:cxn ang="0">
                    <a:pos x="0" y="175"/>
                  </a:cxn>
                  <a:cxn ang="0">
                    <a:pos x="40" y="164"/>
                  </a:cxn>
                  <a:cxn ang="0">
                    <a:pos x="46" y="0"/>
                  </a:cxn>
                  <a:cxn ang="0">
                    <a:pos x="6" y="8"/>
                  </a:cxn>
                </a:cxnLst>
                <a:rect l="0" t="0" r="r" b="b"/>
                <a:pathLst>
                  <a:path w="46" h="175">
                    <a:moveTo>
                      <a:pt x="6" y="8"/>
                    </a:moveTo>
                    <a:lnTo>
                      <a:pt x="0" y="175"/>
                    </a:lnTo>
                    <a:lnTo>
                      <a:pt x="40" y="164"/>
                    </a:lnTo>
                    <a:lnTo>
                      <a:pt x="46" y="0"/>
                    </a:lnTo>
                    <a:lnTo>
                      <a:pt x="6" y="8"/>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1" name="Freeform 75"/>
              <p:cNvSpPr>
                <a:spLocks/>
              </p:cNvSpPr>
              <p:nvPr/>
            </p:nvSpPr>
            <p:spPr bwMode="auto">
              <a:xfrm>
                <a:off x="3212" y="2211"/>
                <a:ext cx="49" cy="170"/>
              </a:xfrm>
              <a:custGeom>
                <a:avLst/>
                <a:gdLst/>
                <a:ahLst/>
                <a:cxnLst>
                  <a:cxn ang="0">
                    <a:pos x="8" y="9"/>
                  </a:cxn>
                  <a:cxn ang="0">
                    <a:pos x="0" y="170"/>
                  </a:cxn>
                  <a:cxn ang="0">
                    <a:pos x="40" y="159"/>
                  </a:cxn>
                  <a:cxn ang="0">
                    <a:pos x="49" y="0"/>
                  </a:cxn>
                  <a:cxn ang="0">
                    <a:pos x="8" y="9"/>
                  </a:cxn>
                </a:cxnLst>
                <a:rect l="0" t="0" r="r" b="b"/>
                <a:pathLst>
                  <a:path w="49" h="170">
                    <a:moveTo>
                      <a:pt x="8" y="9"/>
                    </a:moveTo>
                    <a:lnTo>
                      <a:pt x="0" y="170"/>
                    </a:lnTo>
                    <a:lnTo>
                      <a:pt x="40" y="159"/>
                    </a:lnTo>
                    <a:lnTo>
                      <a:pt x="49" y="0"/>
                    </a:lnTo>
                    <a:lnTo>
                      <a:pt x="8"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2" name="Freeform 76"/>
              <p:cNvSpPr>
                <a:spLocks/>
              </p:cNvSpPr>
              <p:nvPr/>
            </p:nvSpPr>
            <p:spPr bwMode="auto">
              <a:xfrm>
                <a:off x="3318" y="2189"/>
                <a:ext cx="50" cy="165"/>
              </a:xfrm>
              <a:custGeom>
                <a:avLst/>
                <a:gdLst/>
                <a:ahLst/>
                <a:cxnLst>
                  <a:cxn ang="0">
                    <a:pos x="9" y="9"/>
                  </a:cxn>
                  <a:cxn ang="0">
                    <a:pos x="0" y="165"/>
                  </a:cxn>
                  <a:cxn ang="0">
                    <a:pos x="40" y="154"/>
                  </a:cxn>
                  <a:cxn ang="0">
                    <a:pos x="50" y="0"/>
                  </a:cxn>
                  <a:cxn ang="0">
                    <a:pos x="9" y="9"/>
                  </a:cxn>
                </a:cxnLst>
                <a:rect l="0" t="0" r="r" b="b"/>
                <a:pathLst>
                  <a:path w="50" h="165">
                    <a:moveTo>
                      <a:pt x="9" y="9"/>
                    </a:moveTo>
                    <a:lnTo>
                      <a:pt x="0" y="165"/>
                    </a:lnTo>
                    <a:lnTo>
                      <a:pt x="40" y="154"/>
                    </a:lnTo>
                    <a:lnTo>
                      <a:pt x="50" y="0"/>
                    </a:lnTo>
                    <a:lnTo>
                      <a:pt x="9"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3" name="Freeform 77"/>
              <p:cNvSpPr>
                <a:spLocks/>
              </p:cNvSpPr>
              <p:nvPr/>
            </p:nvSpPr>
            <p:spPr bwMode="auto">
              <a:xfrm>
                <a:off x="3421" y="2167"/>
                <a:ext cx="53" cy="158"/>
              </a:xfrm>
              <a:custGeom>
                <a:avLst/>
                <a:gdLst/>
                <a:ahLst/>
                <a:cxnLst>
                  <a:cxn ang="0">
                    <a:pos x="11" y="8"/>
                  </a:cxn>
                  <a:cxn ang="0">
                    <a:pos x="0" y="158"/>
                  </a:cxn>
                  <a:cxn ang="0">
                    <a:pos x="40" y="147"/>
                  </a:cxn>
                  <a:cxn ang="0">
                    <a:pos x="53" y="0"/>
                  </a:cxn>
                  <a:cxn ang="0">
                    <a:pos x="11" y="8"/>
                  </a:cxn>
                </a:cxnLst>
                <a:rect l="0" t="0" r="r" b="b"/>
                <a:pathLst>
                  <a:path w="53" h="158">
                    <a:moveTo>
                      <a:pt x="11" y="8"/>
                    </a:moveTo>
                    <a:lnTo>
                      <a:pt x="0" y="158"/>
                    </a:lnTo>
                    <a:lnTo>
                      <a:pt x="40" y="147"/>
                    </a:lnTo>
                    <a:lnTo>
                      <a:pt x="53" y="0"/>
                    </a:lnTo>
                    <a:lnTo>
                      <a:pt x="11" y="8"/>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4" name="Freeform 78"/>
              <p:cNvSpPr>
                <a:spLocks/>
              </p:cNvSpPr>
              <p:nvPr/>
            </p:nvSpPr>
            <p:spPr bwMode="auto">
              <a:xfrm>
                <a:off x="3526" y="2144"/>
                <a:ext cx="55" cy="154"/>
              </a:xfrm>
              <a:custGeom>
                <a:avLst/>
                <a:gdLst/>
                <a:ahLst/>
                <a:cxnLst>
                  <a:cxn ang="0">
                    <a:pos x="13" y="9"/>
                  </a:cxn>
                  <a:cxn ang="0">
                    <a:pos x="0" y="154"/>
                  </a:cxn>
                  <a:cxn ang="0">
                    <a:pos x="42" y="143"/>
                  </a:cxn>
                  <a:cxn ang="0">
                    <a:pos x="55" y="0"/>
                  </a:cxn>
                  <a:cxn ang="0">
                    <a:pos x="13" y="9"/>
                  </a:cxn>
                </a:cxnLst>
                <a:rect l="0" t="0" r="r" b="b"/>
                <a:pathLst>
                  <a:path w="55" h="154">
                    <a:moveTo>
                      <a:pt x="13" y="9"/>
                    </a:moveTo>
                    <a:lnTo>
                      <a:pt x="0" y="154"/>
                    </a:lnTo>
                    <a:lnTo>
                      <a:pt x="42" y="143"/>
                    </a:lnTo>
                    <a:lnTo>
                      <a:pt x="55" y="0"/>
                    </a:lnTo>
                    <a:lnTo>
                      <a:pt x="13"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5" name="Freeform 79"/>
              <p:cNvSpPr>
                <a:spLocks/>
              </p:cNvSpPr>
              <p:nvPr/>
            </p:nvSpPr>
            <p:spPr bwMode="auto">
              <a:xfrm>
                <a:off x="3631" y="2122"/>
                <a:ext cx="57" cy="149"/>
              </a:xfrm>
              <a:custGeom>
                <a:avLst/>
                <a:gdLst/>
                <a:ahLst/>
                <a:cxnLst>
                  <a:cxn ang="0">
                    <a:pos x="15" y="9"/>
                  </a:cxn>
                  <a:cxn ang="0">
                    <a:pos x="0" y="149"/>
                  </a:cxn>
                  <a:cxn ang="0">
                    <a:pos x="42" y="138"/>
                  </a:cxn>
                  <a:cxn ang="0">
                    <a:pos x="57" y="0"/>
                  </a:cxn>
                  <a:cxn ang="0">
                    <a:pos x="15" y="9"/>
                  </a:cxn>
                </a:cxnLst>
                <a:rect l="0" t="0" r="r" b="b"/>
                <a:pathLst>
                  <a:path w="57" h="149">
                    <a:moveTo>
                      <a:pt x="15" y="9"/>
                    </a:moveTo>
                    <a:lnTo>
                      <a:pt x="0" y="149"/>
                    </a:lnTo>
                    <a:lnTo>
                      <a:pt x="42" y="138"/>
                    </a:lnTo>
                    <a:lnTo>
                      <a:pt x="57" y="0"/>
                    </a:lnTo>
                    <a:lnTo>
                      <a:pt x="15"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6" name="Freeform 80"/>
              <p:cNvSpPr>
                <a:spLocks/>
              </p:cNvSpPr>
              <p:nvPr/>
            </p:nvSpPr>
            <p:spPr bwMode="auto">
              <a:xfrm>
                <a:off x="3737" y="2100"/>
                <a:ext cx="58" cy="144"/>
              </a:xfrm>
              <a:custGeom>
                <a:avLst/>
                <a:gdLst/>
                <a:ahLst/>
                <a:cxnLst>
                  <a:cxn ang="0">
                    <a:pos x="16" y="9"/>
                  </a:cxn>
                  <a:cxn ang="0">
                    <a:pos x="0" y="144"/>
                  </a:cxn>
                  <a:cxn ang="0">
                    <a:pos x="41" y="133"/>
                  </a:cxn>
                  <a:cxn ang="0">
                    <a:pos x="58" y="0"/>
                  </a:cxn>
                  <a:cxn ang="0">
                    <a:pos x="16" y="9"/>
                  </a:cxn>
                </a:cxnLst>
                <a:rect l="0" t="0" r="r" b="b"/>
                <a:pathLst>
                  <a:path w="58" h="144">
                    <a:moveTo>
                      <a:pt x="16" y="9"/>
                    </a:moveTo>
                    <a:lnTo>
                      <a:pt x="0" y="144"/>
                    </a:lnTo>
                    <a:lnTo>
                      <a:pt x="41" y="133"/>
                    </a:lnTo>
                    <a:lnTo>
                      <a:pt x="58" y="0"/>
                    </a:lnTo>
                    <a:lnTo>
                      <a:pt x="16"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7" name="Freeform 81"/>
              <p:cNvSpPr>
                <a:spLocks/>
              </p:cNvSpPr>
              <p:nvPr/>
            </p:nvSpPr>
            <p:spPr bwMode="auto">
              <a:xfrm>
                <a:off x="3842" y="2078"/>
                <a:ext cx="60" cy="136"/>
              </a:xfrm>
              <a:custGeom>
                <a:avLst/>
                <a:gdLst/>
                <a:ahLst/>
                <a:cxnLst>
                  <a:cxn ang="0">
                    <a:pos x="18" y="10"/>
                  </a:cxn>
                  <a:cxn ang="0">
                    <a:pos x="0" y="136"/>
                  </a:cxn>
                  <a:cxn ang="0">
                    <a:pos x="42" y="126"/>
                  </a:cxn>
                  <a:cxn ang="0">
                    <a:pos x="60" y="0"/>
                  </a:cxn>
                  <a:cxn ang="0">
                    <a:pos x="18" y="10"/>
                  </a:cxn>
                </a:cxnLst>
                <a:rect l="0" t="0" r="r" b="b"/>
                <a:pathLst>
                  <a:path w="60" h="136">
                    <a:moveTo>
                      <a:pt x="18" y="10"/>
                    </a:moveTo>
                    <a:lnTo>
                      <a:pt x="0" y="136"/>
                    </a:lnTo>
                    <a:lnTo>
                      <a:pt x="42" y="126"/>
                    </a:lnTo>
                    <a:lnTo>
                      <a:pt x="60" y="0"/>
                    </a:lnTo>
                    <a:lnTo>
                      <a:pt x="18" y="1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8" name="Freeform 82"/>
              <p:cNvSpPr>
                <a:spLocks/>
              </p:cNvSpPr>
              <p:nvPr/>
            </p:nvSpPr>
            <p:spPr bwMode="auto">
              <a:xfrm>
                <a:off x="3947" y="2057"/>
                <a:ext cx="60" cy="130"/>
              </a:xfrm>
              <a:custGeom>
                <a:avLst/>
                <a:gdLst/>
                <a:ahLst/>
                <a:cxnLst>
                  <a:cxn ang="0">
                    <a:pos x="18" y="7"/>
                  </a:cxn>
                  <a:cxn ang="0">
                    <a:pos x="0" y="130"/>
                  </a:cxn>
                  <a:cxn ang="0">
                    <a:pos x="42" y="119"/>
                  </a:cxn>
                  <a:cxn ang="0">
                    <a:pos x="60" y="0"/>
                  </a:cxn>
                  <a:cxn ang="0">
                    <a:pos x="18" y="7"/>
                  </a:cxn>
                </a:cxnLst>
                <a:rect l="0" t="0" r="r" b="b"/>
                <a:pathLst>
                  <a:path w="60" h="130">
                    <a:moveTo>
                      <a:pt x="18" y="7"/>
                    </a:moveTo>
                    <a:lnTo>
                      <a:pt x="0" y="130"/>
                    </a:lnTo>
                    <a:lnTo>
                      <a:pt x="42" y="119"/>
                    </a:lnTo>
                    <a:lnTo>
                      <a:pt x="60" y="0"/>
                    </a:lnTo>
                    <a:lnTo>
                      <a:pt x="18" y="7"/>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9" name="Freeform 83"/>
              <p:cNvSpPr>
                <a:spLocks/>
              </p:cNvSpPr>
              <p:nvPr/>
            </p:nvSpPr>
            <p:spPr bwMode="auto">
              <a:xfrm>
                <a:off x="4052" y="2033"/>
                <a:ext cx="62" cy="127"/>
              </a:xfrm>
              <a:custGeom>
                <a:avLst/>
                <a:gdLst/>
                <a:ahLst/>
                <a:cxnLst>
                  <a:cxn ang="0">
                    <a:pos x="20" y="9"/>
                  </a:cxn>
                  <a:cxn ang="0">
                    <a:pos x="0" y="127"/>
                  </a:cxn>
                  <a:cxn ang="0">
                    <a:pos x="42" y="116"/>
                  </a:cxn>
                  <a:cxn ang="0">
                    <a:pos x="62" y="0"/>
                  </a:cxn>
                  <a:cxn ang="0">
                    <a:pos x="20" y="9"/>
                  </a:cxn>
                </a:cxnLst>
                <a:rect l="0" t="0" r="r" b="b"/>
                <a:pathLst>
                  <a:path w="62" h="127">
                    <a:moveTo>
                      <a:pt x="20" y="9"/>
                    </a:moveTo>
                    <a:lnTo>
                      <a:pt x="0" y="127"/>
                    </a:lnTo>
                    <a:lnTo>
                      <a:pt x="42" y="116"/>
                    </a:lnTo>
                    <a:lnTo>
                      <a:pt x="62" y="0"/>
                    </a:lnTo>
                    <a:lnTo>
                      <a:pt x="20"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0" name="Freeform 84"/>
              <p:cNvSpPr>
                <a:spLocks/>
              </p:cNvSpPr>
              <p:nvPr/>
            </p:nvSpPr>
            <p:spPr bwMode="auto">
              <a:xfrm>
                <a:off x="1789" y="1796"/>
                <a:ext cx="51" cy="128"/>
              </a:xfrm>
              <a:custGeom>
                <a:avLst/>
                <a:gdLst/>
                <a:ahLst/>
                <a:cxnLst>
                  <a:cxn ang="0">
                    <a:pos x="0" y="0"/>
                  </a:cxn>
                  <a:cxn ang="0">
                    <a:pos x="9" y="108"/>
                  </a:cxn>
                  <a:cxn ang="0">
                    <a:pos x="51" y="128"/>
                  </a:cxn>
                  <a:cxn ang="0">
                    <a:pos x="42" y="18"/>
                  </a:cxn>
                  <a:cxn ang="0">
                    <a:pos x="0" y="0"/>
                  </a:cxn>
                </a:cxnLst>
                <a:rect l="0" t="0" r="r" b="b"/>
                <a:pathLst>
                  <a:path w="51" h="128">
                    <a:moveTo>
                      <a:pt x="0" y="0"/>
                    </a:moveTo>
                    <a:lnTo>
                      <a:pt x="9" y="108"/>
                    </a:lnTo>
                    <a:lnTo>
                      <a:pt x="51" y="128"/>
                    </a:lnTo>
                    <a:lnTo>
                      <a:pt x="42"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1" name="Freeform 85"/>
              <p:cNvSpPr>
                <a:spLocks/>
              </p:cNvSpPr>
              <p:nvPr/>
            </p:nvSpPr>
            <p:spPr bwMode="auto">
              <a:xfrm>
                <a:off x="1894" y="1839"/>
                <a:ext cx="51" cy="136"/>
              </a:xfrm>
              <a:custGeom>
                <a:avLst/>
                <a:gdLst/>
                <a:ahLst/>
                <a:cxnLst>
                  <a:cxn ang="0">
                    <a:pos x="0" y="0"/>
                  </a:cxn>
                  <a:cxn ang="0">
                    <a:pos x="9" y="116"/>
                  </a:cxn>
                  <a:cxn ang="0">
                    <a:pos x="51" y="136"/>
                  </a:cxn>
                  <a:cxn ang="0">
                    <a:pos x="42" y="18"/>
                  </a:cxn>
                  <a:cxn ang="0">
                    <a:pos x="0" y="0"/>
                  </a:cxn>
                </a:cxnLst>
                <a:rect l="0" t="0" r="r" b="b"/>
                <a:pathLst>
                  <a:path w="51" h="136">
                    <a:moveTo>
                      <a:pt x="0" y="0"/>
                    </a:moveTo>
                    <a:lnTo>
                      <a:pt x="9" y="116"/>
                    </a:lnTo>
                    <a:lnTo>
                      <a:pt x="51" y="136"/>
                    </a:lnTo>
                    <a:lnTo>
                      <a:pt x="42"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2" name="Freeform 86"/>
              <p:cNvSpPr>
                <a:spLocks/>
              </p:cNvSpPr>
              <p:nvPr/>
            </p:nvSpPr>
            <p:spPr bwMode="auto">
              <a:xfrm>
                <a:off x="2001" y="1884"/>
                <a:ext cx="49" cy="140"/>
              </a:xfrm>
              <a:custGeom>
                <a:avLst/>
                <a:gdLst/>
                <a:ahLst/>
                <a:cxnLst>
                  <a:cxn ang="0">
                    <a:pos x="0" y="0"/>
                  </a:cxn>
                  <a:cxn ang="0">
                    <a:pos x="7" y="122"/>
                  </a:cxn>
                  <a:cxn ang="0">
                    <a:pos x="49" y="140"/>
                  </a:cxn>
                  <a:cxn ang="0">
                    <a:pos x="40" y="17"/>
                  </a:cxn>
                  <a:cxn ang="0">
                    <a:pos x="0" y="0"/>
                  </a:cxn>
                </a:cxnLst>
                <a:rect l="0" t="0" r="r" b="b"/>
                <a:pathLst>
                  <a:path w="49" h="140">
                    <a:moveTo>
                      <a:pt x="0" y="0"/>
                    </a:moveTo>
                    <a:lnTo>
                      <a:pt x="7" y="122"/>
                    </a:lnTo>
                    <a:lnTo>
                      <a:pt x="49" y="140"/>
                    </a:lnTo>
                    <a:lnTo>
                      <a:pt x="40"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3" name="Freeform 87"/>
              <p:cNvSpPr>
                <a:spLocks/>
              </p:cNvSpPr>
              <p:nvPr/>
            </p:nvSpPr>
            <p:spPr bwMode="auto">
              <a:xfrm>
                <a:off x="2106" y="1928"/>
                <a:ext cx="47" cy="147"/>
              </a:xfrm>
              <a:custGeom>
                <a:avLst/>
                <a:gdLst/>
                <a:ahLst/>
                <a:cxnLst>
                  <a:cxn ang="0">
                    <a:pos x="0" y="0"/>
                  </a:cxn>
                  <a:cxn ang="0">
                    <a:pos x="7" y="127"/>
                  </a:cxn>
                  <a:cxn ang="0">
                    <a:pos x="47" y="147"/>
                  </a:cxn>
                  <a:cxn ang="0">
                    <a:pos x="42" y="16"/>
                  </a:cxn>
                  <a:cxn ang="0">
                    <a:pos x="0" y="0"/>
                  </a:cxn>
                </a:cxnLst>
                <a:rect l="0" t="0" r="r" b="b"/>
                <a:pathLst>
                  <a:path w="47" h="147">
                    <a:moveTo>
                      <a:pt x="0" y="0"/>
                    </a:moveTo>
                    <a:lnTo>
                      <a:pt x="7" y="127"/>
                    </a:lnTo>
                    <a:lnTo>
                      <a:pt x="47" y="147"/>
                    </a:lnTo>
                    <a:lnTo>
                      <a:pt x="42" y="16"/>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4" name="Freeform 88"/>
              <p:cNvSpPr>
                <a:spLocks/>
              </p:cNvSpPr>
              <p:nvPr/>
            </p:nvSpPr>
            <p:spPr bwMode="auto">
              <a:xfrm>
                <a:off x="2211" y="1971"/>
                <a:ext cx="48" cy="155"/>
              </a:xfrm>
              <a:custGeom>
                <a:avLst/>
                <a:gdLst/>
                <a:ahLst/>
                <a:cxnLst>
                  <a:cxn ang="0">
                    <a:pos x="0" y="0"/>
                  </a:cxn>
                  <a:cxn ang="0">
                    <a:pos x="8" y="135"/>
                  </a:cxn>
                  <a:cxn ang="0">
                    <a:pos x="48" y="155"/>
                  </a:cxn>
                  <a:cxn ang="0">
                    <a:pos x="42" y="17"/>
                  </a:cxn>
                  <a:cxn ang="0">
                    <a:pos x="0" y="0"/>
                  </a:cxn>
                </a:cxnLst>
                <a:rect l="0" t="0" r="r" b="b"/>
                <a:pathLst>
                  <a:path w="48" h="155">
                    <a:moveTo>
                      <a:pt x="0" y="0"/>
                    </a:moveTo>
                    <a:lnTo>
                      <a:pt x="8" y="135"/>
                    </a:lnTo>
                    <a:lnTo>
                      <a:pt x="48" y="155"/>
                    </a:lnTo>
                    <a:lnTo>
                      <a:pt x="42"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5" name="Freeform 89"/>
              <p:cNvSpPr>
                <a:spLocks/>
              </p:cNvSpPr>
              <p:nvPr/>
            </p:nvSpPr>
            <p:spPr bwMode="auto">
              <a:xfrm>
                <a:off x="2318" y="2015"/>
                <a:ext cx="46" cy="160"/>
              </a:xfrm>
              <a:custGeom>
                <a:avLst/>
                <a:gdLst/>
                <a:ahLst/>
                <a:cxnLst>
                  <a:cxn ang="0">
                    <a:pos x="0" y="0"/>
                  </a:cxn>
                  <a:cxn ang="0">
                    <a:pos x="6" y="140"/>
                  </a:cxn>
                  <a:cxn ang="0">
                    <a:pos x="46" y="160"/>
                  </a:cxn>
                  <a:cxn ang="0">
                    <a:pos x="40" y="18"/>
                  </a:cxn>
                  <a:cxn ang="0">
                    <a:pos x="0" y="0"/>
                  </a:cxn>
                </a:cxnLst>
                <a:rect l="0" t="0" r="r" b="b"/>
                <a:pathLst>
                  <a:path w="46" h="160">
                    <a:moveTo>
                      <a:pt x="0" y="0"/>
                    </a:moveTo>
                    <a:lnTo>
                      <a:pt x="6" y="140"/>
                    </a:lnTo>
                    <a:lnTo>
                      <a:pt x="46" y="160"/>
                    </a:lnTo>
                    <a:lnTo>
                      <a:pt x="40"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6" name="Freeform 90"/>
              <p:cNvSpPr>
                <a:spLocks/>
              </p:cNvSpPr>
              <p:nvPr/>
            </p:nvSpPr>
            <p:spPr bwMode="auto">
              <a:xfrm>
                <a:off x="2424" y="2060"/>
                <a:ext cx="45" cy="165"/>
              </a:xfrm>
              <a:custGeom>
                <a:avLst/>
                <a:gdLst/>
                <a:ahLst/>
                <a:cxnLst>
                  <a:cxn ang="0">
                    <a:pos x="0" y="0"/>
                  </a:cxn>
                  <a:cxn ang="0">
                    <a:pos x="5" y="145"/>
                  </a:cxn>
                  <a:cxn ang="0">
                    <a:pos x="45" y="165"/>
                  </a:cxn>
                  <a:cxn ang="0">
                    <a:pos x="39" y="17"/>
                  </a:cxn>
                  <a:cxn ang="0">
                    <a:pos x="0" y="0"/>
                  </a:cxn>
                </a:cxnLst>
                <a:rect l="0" t="0" r="r" b="b"/>
                <a:pathLst>
                  <a:path w="45" h="165">
                    <a:moveTo>
                      <a:pt x="0" y="0"/>
                    </a:moveTo>
                    <a:lnTo>
                      <a:pt x="5" y="145"/>
                    </a:lnTo>
                    <a:lnTo>
                      <a:pt x="45" y="165"/>
                    </a:lnTo>
                    <a:lnTo>
                      <a:pt x="39"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7" name="Freeform 91"/>
              <p:cNvSpPr>
                <a:spLocks/>
              </p:cNvSpPr>
              <p:nvPr/>
            </p:nvSpPr>
            <p:spPr bwMode="auto">
              <a:xfrm>
                <a:off x="2531" y="2104"/>
                <a:ext cx="43" cy="170"/>
              </a:xfrm>
              <a:custGeom>
                <a:avLst/>
                <a:gdLst/>
                <a:ahLst/>
                <a:cxnLst>
                  <a:cxn ang="0">
                    <a:pos x="0" y="0"/>
                  </a:cxn>
                  <a:cxn ang="0">
                    <a:pos x="1" y="152"/>
                  </a:cxn>
                  <a:cxn ang="0">
                    <a:pos x="43" y="170"/>
                  </a:cxn>
                  <a:cxn ang="0">
                    <a:pos x="39" y="16"/>
                  </a:cxn>
                  <a:cxn ang="0">
                    <a:pos x="0" y="0"/>
                  </a:cxn>
                </a:cxnLst>
                <a:rect l="0" t="0" r="r" b="b"/>
                <a:pathLst>
                  <a:path w="43" h="170">
                    <a:moveTo>
                      <a:pt x="0" y="0"/>
                    </a:moveTo>
                    <a:lnTo>
                      <a:pt x="1" y="152"/>
                    </a:lnTo>
                    <a:lnTo>
                      <a:pt x="43" y="170"/>
                    </a:lnTo>
                    <a:lnTo>
                      <a:pt x="39" y="16"/>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8" name="Freeform 92"/>
              <p:cNvSpPr>
                <a:spLocks/>
              </p:cNvSpPr>
              <p:nvPr/>
            </p:nvSpPr>
            <p:spPr bwMode="auto">
              <a:xfrm>
                <a:off x="2636" y="2147"/>
                <a:ext cx="41" cy="178"/>
              </a:xfrm>
              <a:custGeom>
                <a:avLst/>
                <a:gdLst/>
                <a:ahLst/>
                <a:cxnLst>
                  <a:cxn ang="0">
                    <a:pos x="0" y="0"/>
                  </a:cxn>
                  <a:cxn ang="0">
                    <a:pos x="2" y="158"/>
                  </a:cxn>
                  <a:cxn ang="0">
                    <a:pos x="41" y="178"/>
                  </a:cxn>
                  <a:cxn ang="0">
                    <a:pos x="40" y="17"/>
                  </a:cxn>
                  <a:cxn ang="0">
                    <a:pos x="0" y="0"/>
                  </a:cxn>
                </a:cxnLst>
                <a:rect l="0" t="0" r="r" b="b"/>
                <a:pathLst>
                  <a:path w="41" h="178">
                    <a:moveTo>
                      <a:pt x="0" y="0"/>
                    </a:moveTo>
                    <a:lnTo>
                      <a:pt x="2" y="158"/>
                    </a:lnTo>
                    <a:lnTo>
                      <a:pt x="41" y="178"/>
                    </a:lnTo>
                    <a:lnTo>
                      <a:pt x="40"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9" name="Freeform 93"/>
              <p:cNvSpPr>
                <a:spLocks/>
              </p:cNvSpPr>
              <p:nvPr/>
            </p:nvSpPr>
            <p:spPr bwMode="auto">
              <a:xfrm>
                <a:off x="2741" y="2191"/>
                <a:ext cx="42" cy="183"/>
              </a:xfrm>
              <a:custGeom>
                <a:avLst/>
                <a:gdLst/>
                <a:ahLst/>
                <a:cxnLst>
                  <a:cxn ang="0">
                    <a:pos x="0" y="0"/>
                  </a:cxn>
                  <a:cxn ang="0">
                    <a:pos x="2" y="165"/>
                  </a:cxn>
                  <a:cxn ang="0">
                    <a:pos x="42" y="183"/>
                  </a:cxn>
                  <a:cxn ang="0">
                    <a:pos x="40" y="18"/>
                  </a:cxn>
                  <a:cxn ang="0">
                    <a:pos x="0" y="0"/>
                  </a:cxn>
                </a:cxnLst>
                <a:rect l="0" t="0" r="r" b="b"/>
                <a:pathLst>
                  <a:path w="42" h="183">
                    <a:moveTo>
                      <a:pt x="0" y="0"/>
                    </a:moveTo>
                    <a:lnTo>
                      <a:pt x="2" y="165"/>
                    </a:lnTo>
                    <a:lnTo>
                      <a:pt x="42" y="183"/>
                    </a:lnTo>
                    <a:lnTo>
                      <a:pt x="40"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0" name="Freeform 94"/>
              <p:cNvSpPr>
                <a:spLocks/>
              </p:cNvSpPr>
              <p:nvPr/>
            </p:nvSpPr>
            <p:spPr bwMode="auto">
              <a:xfrm>
                <a:off x="2848" y="2236"/>
                <a:ext cx="40" cy="189"/>
              </a:xfrm>
              <a:custGeom>
                <a:avLst/>
                <a:gdLst/>
                <a:ahLst/>
                <a:cxnLst>
                  <a:cxn ang="0">
                    <a:pos x="0" y="0"/>
                  </a:cxn>
                  <a:cxn ang="0">
                    <a:pos x="0" y="169"/>
                  </a:cxn>
                  <a:cxn ang="0">
                    <a:pos x="40" y="189"/>
                  </a:cxn>
                  <a:cxn ang="0">
                    <a:pos x="40" y="17"/>
                  </a:cxn>
                  <a:cxn ang="0">
                    <a:pos x="0" y="0"/>
                  </a:cxn>
                </a:cxnLst>
                <a:rect l="0" t="0" r="r" b="b"/>
                <a:pathLst>
                  <a:path w="40" h="189">
                    <a:moveTo>
                      <a:pt x="0" y="0"/>
                    </a:moveTo>
                    <a:lnTo>
                      <a:pt x="0" y="169"/>
                    </a:lnTo>
                    <a:lnTo>
                      <a:pt x="40" y="189"/>
                    </a:lnTo>
                    <a:lnTo>
                      <a:pt x="40"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1" name="Freeform 95"/>
              <p:cNvSpPr>
                <a:spLocks/>
              </p:cNvSpPr>
              <p:nvPr/>
            </p:nvSpPr>
            <p:spPr bwMode="auto">
              <a:xfrm>
                <a:off x="2112" y="1832"/>
                <a:ext cx="330" cy="208"/>
              </a:xfrm>
              <a:custGeom>
                <a:avLst/>
                <a:gdLst/>
                <a:ahLst/>
                <a:cxnLst>
                  <a:cxn ang="0">
                    <a:pos x="145" y="0"/>
                  </a:cxn>
                  <a:cxn ang="0">
                    <a:pos x="123" y="2"/>
                  </a:cxn>
                  <a:cxn ang="0">
                    <a:pos x="101" y="5"/>
                  </a:cxn>
                  <a:cxn ang="0">
                    <a:pos x="81" y="11"/>
                  </a:cxn>
                  <a:cxn ang="0">
                    <a:pos x="61" y="20"/>
                  </a:cxn>
                  <a:cxn ang="0">
                    <a:pos x="45" y="31"/>
                  </a:cxn>
                  <a:cxn ang="0">
                    <a:pos x="27" y="42"/>
                  </a:cxn>
                  <a:cxn ang="0">
                    <a:pos x="12" y="56"/>
                  </a:cxn>
                  <a:cxn ang="0">
                    <a:pos x="0" y="71"/>
                  </a:cxn>
                  <a:cxn ang="0">
                    <a:pos x="328" y="208"/>
                  </a:cxn>
                  <a:cxn ang="0">
                    <a:pos x="330" y="201"/>
                  </a:cxn>
                  <a:cxn ang="0">
                    <a:pos x="330" y="194"/>
                  </a:cxn>
                  <a:cxn ang="0">
                    <a:pos x="330" y="188"/>
                  </a:cxn>
                  <a:cxn ang="0">
                    <a:pos x="330" y="181"/>
                  </a:cxn>
                  <a:cxn ang="0">
                    <a:pos x="326" y="145"/>
                  </a:cxn>
                  <a:cxn ang="0">
                    <a:pos x="315" y="110"/>
                  </a:cxn>
                  <a:cxn ang="0">
                    <a:pos x="299" y="80"/>
                  </a:cxn>
                  <a:cxn ang="0">
                    <a:pos x="275" y="52"/>
                  </a:cxn>
                  <a:cxn ang="0">
                    <a:pos x="248" y="31"/>
                  </a:cxn>
                  <a:cxn ang="0">
                    <a:pos x="217" y="14"/>
                  </a:cxn>
                  <a:cxn ang="0">
                    <a:pos x="183" y="3"/>
                  </a:cxn>
                  <a:cxn ang="0">
                    <a:pos x="145" y="0"/>
                  </a:cxn>
                </a:cxnLst>
                <a:rect l="0" t="0" r="r" b="b"/>
                <a:pathLst>
                  <a:path w="330" h="208">
                    <a:moveTo>
                      <a:pt x="145" y="0"/>
                    </a:moveTo>
                    <a:lnTo>
                      <a:pt x="123" y="2"/>
                    </a:lnTo>
                    <a:lnTo>
                      <a:pt x="101" y="5"/>
                    </a:lnTo>
                    <a:lnTo>
                      <a:pt x="81" y="11"/>
                    </a:lnTo>
                    <a:lnTo>
                      <a:pt x="61" y="20"/>
                    </a:lnTo>
                    <a:lnTo>
                      <a:pt x="45" y="31"/>
                    </a:lnTo>
                    <a:lnTo>
                      <a:pt x="27" y="42"/>
                    </a:lnTo>
                    <a:lnTo>
                      <a:pt x="12" y="56"/>
                    </a:lnTo>
                    <a:lnTo>
                      <a:pt x="0" y="71"/>
                    </a:lnTo>
                    <a:lnTo>
                      <a:pt x="328" y="208"/>
                    </a:lnTo>
                    <a:lnTo>
                      <a:pt x="330" y="201"/>
                    </a:lnTo>
                    <a:lnTo>
                      <a:pt x="330" y="194"/>
                    </a:lnTo>
                    <a:lnTo>
                      <a:pt x="330" y="188"/>
                    </a:lnTo>
                    <a:lnTo>
                      <a:pt x="330" y="181"/>
                    </a:lnTo>
                    <a:lnTo>
                      <a:pt x="326" y="145"/>
                    </a:lnTo>
                    <a:lnTo>
                      <a:pt x="315" y="110"/>
                    </a:lnTo>
                    <a:lnTo>
                      <a:pt x="299" y="80"/>
                    </a:lnTo>
                    <a:lnTo>
                      <a:pt x="275" y="52"/>
                    </a:lnTo>
                    <a:lnTo>
                      <a:pt x="248" y="31"/>
                    </a:lnTo>
                    <a:lnTo>
                      <a:pt x="217" y="14"/>
                    </a:lnTo>
                    <a:lnTo>
                      <a:pt x="183" y="3"/>
                    </a:lnTo>
                    <a:lnTo>
                      <a:pt x="145" y="0"/>
                    </a:lnTo>
                    <a:close/>
                  </a:path>
                </a:pathLst>
              </a:custGeom>
              <a:solidFill>
                <a:srgbClr val="00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2" name="Freeform 96"/>
              <p:cNvSpPr>
                <a:spLocks/>
              </p:cNvSpPr>
              <p:nvPr/>
            </p:nvSpPr>
            <p:spPr bwMode="auto">
              <a:xfrm>
                <a:off x="2168" y="1881"/>
                <a:ext cx="210" cy="132"/>
              </a:xfrm>
              <a:custGeom>
                <a:avLst/>
                <a:gdLst/>
                <a:ahLst/>
                <a:cxnLst>
                  <a:cxn ang="0">
                    <a:pos x="92" y="0"/>
                  </a:cxn>
                  <a:cxn ang="0">
                    <a:pos x="78" y="0"/>
                  </a:cxn>
                  <a:cxn ang="0">
                    <a:pos x="65" y="3"/>
                  </a:cxn>
                  <a:cxn ang="0">
                    <a:pos x="52" y="7"/>
                  </a:cxn>
                  <a:cxn ang="0">
                    <a:pos x="40" y="12"/>
                  </a:cxn>
                  <a:cxn ang="0">
                    <a:pos x="27" y="18"/>
                  </a:cxn>
                  <a:cxn ang="0">
                    <a:pos x="18" y="27"/>
                  </a:cxn>
                  <a:cxn ang="0">
                    <a:pos x="7" y="36"/>
                  </a:cxn>
                  <a:cxn ang="0">
                    <a:pos x="0" y="45"/>
                  </a:cxn>
                  <a:cxn ang="0">
                    <a:pos x="207" y="132"/>
                  </a:cxn>
                  <a:cxn ang="0">
                    <a:pos x="208" y="129"/>
                  </a:cxn>
                  <a:cxn ang="0">
                    <a:pos x="208" y="127"/>
                  </a:cxn>
                  <a:cxn ang="0">
                    <a:pos x="210" y="125"/>
                  </a:cxn>
                  <a:cxn ang="0">
                    <a:pos x="210" y="121"/>
                  </a:cxn>
                  <a:cxn ang="0">
                    <a:pos x="208" y="98"/>
                  </a:cxn>
                  <a:cxn ang="0">
                    <a:pos x="201" y="76"/>
                  </a:cxn>
                  <a:cxn ang="0">
                    <a:pos x="190" y="54"/>
                  </a:cxn>
                  <a:cxn ang="0">
                    <a:pos x="176" y="36"/>
                  </a:cxn>
                  <a:cxn ang="0">
                    <a:pos x="158" y="22"/>
                  </a:cxn>
                  <a:cxn ang="0">
                    <a:pos x="138" y="11"/>
                  </a:cxn>
                  <a:cxn ang="0">
                    <a:pos x="116" y="2"/>
                  </a:cxn>
                  <a:cxn ang="0">
                    <a:pos x="92" y="0"/>
                  </a:cxn>
                </a:cxnLst>
                <a:rect l="0" t="0" r="r" b="b"/>
                <a:pathLst>
                  <a:path w="210" h="132">
                    <a:moveTo>
                      <a:pt x="92" y="0"/>
                    </a:moveTo>
                    <a:lnTo>
                      <a:pt x="78" y="0"/>
                    </a:lnTo>
                    <a:lnTo>
                      <a:pt x="65" y="3"/>
                    </a:lnTo>
                    <a:lnTo>
                      <a:pt x="52" y="7"/>
                    </a:lnTo>
                    <a:lnTo>
                      <a:pt x="40" y="12"/>
                    </a:lnTo>
                    <a:lnTo>
                      <a:pt x="27" y="18"/>
                    </a:lnTo>
                    <a:lnTo>
                      <a:pt x="18" y="27"/>
                    </a:lnTo>
                    <a:lnTo>
                      <a:pt x="7" y="36"/>
                    </a:lnTo>
                    <a:lnTo>
                      <a:pt x="0" y="45"/>
                    </a:lnTo>
                    <a:lnTo>
                      <a:pt x="207" y="132"/>
                    </a:lnTo>
                    <a:lnTo>
                      <a:pt x="208" y="129"/>
                    </a:lnTo>
                    <a:lnTo>
                      <a:pt x="208" y="127"/>
                    </a:lnTo>
                    <a:lnTo>
                      <a:pt x="210" y="125"/>
                    </a:lnTo>
                    <a:lnTo>
                      <a:pt x="210" y="121"/>
                    </a:lnTo>
                    <a:lnTo>
                      <a:pt x="208" y="98"/>
                    </a:lnTo>
                    <a:lnTo>
                      <a:pt x="201" y="76"/>
                    </a:lnTo>
                    <a:lnTo>
                      <a:pt x="190" y="54"/>
                    </a:lnTo>
                    <a:lnTo>
                      <a:pt x="176" y="36"/>
                    </a:lnTo>
                    <a:lnTo>
                      <a:pt x="158" y="22"/>
                    </a:lnTo>
                    <a:lnTo>
                      <a:pt x="138" y="11"/>
                    </a:lnTo>
                    <a:lnTo>
                      <a:pt x="116" y="2"/>
                    </a:lnTo>
                    <a:lnTo>
                      <a:pt x="92"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3" name="Freeform 97"/>
              <p:cNvSpPr>
                <a:spLocks/>
              </p:cNvSpPr>
              <p:nvPr/>
            </p:nvSpPr>
            <p:spPr bwMode="auto">
              <a:xfrm>
                <a:off x="1847" y="1251"/>
                <a:ext cx="150" cy="138"/>
              </a:xfrm>
              <a:custGeom>
                <a:avLst/>
                <a:gdLst/>
                <a:ahLst/>
                <a:cxnLst>
                  <a:cxn ang="0">
                    <a:pos x="76" y="138"/>
                  </a:cxn>
                  <a:cxn ang="0">
                    <a:pos x="91" y="136"/>
                  </a:cxn>
                  <a:cxn ang="0">
                    <a:pos x="105" y="133"/>
                  </a:cxn>
                  <a:cxn ang="0">
                    <a:pos x="118" y="127"/>
                  </a:cxn>
                  <a:cxn ang="0">
                    <a:pos x="129" y="118"/>
                  </a:cxn>
                  <a:cxn ang="0">
                    <a:pos x="138" y="107"/>
                  </a:cxn>
                  <a:cxn ang="0">
                    <a:pos x="145" y="97"/>
                  </a:cxn>
                  <a:cxn ang="0">
                    <a:pos x="149" y="84"/>
                  </a:cxn>
                  <a:cxn ang="0">
                    <a:pos x="150" y="69"/>
                  </a:cxn>
                  <a:cxn ang="0">
                    <a:pos x="149" y="55"/>
                  </a:cxn>
                  <a:cxn ang="0">
                    <a:pos x="145" y="42"/>
                  </a:cxn>
                  <a:cxn ang="0">
                    <a:pos x="138" y="31"/>
                  </a:cxn>
                  <a:cxn ang="0">
                    <a:pos x="129" y="20"/>
                  </a:cxn>
                  <a:cxn ang="0">
                    <a:pos x="118" y="11"/>
                  </a:cxn>
                  <a:cxn ang="0">
                    <a:pos x="105" y="6"/>
                  </a:cxn>
                  <a:cxn ang="0">
                    <a:pos x="91" y="2"/>
                  </a:cxn>
                  <a:cxn ang="0">
                    <a:pos x="76" y="0"/>
                  </a:cxn>
                  <a:cxn ang="0">
                    <a:pos x="62" y="2"/>
                  </a:cxn>
                  <a:cxn ang="0">
                    <a:pos x="47" y="6"/>
                  </a:cxn>
                  <a:cxn ang="0">
                    <a:pos x="34" y="11"/>
                  </a:cxn>
                  <a:cxn ang="0">
                    <a:pos x="22" y="20"/>
                  </a:cxn>
                  <a:cxn ang="0">
                    <a:pos x="13" y="31"/>
                  </a:cxn>
                  <a:cxn ang="0">
                    <a:pos x="5" y="42"/>
                  </a:cxn>
                  <a:cxn ang="0">
                    <a:pos x="2" y="55"/>
                  </a:cxn>
                  <a:cxn ang="0">
                    <a:pos x="0" y="69"/>
                  </a:cxn>
                  <a:cxn ang="0">
                    <a:pos x="2" y="84"/>
                  </a:cxn>
                  <a:cxn ang="0">
                    <a:pos x="5" y="97"/>
                  </a:cxn>
                  <a:cxn ang="0">
                    <a:pos x="13" y="107"/>
                  </a:cxn>
                  <a:cxn ang="0">
                    <a:pos x="22" y="118"/>
                  </a:cxn>
                  <a:cxn ang="0">
                    <a:pos x="34" y="127"/>
                  </a:cxn>
                  <a:cxn ang="0">
                    <a:pos x="47" y="133"/>
                  </a:cxn>
                  <a:cxn ang="0">
                    <a:pos x="62" y="136"/>
                  </a:cxn>
                  <a:cxn ang="0">
                    <a:pos x="76" y="138"/>
                  </a:cxn>
                </a:cxnLst>
                <a:rect l="0" t="0" r="r" b="b"/>
                <a:pathLst>
                  <a:path w="150" h="138">
                    <a:moveTo>
                      <a:pt x="76" y="138"/>
                    </a:moveTo>
                    <a:lnTo>
                      <a:pt x="91" y="136"/>
                    </a:lnTo>
                    <a:lnTo>
                      <a:pt x="105" y="133"/>
                    </a:lnTo>
                    <a:lnTo>
                      <a:pt x="118" y="127"/>
                    </a:lnTo>
                    <a:lnTo>
                      <a:pt x="129" y="118"/>
                    </a:lnTo>
                    <a:lnTo>
                      <a:pt x="138" y="107"/>
                    </a:lnTo>
                    <a:lnTo>
                      <a:pt x="145" y="97"/>
                    </a:lnTo>
                    <a:lnTo>
                      <a:pt x="149" y="84"/>
                    </a:lnTo>
                    <a:lnTo>
                      <a:pt x="150" y="69"/>
                    </a:lnTo>
                    <a:lnTo>
                      <a:pt x="149" y="55"/>
                    </a:lnTo>
                    <a:lnTo>
                      <a:pt x="145" y="42"/>
                    </a:lnTo>
                    <a:lnTo>
                      <a:pt x="138" y="31"/>
                    </a:lnTo>
                    <a:lnTo>
                      <a:pt x="129" y="20"/>
                    </a:lnTo>
                    <a:lnTo>
                      <a:pt x="118" y="11"/>
                    </a:lnTo>
                    <a:lnTo>
                      <a:pt x="105" y="6"/>
                    </a:lnTo>
                    <a:lnTo>
                      <a:pt x="91" y="2"/>
                    </a:lnTo>
                    <a:lnTo>
                      <a:pt x="76" y="0"/>
                    </a:lnTo>
                    <a:lnTo>
                      <a:pt x="62" y="2"/>
                    </a:lnTo>
                    <a:lnTo>
                      <a:pt x="47" y="6"/>
                    </a:lnTo>
                    <a:lnTo>
                      <a:pt x="34" y="11"/>
                    </a:lnTo>
                    <a:lnTo>
                      <a:pt x="22" y="20"/>
                    </a:lnTo>
                    <a:lnTo>
                      <a:pt x="13" y="31"/>
                    </a:lnTo>
                    <a:lnTo>
                      <a:pt x="5" y="42"/>
                    </a:lnTo>
                    <a:lnTo>
                      <a:pt x="2" y="55"/>
                    </a:lnTo>
                    <a:lnTo>
                      <a:pt x="0" y="69"/>
                    </a:lnTo>
                    <a:lnTo>
                      <a:pt x="2" y="84"/>
                    </a:lnTo>
                    <a:lnTo>
                      <a:pt x="5" y="97"/>
                    </a:lnTo>
                    <a:lnTo>
                      <a:pt x="13" y="107"/>
                    </a:lnTo>
                    <a:lnTo>
                      <a:pt x="22" y="118"/>
                    </a:lnTo>
                    <a:lnTo>
                      <a:pt x="34" y="127"/>
                    </a:lnTo>
                    <a:lnTo>
                      <a:pt x="47" y="133"/>
                    </a:lnTo>
                    <a:lnTo>
                      <a:pt x="62" y="136"/>
                    </a:lnTo>
                    <a:lnTo>
                      <a:pt x="76" y="138"/>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4" name="Freeform 98"/>
              <p:cNvSpPr>
                <a:spLocks/>
              </p:cNvSpPr>
              <p:nvPr/>
            </p:nvSpPr>
            <p:spPr bwMode="auto">
              <a:xfrm>
                <a:off x="1647" y="1338"/>
                <a:ext cx="160" cy="31"/>
              </a:xfrm>
              <a:custGeom>
                <a:avLst/>
                <a:gdLst/>
                <a:ahLst/>
                <a:cxnLst>
                  <a:cxn ang="0">
                    <a:pos x="147" y="0"/>
                  </a:cxn>
                  <a:cxn ang="0">
                    <a:pos x="13" y="4"/>
                  </a:cxn>
                  <a:cxn ang="0">
                    <a:pos x="13" y="4"/>
                  </a:cxn>
                  <a:cxn ang="0">
                    <a:pos x="8" y="6"/>
                  </a:cxn>
                  <a:cxn ang="0">
                    <a:pos x="4" y="10"/>
                  </a:cxn>
                  <a:cxn ang="0">
                    <a:pos x="2" y="13"/>
                  </a:cxn>
                  <a:cxn ang="0">
                    <a:pos x="0" y="19"/>
                  </a:cxn>
                  <a:cxn ang="0">
                    <a:pos x="2" y="24"/>
                  </a:cxn>
                  <a:cxn ang="0">
                    <a:pos x="6" y="28"/>
                  </a:cxn>
                  <a:cxn ang="0">
                    <a:pos x="9" y="29"/>
                  </a:cxn>
                  <a:cxn ang="0">
                    <a:pos x="15" y="31"/>
                  </a:cxn>
                  <a:cxn ang="0">
                    <a:pos x="15" y="31"/>
                  </a:cxn>
                  <a:cxn ang="0">
                    <a:pos x="147" y="28"/>
                  </a:cxn>
                  <a:cxn ang="0">
                    <a:pos x="147" y="28"/>
                  </a:cxn>
                  <a:cxn ang="0">
                    <a:pos x="153" y="26"/>
                  </a:cxn>
                  <a:cxn ang="0">
                    <a:pos x="156" y="22"/>
                  </a:cxn>
                  <a:cxn ang="0">
                    <a:pos x="158" y="19"/>
                  </a:cxn>
                  <a:cxn ang="0">
                    <a:pos x="160" y="13"/>
                  </a:cxn>
                  <a:cxn ang="0">
                    <a:pos x="158" y="8"/>
                  </a:cxn>
                  <a:cxn ang="0">
                    <a:pos x="156" y="4"/>
                  </a:cxn>
                  <a:cxn ang="0">
                    <a:pos x="153" y="2"/>
                  </a:cxn>
                  <a:cxn ang="0">
                    <a:pos x="147" y="0"/>
                  </a:cxn>
                  <a:cxn ang="0">
                    <a:pos x="147" y="0"/>
                  </a:cxn>
                </a:cxnLst>
                <a:rect l="0" t="0" r="r" b="b"/>
                <a:pathLst>
                  <a:path w="160" h="31">
                    <a:moveTo>
                      <a:pt x="147" y="0"/>
                    </a:moveTo>
                    <a:lnTo>
                      <a:pt x="13" y="4"/>
                    </a:lnTo>
                    <a:lnTo>
                      <a:pt x="13" y="4"/>
                    </a:lnTo>
                    <a:lnTo>
                      <a:pt x="8" y="6"/>
                    </a:lnTo>
                    <a:lnTo>
                      <a:pt x="4" y="10"/>
                    </a:lnTo>
                    <a:lnTo>
                      <a:pt x="2" y="13"/>
                    </a:lnTo>
                    <a:lnTo>
                      <a:pt x="0" y="19"/>
                    </a:lnTo>
                    <a:lnTo>
                      <a:pt x="2" y="24"/>
                    </a:lnTo>
                    <a:lnTo>
                      <a:pt x="6" y="28"/>
                    </a:lnTo>
                    <a:lnTo>
                      <a:pt x="9" y="29"/>
                    </a:lnTo>
                    <a:lnTo>
                      <a:pt x="15" y="31"/>
                    </a:lnTo>
                    <a:lnTo>
                      <a:pt x="15" y="31"/>
                    </a:lnTo>
                    <a:lnTo>
                      <a:pt x="147" y="28"/>
                    </a:lnTo>
                    <a:lnTo>
                      <a:pt x="147" y="28"/>
                    </a:lnTo>
                    <a:lnTo>
                      <a:pt x="153" y="26"/>
                    </a:lnTo>
                    <a:lnTo>
                      <a:pt x="156" y="22"/>
                    </a:lnTo>
                    <a:lnTo>
                      <a:pt x="158" y="19"/>
                    </a:lnTo>
                    <a:lnTo>
                      <a:pt x="160" y="13"/>
                    </a:lnTo>
                    <a:lnTo>
                      <a:pt x="158" y="8"/>
                    </a:lnTo>
                    <a:lnTo>
                      <a:pt x="156" y="4"/>
                    </a:lnTo>
                    <a:lnTo>
                      <a:pt x="153" y="2"/>
                    </a:lnTo>
                    <a:lnTo>
                      <a:pt x="147" y="0"/>
                    </a:lnTo>
                    <a:lnTo>
                      <a:pt x="147" y="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5" name="Freeform 99"/>
              <p:cNvSpPr>
                <a:spLocks/>
              </p:cNvSpPr>
              <p:nvPr/>
            </p:nvSpPr>
            <p:spPr bwMode="auto">
              <a:xfrm>
                <a:off x="1727" y="1391"/>
                <a:ext cx="102" cy="134"/>
              </a:xfrm>
              <a:custGeom>
                <a:avLst/>
                <a:gdLst/>
                <a:ahLst/>
                <a:cxnLst>
                  <a:cxn ang="0">
                    <a:pos x="78" y="6"/>
                  </a:cxn>
                  <a:cxn ang="0">
                    <a:pos x="2" y="113"/>
                  </a:cxn>
                  <a:cxn ang="0">
                    <a:pos x="2" y="113"/>
                  </a:cxn>
                  <a:cxn ang="0">
                    <a:pos x="0" y="118"/>
                  </a:cxn>
                  <a:cxn ang="0">
                    <a:pos x="0" y="122"/>
                  </a:cxn>
                  <a:cxn ang="0">
                    <a:pos x="2" y="127"/>
                  </a:cxn>
                  <a:cxn ang="0">
                    <a:pos x="6" y="131"/>
                  </a:cxn>
                  <a:cxn ang="0">
                    <a:pos x="11" y="134"/>
                  </a:cxn>
                  <a:cxn ang="0">
                    <a:pos x="16" y="134"/>
                  </a:cxn>
                  <a:cxn ang="0">
                    <a:pos x="20" y="132"/>
                  </a:cxn>
                  <a:cxn ang="0">
                    <a:pos x="24" y="129"/>
                  </a:cxn>
                  <a:cxn ang="0">
                    <a:pos x="24" y="129"/>
                  </a:cxn>
                  <a:cxn ang="0">
                    <a:pos x="100" y="22"/>
                  </a:cxn>
                  <a:cxn ang="0">
                    <a:pos x="100" y="22"/>
                  </a:cxn>
                  <a:cxn ang="0">
                    <a:pos x="102" y="16"/>
                  </a:cxn>
                  <a:cxn ang="0">
                    <a:pos x="102" y="13"/>
                  </a:cxn>
                  <a:cxn ang="0">
                    <a:pos x="100" y="7"/>
                  </a:cxn>
                  <a:cxn ang="0">
                    <a:pos x="96" y="4"/>
                  </a:cxn>
                  <a:cxn ang="0">
                    <a:pos x="91" y="0"/>
                  </a:cxn>
                  <a:cxn ang="0">
                    <a:pos x="87" y="0"/>
                  </a:cxn>
                  <a:cxn ang="0">
                    <a:pos x="82" y="2"/>
                  </a:cxn>
                  <a:cxn ang="0">
                    <a:pos x="78" y="6"/>
                  </a:cxn>
                  <a:cxn ang="0">
                    <a:pos x="78" y="6"/>
                  </a:cxn>
                </a:cxnLst>
                <a:rect l="0" t="0" r="r" b="b"/>
                <a:pathLst>
                  <a:path w="102" h="134">
                    <a:moveTo>
                      <a:pt x="78" y="6"/>
                    </a:moveTo>
                    <a:lnTo>
                      <a:pt x="2" y="113"/>
                    </a:lnTo>
                    <a:lnTo>
                      <a:pt x="2" y="113"/>
                    </a:lnTo>
                    <a:lnTo>
                      <a:pt x="0" y="118"/>
                    </a:lnTo>
                    <a:lnTo>
                      <a:pt x="0" y="122"/>
                    </a:lnTo>
                    <a:lnTo>
                      <a:pt x="2" y="127"/>
                    </a:lnTo>
                    <a:lnTo>
                      <a:pt x="6" y="131"/>
                    </a:lnTo>
                    <a:lnTo>
                      <a:pt x="11" y="134"/>
                    </a:lnTo>
                    <a:lnTo>
                      <a:pt x="16" y="134"/>
                    </a:lnTo>
                    <a:lnTo>
                      <a:pt x="20" y="132"/>
                    </a:lnTo>
                    <a:lnTo>
                      <a:pt x="24" y="129"/>
                    </a:lnTo>
                    <a:lnTo>
                      <a:pt x="24" y="129"/>
                    </a:lnTo>
                    <a:lnTo>
                      <a:pt x="100" y="22"/>
                    </a:lnTo>
                    <a:lnTo>
                      <a:pt x="100" y="22"/>
                    </a:lnTo>
                    <a:lnTo>
                      <a:pt x="102" y="16"/>
                    </a:lnTo>
                    <a:lnTo>
                      <a:pt x="102" y="13"/>
                    </a:lnTo>
                    <a:lnTo>
                      <a:pt x="100" y="7"/>
                    </a:lnTo>
                    <a:lnTo>
                      <a:pt x="96" y="4"/>
                    </a:lnTo>
                    <a:lnTo>
                      <a:pt x="91" y="0"/>
                    </a:lnTo>
                    <a:lnTo>
                      <a:pt x="87" y="0"/>
                    </a:lnTo>
                    <a:lnTo>
                      <a:pt x="82" y="2"/>
                    </a:lnTo>
                    <a:lnTo>
                      <a:pt x="78" y="6"/>
                    </a:lnTo>
                    <a:lnTo>
                      <a:pt x="78" y="6"/>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6" name="Freeform 100"/>
              <p:cNvSpPr>
                <a:spLocks/>
              </p:cNvSpPr>
              <p:nvPr/>
            </p:nvSpPr>
            <p:spPr bwMode="auto">
              <a:xfrm>
                <a:off x="1892" y="1422"/>
                <a:ext cx="40" cy="107"/>
              </a:xfrm>
              <a:custGeom>
                <a:avLst/>
                <a:gdLst/>
                <a:ahLst/>
                <a:cxnLst>
                  <a:cxn ang="0">
                    <a:pos x="13" y="13"/>
                  </a:cxn>
                  <a:cxn ang="0">
                    <a:pos x="0" y="92"/>
                  </a:cxn>
                  <a:cxn ang="0">
                    <a:pos x="0" y="92"/>
                  </a:cxn>
                  <a:cxn ang="0">
                    <a:pos x="0" y="98"/>
                  </a:cxn>
                  <a:cxn ang="0">
                    <a:pos x="2" y="101"/>
                  </a:cxn>
                  <a:cxn ang="0">
                    <a:pos x="6" y="105"/>
                  </a:cxn>
                  <a:cxn ang="0">
                    <a:pos x="11" y="107"/>
                  </a:cxn>
                  <a:cxn ang="0">
                    <a:pos x="17" y="107"/>
                  </a:cxn>
                  <a:cxn ang="0">
                    <a:pos x="22" y="105"/>
                  </a:cxn>
                  <a:cxn ang="0">
                    <a:pos x="24" y="101"/>
                  </a:cxn>
                  <a:cxn ang="0">
                    <a:pos x="26" y="96"/>
                  </a:cxn>
                  <a:cxn ang="0">
                    <a:pos x="26" y="96"/>
                  </a:cxn>
                  <a:cxn ang="0">
                    <a:pos x="40" y="16"/>
                  </a:cxn>
                  <a:cxn ang="0">
                    <a:pos x="40" y="16"/>
                  </a:cxn>
                  <a:cxn ang="0">
                    <a:pos x="38" y="11"/>
                  </a:cxn>
                  <a:cxn ang="0">
                    <a:pos x="36" y="5"/>
                  </a:cxn>
                  <a:cxn ang="0">
                    <a:pos x="33" y="2"/>
                  </a:cxn>
                  <a:cxn ang="0">
                    <a:pos x="27" y="0"/>
                  </a:cxn>
                  <a:cxn ang="0">
                    <a:pos x="22" y="2"/>
                  </a:cxn>
                  <a:cxn ang="0">
                    <a:pos x="18" y="4"/>
                  </a:cxn>
                  <a:cxn ang="0">
                    <a:pos x="15" y="7"/>
                  </a:cxn>
                  <a:cxn ang="0">
                    <a:pos x="13" y="13"/>
                  </a:cxn>
                  <a:cxn ang="0">
                    <a:pos x="13" y="13"/>
                  </a:cxn>
                </a:cxnLst>
                <a:rect l="0" t="0" r="r" b="b"/>
                <a:pathLst>
                  <a:path w="40" h="107">
                    <a:moveTo>
                      <a:pt x="13" y="13"/>
                    </a:moveTo>
                    <a:lnTo>
                      <a:pt x="0" y="92"/>
                    </a:lnTo>
                    <a:lnTo>
                      <a:pt x="0" y="92"/>
                    </a:lnTo>
                    <a:lnTo>
                      <a:pt x="0" y="98"/>
                    </a:lnTo>
                    <a:lnTo>
                      <a:pt x="2" y="101"/>
                    </a:lnTo>
                    <a:lnTo>
                      <a:pt x="6" y="105"/>
                    </a:lnTo>
                    <a:lnTo>
                      <a:pt x="11" y="107"/>
                    </a:lnTo>
                    <a:lnTo>
                      <a:pt x="17" y="107"/>
                    </a:lnTo>
                    <a:lnTo>
                      <a:pt x="22" y="105"/>
                    </a:lnTo>
                    <a:lnTo>
                      <a:pt x="24" y="101"/>
                    </a:lnTo>
                    <a:lnTo>
                      <a:pt x="26" y="96"/>
                    </a:lnTo>
                    <a:lnTo>
                      <a:pt x="26" y="96"/>
                    </a:lnTo>
                    <a:lnTo>
                      <a:pt x="40" y="16"/>
                    </a:lnTo>
                    <a:lnTo>
                      <a:pt x="40" y="16"/>
                    </a:lnTo>
                    <a:lnTo>
                      <a:pt x="38" y="11"/>
                    </a:lnTo>
                    <a:lnTo>
                      <a:pt x="36" y="5"/>
                    </a:lnTo>
                    <a:lnTo>
                      <a:pt x="33" y="2"/>
                    </a:lnTo>
                    <a:lnTo>
                      <a:pt x="27" y="0"/>
                    </a:lnTo>
                    <a:lnTo>
                      <a:pt x="22" y="2"/>
                    </a:lnTo>
                    <a:lnTo>
                      <a:pt x="18" y="4"/>
                    </a:lnTo>
                    <a:lnTo>
                      <a:pt x="15" y="7"/>
                    </a:lnTo>
                    <a:lnTo>
                      <a:pt x="13" y="13"/>
                    </a:lnTo>
                    <a:lnTo>
                      <a:pt x="13" y="13"/>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7" name="Freeform 101"/>
              <p:cNvSpPr>
                <a:spLocks/>
              </p:cNvSpPr>
              <p:nvPr/>
            </p:nvSpPr>
            <p:spPr bwMode="auto">
              <a:xfrm>
                <a:off x="2003" y="1382"/>
                <a:ext cx="98" cy="80"/>
              </a:xfrm>
              <a:custGeom>
                <a:avLst/>
                <a:gdLst/>
                <a:ahLst/>
                <a:cxnLst>
                  <a:cxn ang="0">
                    <a:pos x="5" y="25"/>
                  </a:cxn>
                  <a:cxn ang="0">
                    <a:pos x="76" y="78"/>
                  </a:cxn>
                  <a:cxn ang="0">
                    <a:pos x="76" y="78"/>
                  </a:cxn>
                  <a:cxn ang="0">
                    <a:pos x="81" y="80"/>
                  </a:cxn>
                  <a:cxn ang="0">
                    <a:pos x="85" y="80"/>
                  </a:cxn>
                  <a:cxn ang="0">
                    <a:pos x="91" y="78"/>
                  </a:cxn>
                  <a:cxn ang="0">
                    <a:pos x="94" y="74"/>
                  </a:cxn>
                  <a:cxn ang="0">
                    <a:pos x="98" y="71"/>
                  </a:cxn>
                  <a:cxn ang="0">
                    <a:pos x="98" y="65"/>
                  </a:cxn>
                  <a:cxn ang="0">
                    <a:pos x="96" y="60"/>
                  </a:cxn>
                  <a:cxn ang="0">
                    <a:pos x="92" y="56"/>
                  </a:cxn>
                  <a:cxn ang="0">
                    <a:pos x="92" y="56"/>
                  </a:cxn>
                  <a:cxn ang="0">
                    <a:pos x="20" y="4"/>
                  </a:cxn>
                  <a:cxn ang="0">
                    <a:pos x="20" y="4"/>
                  </a:cxn>
                  <a:cxn ang="0">
                    <a:pos x="16" y="0"/>
                  </a:cxn>
                  <a:cxn ang="0">
                    <a:pos x="11" y="0"/>
                  </a:cxn>
                  <a:cxn ang="0">
                    <a:pos x="5" y="2"/>
                  </a:cxn>
                  <a:cxn ang="0">
                    <a:pos x="2" y="5"/>
                  </a:cxn>
                  <a:cxn ang="0">
                    <a:pos x="0" y="11"/>
                  </a:cxn>
                  <a:cxn ang="0">
                    <a:pos x="0" y="16"/>
                  </a:cxn>
                  <a:cxn ang="0">
                    <a:pos x="2" y="22"/>
                  </a:cxn>
                  <a:cxn ang="0">
                    <a:pos x="5" y="25"/>
                  </a:cxn>
                  <a:cxn ang="0">
                    <a:pos x="5" y="25"/>
                  </a:cxn>
                </a:cxnLst>
                <a:rect l="0" t="0" r="r" b="b"/>
                <a:pathLst>
                  <a:path w="98" h="80">
                    <a:moveTo>
                      <a:pt x="5" y="25"/>
                    </a:moveTo>
                    <a:lnTo>
                      <a:pt x="76" y="78"/>
                    </a:lnTo>
                    <a:lnTo>
                      <a:pt x="76" y="78"/>
                    </a:lnTo>
                    <a:lnTo>
                      <a:pt x="81" y="80"/>
                    </a:lnTo>
                    <a:lnTo>
                      <a:pt x="85" y="80"/>
                    </a:lnTo>
                    <a:lnTo>
                      <a:pt x="91" y="78"/>
                    </a:lnTo>
                    <a:lnTo>
                      <a:pt x="94" y="74"/>
                    </a:lnTo>
                    <a:lnTo>
                      <a:pt x="98" y="71"/>
                    </a:lnTo>
                    <a:lnTo>
                      <a:pt x="98" y="65"/>
                    </a:lnTo>
                    <a:lnTo>
                      <a:pt x="96" y="60"/>
                    </a:lnTo>
                    <a:lnTo>
                      <a:pt x="92" y="56"/>
                    </a:lnTo>
                    <a:lnTo>
                      <a:pt x="92" y="56"/>
                    </a:lnTo>
                    <a:lnTo>
                      <a:pt x="20" y="4"/>
                    </a:lnTo>
                    <a:lnTo>
                      <a:pt x="20" y="4"/>
                    </a:lnTo>
                    <a:lnTo>
                      <a:pt x="16" y="0"/>
                    </a:lnTo>
                    <a:lnTo>
                      <a:pt x="11" y="0"/>
                    </a:lnTo>
                    <a:lnTo>
                      <a:pt x="5" y="2"/>
                    </a:lnTo>
                    <a:lnTo>
                      <a:pt x="2" y="5"/>
                    </a:lnTo>
                    <a:lnTo>
                      <a:pt x="0" y="11"/>
                    </a:lnTo>
                    <a:lnTo>
                      <a:pt x="0" y="16"/>
                    </a:lnTo>
                    <a:lnTo>
                      <a:pt x="2" y="22"/>
                    </a:lnTo>
                    <a:lnTo>
                      <a:pt x="5" y="25"/>
                    </a:lnTo>
                    <a:lnTo>
                      <a:pt x="5" y="25"/>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8" name="Freeform 102"/>
              <p:cNvSpPr>
                <a:spLocks/>
              </p:cNvSpPr>
              <p:nvPr/>
            </p:nvSpPr>
            <p:spPr bwMode="auto">
              <a:xfrm>
                <a:off x="2064" y="1264"/>
                <a:ext cx="173" cy="56"/>
              </a:xfrm>
              <a:custGeom>
                <a:avLst/>
                <a:gdLst/>
                <a:ahLst/>
                <a:cxnLst>
                  <a:cxn ang="0">
                    <a:pos x="17" y="56"/>
                  </a:cxn>
                  <a:cxn ang="0">
                    <a:pos x="164" y="25"/>
                  </a:cxn>
                  <a:cxn ang="0">
                    <a:pos x="164" y="25"/>
                  </a:cxn>
                  <a:cxn ang="0">
                    <a:pos x="169" y="24"/>
                  </a:cxn>
                  <a:cxn ang="0">
                    <a:pos x="171" y="20"/>
                  </a:cxn>
                  <a:cxn ang="0">
                    <a:pos x="173" y="15"/>
                  </a:cxn>
                  <a:cxn ang="0">
                    <a:pos x="173" y="9"/>
                  </a:cxn>
                  <a:cxn ang="0">
                    <a:pos x="171" y="4"/>
                  </a:cxn>
                  <a:cxn ang="0">
                    <a:pos x="167" y="2"/>
                  </a:cxn>
                  <a:cxn ang="0">
                    <a:pos x="162" y="0"/>
                  </a:cxn>
                  <a:cxn ang="0">
                    <a:pos x="156" y="0"/>
                  </a:cxn>
                  <a:cxn ang="0">
                    <a:pos x="156" y="0"/>
                  </a:cxn>
                  <a:cxn ang="0">
                    <a:pos x="11" y="31"/>
                  </a:cxn>
                  <a:cxn ang="0">
                    <a:pos x="11" y="31"/>
                  </a:cxn>
                  <a:cxn ang="0">
                    <a:pos x="6" y="33"/>
                  </a:cxn>
                  <a:cxn ang="0">
                    <a:pos x="2" y="35"/>
                  </a:cxn>
                  <a:cxn ang="0">
                    <a:pos x="0" y="40"/>
                  </a:cxn>
                  <a:cxn ang="0">
                    <a:pos x="0" y="45"/>
                  </a:cxn>
                  <a:cxn ang="0">
                    <a:pos x="2" y="51"/>
                  </a:cxn>
                  <a:cxn ang="0">
                    <a:pos x="6" y="55"/>
                  </a:cxn>
                  <a:cxn ang="0">
                    <a:pos x="11" y="56"/>
                  </a:cxn>
                  <a:cxn ang="0">
                    <a:pos x="17" y="56"/>
                  </a:cxn>
                  <a:cxn ang="0">
                    <a:pos x="17" y="56"/>
                  </a:cxn>
                </a:cxnLst>
                <a:rect l="0" t="0" r="r" b="b"/>
                <a:pathLst>
                  <a:path w="173" h="56">
                    <a:moveTo>
                      <a:pt x="17" y="56"/>
                    </a:moveTo>
                    <a:lnTo>
                      <a:pt x="164" y="25"/>
                    </a:lnTo>
                    <a:lnTo>
                      <a:pt x="164" y="25"/>
                    </a:lnTo>
                    <a:lnTo>
                      <a:pt x="169" y="24"/>
                    </a:lnTo>
                    <a:lnTo>
                      <a:pt x="171" y="20"/>
                    </a:lnTo>
                    <a:lnTo>
                      <a:pt x="173" y="15"/>
                    </a:lnTo>
                    <a:lnTo>
                      <a:pt x="173" y="9"/>
                    </a:lnTo>
                    <a:lnTo>
                      <a:pt x="171" y="4"/>
                    </a:lnTo>
                    <a:lnTo>
                      <a:pt x="167" y="2"/>
                    </a:lnTo>
                    <a:lnTo>
                      <a:pt x="162" y="0"/>
                    </a:lnTo>
                    <a:lnTo>
                      <a:pt x="156" y="0"/>
                    </a:lnTo>
                    <a:lnTo>
                      <a:pt x="156" y="0"/>
                    </a:lnTo>
                    <a:lnTo>
                      <a:pt x="11" y="31"/>
                    </a:lnTo>
                    <a:lnTo>
                      <a:pt x="11" y="31"/>
                    </a:lnTo>
                    <a:lnTo>
                      <a:pt x="6" y="33"/>
                    </a:lnTo>
                    <a:lnTo>
                      <a:pt x="2" y="35"/>
                    </a:lnTo>
                    <a:lnTo>
                      <a:pt x="0" y="40"/>
                    </a:lnTo>
                    <a:lnTo>
                      <a:pt x="0" y="45"/>
                    </a:lnTo>
                    <a:lnTo>
                      <a:pt x="2" y="51"/>
                    </a:lnTo>
                    <a:lnTo>
                      <a:pt x="6" y="55"/>
                    </a:lnTo>
                    <a:lnTo>
                      <a:pt x="11" y="56"/>
                    </a:lnTo>
                    <a:lnTo>
                      <a:pt x="17" y="56"/>
                    </a:lnTo>
                    <a:lnTo>
                      <a:pt x="17" y="56"/>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9" name="Freeform 103"/>
              <p:cNvSpPr>
                <a:spLocks/>
              </p:cNvSpPr>
              <p:nvPr/>
            </p:nvSpPr>
            <p:spPr bwMode="auto">
              <a:xfrm>
                <a:off x="1714" y="1152"/>
                <a:ext cx="115" cy="101"/>
              </a:xfrm>
              <a:custGeom>
                <a:avLst/>
                <a:gdLst/>
                <a:ahLst/>
                <a:cxnLst>
                  <a:cxn ang="0">
                    <a:pos x="111" y="79"/>
                  </a:cxn>
                  <a:cxn ang="0">
                    <a:pos x="22" y="3"/>
                  </a:cxn>
                  <a:cxn ang="0">
                    <a:pos x="22" y="3"/>
                  </a:cxn>
                  <a:cxn ang="0">
                    <a:pos x="17" y="0"/>
                  </a:cxn>
                  <a:cxn ang="0">
                    <a:pos x="13" y="0"/>
                  </a:cxn>
                  <a:cxn ang="0">
                    <a:pos x="8" y="1"/>
                  </a:cxn>
                  <a:cxn ang="0">
                    <a:pos x="4" y="5"/>
                  </a:cxn>
                  <a:cxn ang="0">
                    <a:pos x="0" y="11"/>
                  </a:cxn>
                  <a:cxn ang="0">
                    <a:pos x="0" y="14"/>
                  </a:cxn>
                  <a:cxn ang="0">
                    <a:pos x="0" y="20"/>
                  </a:cxn>
                  <a:cxn ang="0">
                    <a:pos x="4" y="23"/>
                  </a:cxn>
                  <a:cxn ang="0">
                    <a:pos x="4" y="23"/>
                  </a:cxn>
                  <a:cxn ang="0">
                    <a:pos x="93" y="99"/>
                  </a:cxn>
                  <a:cxn ang="0">
                    <a:pos x="93" y="99"/>
                  </a:cxn>
                  <a:cxn ang="0">
                    <a:pos x="98" y="101"/>
                  </a:cxn>
                  <a:cxn ang="0">
                    <a:pos x="104" y="101"/>
                  </a:cxn>
                  <a:cxn ang="0">
                    <a:pos x="107" y="101"/>
                  </a:cxn>
                  <a:cxn ang="0">
                    <a:pos x="113" y="98"/>
                  </a:cxn>
                  <a:cxn ang="0">
                    <a:pos x="115" y="92"/>
                  </a:cxn>
                  <a:cxn ang="0">
                    <a:pos x="115" y="89"/>
                  </a:cxn>
                  <a:cxn ang="0">
                    <a:pos x="115" y="83"/>
                  </a:cxn>
                  <a:cxn ang="0">
                    <a:pos x="111" y="79"/>
                  </a:cxn>
                  <a:cxn ang="0">
                    <a:pos x="111" y="79"/>
                  </a:cxn>
                </a:cxnLst>
                <a:rect l="0" t="0" r="r" b="b"/>
                <a:pathLst>
                  <a:path w="115" h="101">
                    <a:moveTo>
                      <a:pt x="111" y="79"/>
                    </a:moveTo>
                    <a:lnTo>
                      <a:pt x="22" y="3"/>
                    </a:lnTo>
                    <a:lnTo>
                      <a:pt x="22" y="3"/>
                    </a:lnTo>
                    <a:lnTo>
                      <a:pt x="17" y="0"/>
                    </a:lnTo>
                    <a:lnTo>
                      <a:pt x="13" y="0"/>
                    </a:lnTo>
                    <a:lnTo>
                      <a:pt x="8" y="1"/>
                    </a:lnTo>
                    <a:lnTo>
                      <a:pt x="4" y="5"/>
                    </a:lnTo>
                    <a:lnTo>
                      <a:pt x="0" y="11"/>
                    </a:lnTo>
                    <a:lnTo>
                      <a:pt x="0" y="14"/>
                    </a:lnTo>
                    <a:lnTo>
                      <a:pt x="0" y="20"/>
                    </a:lnTo>
                    <a:lnTo>
                      <a:pt x="4" y="23"/>
                    </a:lnTo>
                    <a:lnTo>
                      <a:pt x="4" y="23"/>
                    </a:lnTo>
                    <a:lnTo>
                      <a:pt x="93" y="99"/>
                    </a:lnTo>
                    <a:lnTo>
                      <a:pt x="93" y="99"/>
                    </a:lnTo>
                    <a:lnTo>
                      <a:pt x="98" y="101"/>
                    </a:lnTo>
                    <a:lnTo>
                      <a:pt x="104" y="101"/>
                    </a:lnTo>
                    <a:lnTo>
                      <a:pt x="107" y="101"/>
                    </a:lnTo>
                    <a:lnTo>
                      <a:pt x="113" y="98"/>
                    </a:lnTo>
                    <a:lnTo>
                      <a:pt x="115" y="92"/>
                    </a:lnTo>
                    <a:lnTo>
                      <a:pt x="115" y="89"/>
                    </a:lnTo>
                    <a:lnTo>
                      <a:pt x="115" y="83"/>
                    </a:lnTo>
                    <a:lnTo>
                      <a:pt x="111" y="79"/>
                    </a:lnTo>
                    <a:lnTo>
                      <a:pt x="111" y="79"/>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0" name="Freeform 104"/>
              <p:cNvSpPr>
                <a:spLocks/>
              </p:cNvSpPr>
              <p:nvPr/>
            </p:nvSpPr>
            <p:spPr bwMode="auto">
              <a:xfrm>
                <a:off x="1909" y="1059"/>
                <a:ext cx="45" cy="169"/>
              </a:xfrm>
              <a:custGeom>
                <a:avLst/>
                <a:gdLst/>
                <a:ahLst/>
                <a:cxnLst>
                  <a:cxn ang="0">
                    <a:pos x="27" y="156"/>
                  </a:cxn>
                  <a:cxn ang="0">
                    <a:pos x="45" y="15"/>
                  </a:cxn>
                  <a:cxn ang="0">
                    <a:pos x="45" y="15"/>
                  </a:cxn>
                  <a:cxn ang="0">
                    <a:pos x="43" y="9"/>
                  </a:cxn>
                  <a:cxn ang="0">
                    <a:pos x="41" y="4"/>
                  </a:cxn>
                  <a:cxn ang="0">
                    <a:pos x="38" y="2"/>
                  </a:cxn>
                  <a:cxn ang="0">
                    <a:pos x="32" y="0"/>
                  </a:cxn>
                  <a:cxn ang="0">
                    <a:pos x="27" y="0"/>
                  </a:cxn>
                  <a:cxn ang="0">
                    <a:pos x="23" y="2"/>
                  </a:cxn>
                  <a:cxn ang="0">
                    <a:pos x="19" y="6"/>
                  </a:cxn>
                  <a:cxn ang="0">
                    <a:pos x="18" y="11"/>
                  </a:cxn>
                  <a:cxn ang="0">
                    <a:pos x="18" y="11"/>
                  </a:cxn>
                  <a:cxn ang="0">
                    <a:pos x="0" y="154"/>
                  </a:cxn>
                  <a:cxn ang="0">
                    <a:pos x="0" y="154"/>
                  </a:cxn>
                  <a:cxn ang="0">
                    <a:pos x="1" y="160"/>
                  </a:cxn>
                  <a:cxn ang="0">
                    <a:pos x="3" y="163"/>
                  </a:cxn>
                  <a:cxn ang="0">
                    <a:pos x="7" y="167"/>
                  </a:cxn>
                  <a:cxn ang="0">
                    <a:pos x="12" y="169"/>
                  </a:cxn>
                  <a:cxn ang="0">
                    <a:pos x="18" y="167"/>
                  </a:cxn>
                  <a:cxn ang="0">
                    <a:pos x="23" y="165"/>
                  </a:cxn>
                  <a:cxn ang="0">
                    <a:pos x="25" y="162"/>
                  </a:cxn>
                  <a:cxn ang="0">
                    <a:pos x="27" y="156"/>
                  </a:cxn>
                  <a:cxn ang="0">
                    <a:pos x="27" y="156"/>
                  </a:cxn>
                </a:cxnLst>
                <a:rect l="0" t="0" r="r" b="b"/>
                <a:pathLst>
                  <a:path w="45" h="169">
                    <a:moveTo>
                      <a:pt x="27" y="156"/>
                    </a:moveTo>
                    <a:lnTo>
                      <a:pt x="45" y="15"/>
                    </a:lnTo>
                    <a:lnTo>
                      <a:pt x="45" y="15"/>
                    </a:lnTo>
                    <a:lnTo>
                      <a:pt x="43" y="9"/>
                    </a:lnTo>
                    <a:lnTo>
                      <a:pt x="41" y="4"/>
                    </a:lnTo>
                    <a:lnTo>
                      <a:pt x="38" y="2"/>
                    </a:lnTo>
                    <a:lnTo>
                      <a:pt x="32" y="0"/>
                    </a:lnTo>
                    <a:lnTo>
                      <a:pt x="27" y="0"/>
                    </a:lnTo>
                    <a:lnTo>
                      <a:pt x="23" y="2"/>
                    </a:lnTo>
                    <a:lnTo>
                      <a:pt x="19" y="6"/>
                    </a:lnTo>
                    <a:lnTo>
                      <a:pt x="18" y="11"/>
                    </a:lnTo>
                    <a:lnTo>
                      <a:pt x="18" y="11"/>
                    </a:lnTo>
                    <a:lnTo>
                      <a:pt x="0" y="154"/>
                    </a:lnTo>
                    <a:lnTo>
                      <a:pt x="0" y="154"/>
                    </a:lnTo>
                    <a:lnTo>
                      <a:pt x="1" y="160"/>
                    </a:lnTo>
                    <a:lnTo>
                      <a:pt x="3" y="163"/>
                    </a:lnTo>
                    <a:lnTo>
                      <a:pt x="7" y="167"/>
                    </a:lnTo>
                    <a:lnTo>
                      <a:pt x="12" y="169"/>
                    </a:lnTo>
                    <a:lnTo>
                      <a:pt x="18" y="167"/>
                    </a:lnTo>
                    <a:lnTo>
                      <a:pt x="23" y="165"/>
                    </a:lnTo>
                    <a:lnTo>
                      <a:pt x="25" y="162"/>
                    </a:lnTo>
                    <a:lnTo>
                      <a:pt x="27" y="156"/>
                    </a:lnTo>
                    <a:lnTo>
                      <a:pt x="27" y="156"/>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1" name="Freeform 105"/>
              <p:cNvSpPr>
                <a:spLocks/>
              </p:cNvSpPr>
              <p:nvPr/>
            </p:nvSpPr>
            <p:spPr bwMode="auto">
              <a:xfrm>
                <a:off x="2025" y="1152"/>
                <a:ext cx="88" cy="89"/>
              </a:xfrm>
              <a:custGeom>
                <a:avLst/>
                <a:gdLst/>
                <a:ahLst/>
                <a:cxnLst>
                  <a:cxn ang="0">
                    <a:pos x="21" y="85"/>
                  </a:cxn>
                  <a:cxn ang="0">
                    <a:pos x="85" y="23"/>
                  </a:cxn>
                  <a:cxn ang="0">
                    <a:pos x="85" y="23"/>
                  </a:cxn>
                  <a:cxn ang="0">
                    <a:pos x="88" y="18"/>
                  </a:cxn>
                  <a:cxn ang="0">
                    <a:pos x="88" y="12"/>
                  </a:cxn>
                  <a:cxn ang="0">
                    <a:pos x="88" y="9"/>
                  </a:cxn>
                  <a:cxn ang="0">
                    <a:pos x="85" y="3"/>
                  </a:cxn>
                  <a:cxn ang="0">
                    <a:pos x="79" y="0"/>
                  </a:cxn>
                  <a:cxn ang="0">
                    <a:pos x="76" y="0"/>
                  </a:cxn>
                  <a:cxn ang="0">
                    <a:pos x="70" y="0"/>
                  </a:cxn>
                  <a:cxn ang="0">
                    <a:pos x="65" y="3"/>
                  </a:cxn>
                  <a:cxn ang="0">
                    <a:pos x="65" y="3"/>
                  </a:cxn>
                  <a:cxn ang="0">
                    <a:pos x="3" y="67"/>
                  </a:cxn>
                  <a:cxn ang="0">
                    <a:pos x="3" y="67"/>
                  </a:cxn>
                  <a:cxn ang="0">
                    <a:pos x="0" y="70"/>
                  </a:cxn>
                  <a:cxn ang="0">
                    <a:pos x="0" y="76"/>
                  </a:cxn>
                  <a:cxn ang="0">
                    <a:pos x="0" y="79"/>
                  </a:cxn>
                  <a:cxn ang="0">
                    <a:pos x="3" y="85"/>
                  </a:cxn>
                  <a:cxn ang="0">
                    <a:pos x="9" y="89"/>
                  </a:cxn>
                  <a:cxn ang="0">
                    <a:pos x="12" y="89"/>
                  </a:cxn>
                  <a:cxn ang="0">
                    <a:pos x="18" y="89"/>
                  </a:cxn>
                  <a:cxn ang="0">
                    <a:pos x="21" y="85"/>
                  </a:cxn>
                  <a:cxn ang="0">
                    <a:pos x="21" y="85"/>
                  </a:cxn>
                </a:cxnLst>
                <a:rect l="0" t="0" r="r" b="b"/>
                <a:pathLst>
                  <a:path w="88" h="89">
                    <a:moveTo>
                      <a:pt x="21" y="85"/>
                    </a:moveTo>
                    <a:lnTo>
                      <a:pt x="85" y="23"/>
                    </a:lnTo>
                    <a:lnTo>
                      <a:pt x="85" y="23"/>
                    </a:lnTo>
                    <a:lnTo>
                      <a:pt x="88" y="18"/>
                    </a:lnTo>
                    <a:lnTo>
                      <a:pt x="88" y="12"/>
                    </a:lnTo>
                    <a:lnTo>
                      <a:pt x="88" y="9"/>
                    </a:lnTo>
                    <a:lnTo>
                      <a:pt x="85" y="3"/>
                    </a:lnTo>
                    <a:lnTo>
                      <a:pt x="79" y="0"/>
                    </a:lnTo>
                    <a:lnTo>
                      <a:pt x="76" y="0"/>
                    </a:lnTo>
                    <a:lnTo>
                      <a:pt x="70" y="0"/>
                    </a:lnTo>
                    <a:lnTo>
                      <a:pt x="65" y="3"/>
                    </a:lnTo>
                    <a:lnTo>
                      <a:pt x="65" y="3"/>
                    </a:lnTo>
                    <a:lnTo>
                      <a:pt x="3" y="67"/>
                    </a:lnTo>
                    <a:lnTo>
                      <a:pt x="3" y="67"/>
                    </a:lnTo>
                    <a:lnTo>
                      <a:pt x="0" y="70"/>
                    </a:lnTo>
                    <a:lnTo>
                      <a:pt x="0" y="76"/>
                    </a:lnTo>
                    <a:lnTo>
                      <a:pt x="0" y="79"/>
                    </a:lnTo>
                    <a:lnTo>
                      <a:pt x="3" y="85"/>
                    </a:lnTo>
                    <a:lnTo>
                      <a:pt x="9" y="89"/>
                    </a:lnTo>
                    <a:lnTo>
                      <a:pt x="12" y="89"/>
                    </a:lnTo>
                    <a:lnTo>
                      <a:pt x="18" y="89"/>
                    </a:lnTo>
                    <a:lnTo>
                      <a:pt x="21" y="85"/>
                    </a:lnTo>
                    <a:lnTo>
                      <a:pt x="21" y="85"/>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2" name="Freeform 106"/>
              <p:cNvSpPr>
                <a:spLocks/>
              </p:cNvSpPr>
              <p:nvPr/>
            </p:nvSpPr>
            <p:spPr bwMode="auto">
              <a:xfrm>
                <a:off x="1239" y="1569"/>
                <a:ext cx="419" cy="660"/>
              </a:xfrm>
              <a:custGeom>
                <a:avLst/>
                <a:gdLst/>
                <a:ahLst/>
                <a:cxnLst>
                  <a:cxn ang="0">
                    <a:pos x="387" y="261"/>
                  </a:cxn>
                  <a:cxn ang="0">
                    <a:pos x="374" y="248"/>
                  </a:cxn>
                  <a:cxn ang="0">
                    <a:pos x="359" y="241"/>
                  </a:cxn>
                  <a:cxn ang="0">
                    <a:pos x="343" y="236"/>
                  </a:cxn>
                  <a:cxn ang="0">
                    <a:pos x="321" y="227"/>
                  </a:cxn>
                  <a:cxn ang="0">
                    <a:pos x="298" y="214"/>
                  </a:cxn>
                  <a:cxn ang="0">
                    <a:pos x="287" y="190"/>
                  </a:cxn>
                  <a:cxn ang="0">
                    <a:pos x="290" y="163"/>
                  </a:cxn>
                  <a:cxn ang="0">
                    <a:pos x="301" y="132"/>
                  </a:cxn>
                  <a:cxn ang="0">
                    <a:pos x="310" y="101"/>
                  </a:cxn>
                  <a:cxn ang="0">
                    <a:pos x="307" y="65"/>
                  </a:cxn>
                  <a:cxn ang="0">
                    <a:pos x="289" y="36"/>
                  </a:cxn>
                  <a:cxn ang="0">
                    <a:pos x="263" y="16"/>
                  </a:cxn>
                  <a:cxn ang="0">
                    <a:pos x="240" y="5"/>
                  </a:cxn>
                  <a:cxn ang="0">
                    <a:pos x="220" y="2"/>
                  </a:cxn>
                  <a:cxn ang="0">
                    <a:pos x="183" y="0"/>
                  </a:cxn>
                  <a:cxn ang="0">
                    <a:pos x="145" y="3"/>
                  </a:cxn>
                  <a:cxn ang="0">
                    <a:pos x="109" y="11"/>
                  </a:cxn>
                  <a:cxn ang="0">
                    <a:pos x="75" y="29"/>
                  </a:cxn>
                  <a:cxn ang="0">
                    <a:pos x="40" y="58"/>
                  </a:cxn>
                  <a:cxn ang="0">
                    <a:pos x="15" y="94"/>
                  </a:cxn>
                  <a:cxn ang="0">
                    <a:pos x="2" y="132"/>
                  </a:cxn>
                  <a:cxn ang="0">
                    <a:pos x="0" y="187"/>
                  </a:cxn>
                  <a:cxn ang="0">
                    <a:pos x="13" y="239"/>
                  </a:cxn>
                  <a:cxn ang="0">
                    <a:pos x="33" y="290"/>
                  </a:cxn>
                  <a:cxn ang="0">
                    <a:pos x="40" y="353"/>
                  </a:cxn>
                  <a:cxn ang="0">
                    <a:pos x="29" y="404"/>
                  </a:cxn>
                  <a:cxn ang="0">
                    <a:pos x="29" y="426"/>
                  </a:cxn>
                  <a:cxn ang="0">
                    <a:pos x="38" y="451"/>
                  </a:cxn>
                  <a:cxn ang="0">
                    <a:pos x="60" y="479"/>
                  </a:cxn>
                  <a:cxn ang="0">
                    <a:pos x="82" y="495"/>
                  </a:cxn>
                  <a:cxn ang="0">
                    <a:pos x="89" y="500"/>
                  </a:cxn>
                  <a:cxn ang="0">
                    <a:pos x="109" y="515"/>
                  </a:cxn>
                  <a:cxn ang="0">
                    <a:pos x="133" y="537"/>
                  </a:cxn>
                  <a:cxn ang="0">
                    <a:pos x="142" y="560"/>
                  </a:cxn>
                  <a:cxn ang="0">
                    <a:pos x="145" y="573"/>
                  </a:cxn>
                  <a:cxn ang="0">
                    <a:pos x="151" y="595"/>
                  </a:cxn>
                  <a:cxn ang="0">
                    <a:pos x="164" y="624"/>
                  </a:cxn>
                  <a:cxn ang="0">
                    <a:pos x="187" y="645"/>
                  </a:cxn>
                  <a:cxn ang="0">
                    <a:pos x="227" y="660"/>
                  </a:cxn>
                  <a:cxn ang="0">
                    <a:pos x="272" y="658"/>
                  </a:cxn>
                  <a:cxn ang="0">
                    <a:pos x="298" y="645"/>
                  </a:cxn>
                  <a:cxn ang="0">
                    <a:pos x="321" y="616"/>
                  </a:cxn>
                  <a:cxn ang="0">
                    <a:pos x="334" y="555"/>
                  </a:cxn>
                  <a:cxn ang="0">
                    <a:pos x="334" y="488"/>
                  </a:cxn>
                  <a:cxn ang="0">
                    <a:pos x="356" y="450"/>
                  </a:cxn>
                  <a:cxn ang="0">
                    <a:pos x="378" y="424"/>
                  </a:cxn>
                  <a:cxn ang="0">
                    <a:pos x="387" y="415"/>
                  </a:cxn>
                  <a:cxn ang="0">
                    <a:pos x="410" y="375"/>
                  </a:cxn>
                  <a:cxn ang="0">
                    <a:pos x="414" y="303"/>
                  </a:cxn>
                </a:cxnLst>
                <a:rect l="0" t="0" r="r" b="b"/>
                <a:pathLst>
                  <a:path w="419" h="660">
                    <a:moveTo>
                      <a:pt x="394" y="268"/>
                    </a:moveTo>
                    <a:lnTo>
                      <a:pt x="387" y="261"/>
                    </a:lnTo>
                    <a:lnTo>
                      <a:pt x="381" y="254"/>
                    </a:lnTo>
                    <a:lnTo>
                      <a:pt x="374" y="248"/>
                    </a:lnTo>
                    <a:lnTo>
                      <a:pt x="367" y="245"/>
                    </a:lnTo>
                    <a:lnTo>
                      <a:pt x="359" y="241"/>
                    </a:lnTo>
                    <a:lnTo>
                      <a:pt x="350" y="237"/>
                    </a:lnTo>
                    <a:lnTo>
                      <a:pt x="343" y="236"/>
                    </a:lnTo>
                    <a:lnTo>
                      <a:pt x="336" y="232"/>
                    </a:lnTo>
                    <a:lnTo>
                      <a:pt x="321" y="227"/>
                    </a:lnTo>
                    <a:lnTo>
                      <a:pt x="309" y="221"/>
                    </a:lnTo>
                    <a:lnTo>
                      <a:pt x="298" y="214"/>
                    </a:lnTo>
                    <a:lnTo>
                      <a:pt x="290" y="205"/>
                    </a:lnTo>
                    <a:lnTo>
                      <a:pt x="287" y="190"/>
                    </a:lnTo>
                    <a:lnTo>
                      <a:pt x="287" y="176"/>
                    </a:lnTo>
                    <a:lnTo>
                      <a:pt x="290" y="163"/>
                    </a:lnTo>
                    <a:lnTo>
                      <a:pt x="296" y="147"/>
                    </a:lnTo>
                    <a:lnTo>
                      <a:pt x="301" y="132"/>
                    </a:lnTo>
                    <a:lnTo>
                      <a:pt x="307" y="118"/>
                    </a:lnTo>
                    <a:lnTo>
                      <a:pt x="310" y="101"/>
                    </a:lnTo>
                    <a:lnTo>
                      <a:pt x="310" y="83"/>
                    </a:lnTo>
                    <a:lnTo>
                      <a:pt x="307" y="65"/>
                    </a:lnTo>
                    <a:lnTo>
                      <a:pt x="300" y="49"/>
                    </a:lnTo>
                    <a:lnTo>
                      <a:pt x="289" y="36"/>
                    </a:lnTo>
                    <a:lnTo>
                      <a:pt x="276" y="25"/>
                    </a:lnTo>
                    <a:lnTo>
                      <a:pt x="263" y="16"/>
                    </a:lnTo>
                    <a:lnTo>
                      <a:pt x="251" y="11"/>
                    </a:lnTo>
                    <a:lnTo>
                      <a:pt x="240" y="5"/>
                    </a:lnTo>
                    <a:lnTo>
                      <a:pt x="232" y="3"/>
                    </a:lnTo>
                    <a:lnTo>
                      <a:pt x="220" y="2"/>
                    </a:lnTo>
                    <a:lnTo>
                      <a:pt x="203" y="0"/>
                    </a:lnTo>
                    <a:lnTo>
                      <a:pt x="183" y="0"/>
                    </a:lnTo>
                    <a:lnTo>
                      <a:pt x="165" y="2"/>
                    </a:lnTo>
                    <a:lnTo>
                      <a:pt x="145" y="3"/>
                    </a:lnTo>
                    <a:lnTo>
                      <a:pt x="127" y="5"/>
                    </a:lnTo>
                    <a:lnTo>
                      <a:pt x="109" y="11"/>
                    </a:lnTo>
                    <a:lnTo>
                      <a:pt x="95" y="16"/>
                    </a:lnTo>
                    <a:lnTo>
                      <a:pt x="75" y="29"/>
                    </a:lnTo>
                    <a:lnTo>
                      <a:pt x="57" y="42"/>
                    </a:lnTo>
                    <a:lnTo>
                      <a:pt x="40" y="58"/>
                    </a:lnTo>
                    <a:lnTo>
                      <a:pt x="26" y="74"/>
                    </a:lnTo>
                    <a:lnTo>
                      <a:pt x="15" y="94"/>
                    </a:lnTo>
                    <a:lnTo>
                      <a:pt x="6" y="112"/>
                    </a:lnTo>
                    <a:lnTo>
                      <a:pt x="2" y="132"/>
                    </a:lnTo>
                    <a:lnTo>
                      <a:pt x="2" y="154"/>
                    </a:lnTo>
                    <a:lnTo>
                      <a:pt x="0" y="187"/>
                    </a:lnTo>
                    <a:lnTo>
                      <a:pt x="6" y="214"/>
                    </a:lnTo>
                    <a:lnTo>
                      <a:pt x="13" y="239"/>
                    </a:lnTo>
                    <a:lnTo>
                      <a:pt x="22" y="263"/>
                    </a:lnTo>
                    <a:lnTo>
                      <a:pt x="33" y="290"/>
                    </a:lnTo>
                    <a:lnTo>
                      <a:pt x="40" y="319"/>
                    </a:lnTo>
                    <a:lnTo>
                      <a:pt x="40" y="353"/>
                    </a:lnTo>
                    <a:lnTo>
                      <a:pt x="31" y="393"/>
                    </a:lnTo>
                    <a:lnTo>
                      <a:pt x="29" y="404"/>
                    </a:lnTo>
                    <a:lnTo>
                      <a:pt x="27" y="415"/>
                    </a:lnTo>
                    <a:lnTo>
                      <a:pt x="29" y="426"/>
                    </a:lnTo>
                    <a:lnTo>
                      <a:pt x="33" y="439"/>
                    </a:lnTo>
                    <a:lnTo>
                      <a:pt x="38" y="451"/>
                    </a:lnTo>
                    <a:lnTo>
                      <a:pt x="47" y="466"/>
                    </a:lnTo>
                    <a:lnTo>
                      <a:pt x="60" y="479"/>
                    </a:lnTo>
                    <a:lnTo>
                      <a:pt x="78" y="493"/>
                    </a:lnTo>
                    <a:lnTo>
                      <a:pt x="82" y="495"/>
                    </a:lnTo>
                    <a:lnTo>
                      <a:pt x="86" y="499"/>
                    </a:lnTo>
                    <a:lnTo>
                      <a:pt x="89" y="500"/>
                    </a:lnTo>
                    <a:lnTo>
                      <a:pt x="93" y="504"/>
                    </a:lnTo>
                    <a:lnTo>
                      <a:pt x="109" y="515"/>
                    </a:lnTo>
                    <a:lnTo>
                      <a:pt x="122" y="526"/>
                    </a:lnTo>
                    <a:lnTo>
                      <a:pt x="133" y="537"/>
                    </a:lnTo>
                    <a:lnTo>
                      <a:pt x="140" y="553"/>
                    </a:lnTo>
                    <a:lnTo>
                      <a:pt x="142" y="560"/>
                    </a:lnTo>
                    <a:lnTo>
                      <a:pt x="144" y="566"/>
                    </a:lnTo>
                    <a:lnTo>
                      <a:pt x="145" y="573"/>
                    </a:lnTo>
                    <a:lnTo>
                      <a:pt x="147" y="580"/>
                    </a:lnTo>
                    <a:lnTo>
                      <a:pt x="151" y="595"/>
                    </a:lnTo>
                    <a:lnTo>
                      <a:pt x="156" y="609"/>
                    </a:lnTo>
                    <a:lnTo>
                      <a:pt x="164" y="624"/>
                    </a:lnTo>
                    <a:lnTo>
                      <a:pt x="173" y="636"/>
                    </a:lnTo>
                    <a:lnTo>
                      <a:pt x="187" y="645"/>
                    </a:lnTo>
                    <a:lnTo>
                      <a:pt x="203" y="655"/>
                    </a:lnTo>
                    <a:lnTo>
                      <a:pt x="227" y="660"/>
                    </a:lnTo>
                    <a:lnTo>
                      <a:pt x="256" y="660"/>
                    </a:lnTo>
                    <a:lnTo>
                      <a:pt x="272" y="658"/>
                    </a:lnTo>
                    <a:lnTo>
                      <a:pt x="285" y="653"/>
                    </a:lnTo>
                    <a:lnTo>
                      <a:pt x="298" y="645"/>
                    </a:lnTo>
                    <a:lnTo>
                      <a:pt x="309" y="636"/>
                    </a:lnTo>
                    <a:lnTo>
                      <a:pt x="321" y="616"/>
                    </a:lnTo>
                    <a:lnTo>
                      <a:pt x="330" y="587"/>
                    </a:lnTo>
                    <a:lnTo>
                      <a:pt x="334" y="555"/>
                    </a:lnTo>
                    <a:lnTo>
                      <a:pt x="332" y="513"/>
                    </a:lnTo>
                    <a:lnTo>
                      <a:pt x="334" y="488"/>
                    </a:lnTo>
                    <a:lnTo>
                      <a:pt x="341" y="468"/>
                    </a:lnTo>
                    <a:lnTo>
                      <a:pt x="356" y="450"/>
                    </a:lnTo>
                    <a:lnTo>
                      <a:pt x="374" y="430"/>
                    </a:lnTo>
                    <a:lnTo>
                      <a:pt x="378" y="424"/>
                    </a:lnTo>
                    <a:lnTo>
                      <a:pt x="383" y="419"/>
                    </a:lnTo>
                    <a:lnTo>
                      <a:pt x="387" y="415"/>
                    </a:lnTo>
                    <a:lnTo>
                      <a:pt x="390" y="410"/>
                    </a:lnTo>
                    <a:lnTo>
                      <a:pt x="410" y="375"/>
                    </a:lnTo>
                    <a:lnTo>
                      <a:pt x="419" y="339"/>
                    </a:lnTo>
                    <a:lnTo>
                      <a:pt x="414" y="303"/>
                    </a:lnTo>
                    <a:lnTo>
                      <a:pt x="394" y="2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3" name="Freeform 107"/>
              <p:cNvSpPr>
                <a:spLocks/>
              </p:cNvSpPr>
              <p:nvPr/>
            </p:nvSpPr>
            <p:spPr bwMode="auto">
              <a:xfrm>
                <a:off x="1263" y="1592"/>
                <a:ext cx="372" cy="615"/>
              </a:xfrm>
              <a:custGeom>
                <a:avLst/>
                <a:gdLst/>
                <a:ahLst/>
                <a:cxnLst>
                  <a:cxn ang="0">
                    <a:pos x="346" y="376"/>
                  </a:cxn>
                  <a:cxn ang="0">
                    <a:pos x="337" y="387"/>
                  </a:cxn>
                  <a:cxn ang="0">
                    <a:pos x="314" y="412"/>
                  </a:cxn>
                  <a:cxn ang="0">
                    <a:pos x="288" y="461"/>
                  </a:cxn>
                  <a:cxn ang="0">
                    <a:pos x="286" y="528"/>
                  </a:cxn>
                  <a:cxn ang="0">
                    <a:pos x="277" y="583"/>
                  </a:cxn>
                  <a:cxn ang="0">
                    <a:pos x="259" y="604"/>
                  </a:cxn>
                  <a:cxn ang="0">
                    <a:pos x="243" y="613"/>
                  </a:cxn>
                  <a:cxn ang="0">
                    <a:pos x="208" y="615"/>
                  </a:cxn>
                  <a:cxn ang="0">
                    <a:pos x="176" y="606"/>
                  </a:cxn>
                  <a:cxn ang="0">
                    <a:pos x="158" y="588"/>
                  </a:cxn>
                  <a:cxn ang="0">
                    <a:pos x="150" y="564"/>
                  </a:cxn>
                  <a:cxn ang="0">
                    <a:pos x="145" y="544"/>
                  </a:cxn>
                  <a:cxn ang="0">
                    <a:pos x="140" y="528"/>
                  </a:cxn>
                  <a:cxn ang="0">
                    <a:pos x="132" y="510"/>
                  </a:cxn>
                  <a:cxn ang="0">
                    <a:pos x="120" y="494"/>
                  </a:cxn>
                  <a:cxn ang="0">
                    <a:pos x="107" y="479"/>
                  </a:cxn>
                  <a:cxn ang="0">
                    <a:pos x="91" y="468"/>
                  </a:cxn>
                  <a:cxn ang="0">
                    <a:pos x="78" y="459"/>
                  </a:cxn>
                  <a:cxn ang="0">
                    <a:pos x="71" y="454"/>
                  </a:cxn>
                  <a:cxn ang="0">
                    <a:pos x="51" y="437"/>
                  </a:cxn>
                  <a:cxn ang="0">
                    <a:pos x="27" y="401"/>
                  </a:cxn>
                  <a:cxn ang="0">
                    <a:pos x="38" y="330"/>
                  </a:cxn>
                  <a:cxn ang="0">
                    <a:pos x="31" y="260"/>
                  </a:cxn>
                  <a:cxn ang="0">
                    <a:pos x="11" y="209"/>
                  </a:cxn>
                  <a:cxn ang="0">
                    <a:pos x="0" y="160"/>
                  </a:cxn>
                  <a:cxn ang="0">
                    <a:pos x="2" y="131"/>
                  </a:cxn>
                  <a:cxn ang="0">
                    <a:pos x="0" y="113"/>
                  </a:cxn>
                  <a:cxn ang="0">
                    <a:pos x="11" y="78"/>
                  </a:cxn>
                  <a:cxn ang="0">
                    <a:pos x="34" y="49"/>
                  </a:cxn>
                  <a:cxn ang="0">
                    <a:pos x="65" y="24"/>
                  </a:cxn>
                  <a:cxn ang="0">
                    <a:pos x="94" y="8"/>
                  </a:cxn>
                  <a:cxn ang="0">
                    <a:pos x="125" y="2"/>
                  </a:cxn>
                  <a:cxn ang="0">
                    <a:pos x="161" y="0"/>
                  </a:cxn>
                  <a:cxn ang="0">
                    <a:pos x="192" y="0"/>
                  </a:cxn>
                  <a:cxn ang="0">
                    <a:pos x="210" y="4"/>
                  </a:cxn>
                  <a:cxn ang="0">
                    <a:pos x="227" y="11"/>
                  </a:cxn>
                  <a:cxn ang="0">
                    <a:pos x="247" y="28"/>
                  </a:cxn>
                  <a:cxn ang="0">
                    <a:pos x="261" y="49"/>
                  </a:cxn>
                  <a:cxn ang="0">
                    <a:pos x="263" y="77"/>
                  </a:cxn>
                  <a:cxn ang="0">
                    <a:pos x="256" y="102"/>
                  </a:cxn>
                  <a:cxn ang="0">
                    <a:pos x="245" y="133"/>
                  </a:cxn>
                  <a:cxn ang="0">
                    <a:pos x="241" y="171"/>
                  </a:cxn>
                  <a:cxn ang="0">
                    <a:pos x="254" y="200"/>
                  </a:cxn>
                  <a:cxn ang="0">
                    <a:pos x="266" y="211"/>
                  </a:cxn>
                  <a:cxn ang="0">
                    <a:pos x="281" y="220"/>
                  </a:cxn>
                  <a:cxn ang="0">
                    <a:pos x="295" y="225"/>
                  </a:cxn>
                  <a:cxn ang="0">
                    <a:pos x="317" y="234"/>
                  </a:cxn>
                  <a:cxn ang="0">
                    <a:pos x="343" y="249"/>
                  </a:cxn>
                  <a:cxn ang="0">
                    <a:pos x="366" y="287"/>
                  </a:cxn>
                  <a:cxn ang="0">
                    <a:pos x="366" y="345"/>
                  </a:cxn>
                </a:cxnLst>
                <a:rect l="0" t="0" r="r" b="b"/>
                <a:pathLst>
                  <a:path w="372" h="615">
                    <a:moveTo>
                      <a:pt x="350" y="372"/>
                    </a:moveTo>
                    <a:lnTo>
                      <a:pt x="346" y="376"/>
                    </a:lnTo>
                    <a:lnTo>
                      <a:pt x="343" y="381"/>
                    </a:lnTo>
                    <a:lnTo>
                      <a:pt x="337" y="387"/>
                    </a:lnTo>
                    <a:lnTo>
                      <a:pt x="334" y="390"/>
                    </a:lnTo>
                    <a:lnTo>
                      <a:pt x="314" y="412"/>
                    </a:lnTo>
                    <a:lnTo>
                      <a:pt x="297" y="436"/>
                    </a:lnTo>
                    <a:lnTo>
                      <a:pt x="288" y="461"/>
                    </a:lnTo>
                    <a:lnTo>
                      <a:pt x="286" y="492"/>
                    </a:lnTo>
                    <a:lnTo>
                      <a:pt x="286" y="528"/>
                    </a:lnTo>
                    <a:lnTo>
                      <a:pt x="285" y="559"/>
                    </a:lnTo>
                    <a:lnTo>
                      <a:pt x="277" y="583"/>
                    </a:lnTo>
                    <a:lnTo>
                      <a:pt x="266" y="599"/>
                    </a:lnTo>
                    <a:lnTo>
                      <a:pt x="259" y="604"/>
                    </a:lnTo>
                    <a:lnTo>
                      <a:pt x="252" y="610"/>
                    </a:lnTo>
                    <a:lnTo>
                      <a:pt x="243" y="613"/>
                    </a:lnTo>
                    <a:lnTo>
                      <a:pt x="232" y="615"/>
                    </a:lnTo>
                    <a:lnTo>
                      <a:pt x="208" y="615"/>
                    </a:lnTo>
                    <a:lnTo>
                      <a:pt x="190" y="612"/>
                    </a:lnTo>
                    <a:lnTo>
                      <a:pt x="176" y="606"/>
                    </a:lnTo>
                    <a:lnTo>
                      <a:pt x="165" y="597"/>
                    </a:lnTo>
                    <a:lnTo>
                      <a:pt x="158" y="588"/>
                    </a:lnTo>
                    <a:lnTo>
                      <a:pt x="154" y="577"/>
                    </a:lnTo>
                    <a:lnTo>
                      <a:pt x="150" y="564"/>
                    </a:lnTo>
                    <a:lnTo>
                      <a:pt x="147" y="552"/>
                    </a:lnTo>
                    <a:lnTo>
                      <a:pt x="145" y="544"/>
                    </a:lnTo>
                    <a:lnTo>
                      <a:pt x="141" y="537"/>
                    </a:lnTo>
                    <a:lnTo>
                      <a:pt x="140" y="528"/>
                    </a:lnTo>
                    <a:lnTo>
                      <a:pt x="136" y="521"/>
                    </a:lnTo>
                    <a:lnTo>
                      <a:pt x="132" y="510"/>
                    </a:lnTo>
                    <a:lnTo>
                      <a:pt x="127" y="501"/>
                    </a:lnTo>
                    <a:lnTo>
                      <a:pt x="120" y="494"/>
                    </a:lnTo>
                    <a:lnTo>
                      <a:pt x="114" y="486"/>
                    </a:lnTo>
                    <a:lnTo>
                      <a:pt x="107" y="479"/>
                    </a:lnTo>
                    <a:lnTo>
                      <a:pt x="98" y="474"/>
                    </a:lnTo>
                    <a:lnTo>
                      <a:pt x="91" y="468"/>
                    </a:lnTo>
                    <a:lnTo>
                      <a:pt x="81" y="463"/>
                    </a:lnTo>
                    <a:lnTo>
                      <a:pt x="78" y="459"/>
                    </a:lnTo>
                    <a:lnTo>
                      <a:pt x="74" y="457"/>
                    </a:lnTo>
                    <a:lnTo>
                      <a:pt x="71" y="454"/>
                    </a:lnTo>
                    <a:lnTo>
                      <a:pt x="67" y="452"/>
                    </a:lnTo>
                    <a:lnTo>
                      <a:pt x="51" y="437"/>
                    </a:lnTo>
                    <a:lnTo>
                      <a:pt x="36" y="421"/>
                    </a:lnTo>
                    <a:lnTo>
                      <a:pt x="27" y="401"/>
                    </a:lnTo>
                    <a:lnTo>
                      <a:pt x="29" y="378"/>
                    </a:lnTo>
                    <a:lnTo>
                      <a:pt x="38" y="330"/>
                    </a:lnTo>
                    <a:lnTo>
                      <a:pt x="38" y="292"/>
                    </a:lnTo>
                    <a:lnTo>
                      <a:pt x="31" y="260"/>
                    </a:lnTo>
                    <a:lnTo>
                      <a:pt x="20" y="231"/>
                    </a:lnTo>
                    <a:lnTo>
                      <a:pt x="11" y="209"/>
                    </a:lnTo>
                    <a:lnTo>
                      <a:pt x="3" y="185"/>
                    </a:lnTo>
                    <a:lnTo>
                      <a:pt x="0" y="160"/>
                    </a:lnTo>
                    <a:lnTo>
                      <a:pt x="2" y="131"/>
                    </a:lnTo>
                    <a:lnTo>
                      <a:pt x="2" y="131"/>
                    </a:lnTo>
                    <a:lnTo>
                      <a:pt x="2" y="129"/>
                    </a:lnTo>
                    <a:lnTo>
                      <a:pt x="0" y="113"/>
                    </a:lnTo>
                    <a:lnTo>
                      <a:pt x="3" y="95"/>
                    </a:lnTo>
                    <a:lnTo>
                      <a:pt x="11" y="78"/>
                    </a:lnTo>
                    <a:lnTo>
                      <a:pt x="22" y="64"/>
                    </a:lnTo>
                    <a:lnTo>
                      <a:pt x="34" y="49"/>
                    </a:lnTo>
                    <a:lnTo>
                      <a:pt x="49" y="35"/>
                    </a:lnTo>
                    <a:lnTo>
                      <a:pt x="65" y="24"/>
                    </a:lnTo>
                    <a:lnTo>
                      <a:pt x="81" y="13"/>
                    </a:lnTo>
                    <a:lnTo>
                      <a:pt x="94" y="8"/>
                    </a:lnTo>
                    <a:lnTo>
                      <a:pt x="109" y="4"/>
                    </a:lnTo>
                    <a:lnTo>
                      <a:pt x="125" y="2"/>
                    </a:lnTo>
                    <a:lnTo>
                      <a:pt x="143" y="0"/>
                    </a:lnTo>
                    <a:lnTo>
                      <a:pt x="161" y="0"/>
                    </a:lnTo>
                    <a:lnTo>
                      <a:pt x="178" y="0"/>
                    </a:lnTo>
                    <a:lnTo>
                      <a:pt x="192" y="0"/>
                    </a:lnTo>
                    <a:lnTo>
                      <a:pt x="205" y="2"/>
                    </a:lnTo>
                    <a:lnTo>
                      <a:pt x="210" y="4"/>
                    </a:lnTo>
                    <a:lnTo>
                      <a:pt x="218" y="8"/>
                    </a:lnTo>
                    <a:lnTo>
                      <a:pt x="227" y="11"/>
                    </a:lnTo>
                    <a:lnTo>
                      <a:pt x="237" y="19"/>
                    </a:lnTo>
                    <a:lnTo>
                      <a:pt x="247" y="28"/>
                    </a:lnTo>
                    <a:lnTo>
                      <a:pt x="256" y="37"/>
                    </a:lnTo>
                    <a:lnTo>
                      <a:pt x="261" y="49"/>
                    </a:lnTo>
                    <a:lnTo>
                      <a:pt x="265" y="62"/>
                    </a:lnTo>
                    <a:lnTo>
                      <a:pt x="263" y="77"/>
                    </a:lnTo>
                    <a:lnTo>
                      <a:pt x="261" y="89"/>
                    </a:lnTo>
                    <a:lnTo>
                      <a:pt x="256" y="102"/>
                    </a:lnTo>
                    <a:lnTo>
                      <a:pt x="252" y="115"/>
                    </a:lnTo>
                    <a:lnTo>
                      <a:pt x="245" y="133"/>
                    </a:lnTo>
                    <a:lnTo>
                      <a:pt x="239" y="151"/>
                    </a:lnTo>
                    <a:lnTo>
                      <a:pt x="241" y="171"/>
                    </a:lnTo>
                    <a:lnTo>
                      <a:pt x="248" y="193"/>
                    </a:lnTo>
                    <a:lnTo>
                      <a:pt x="254" y="200"/>
                    </a:lnTo>
                    <a:lnTo>
                      <a:pt x="259" y="205"/>
                    </a:lnTo>
                    <a:lnTo>
                      <a:pt x="266" y="211"/>
                    </a:lnTo>
                    <a:lnTo>
                      <a:pt x="274" y="216"/>
                    </a:lnTo>
                    <a:lnTo>
                      <a:pt x="281" y="220"/>
                    </a:lnTo>
                    <a:lnTo>
                      <a:pt x="288" y="223"/>
                    </a:lnTo>
                    <a:lnTo>
                      <a:pt x="295" y="225"/>
                    </a:lnTo>
                    <a:lnTo>
                      <a:pt x="303" y="229"/>
                    </a:lnTo>
                    <a:lnTo>
                      <a:pt x="317" y="234"/>
                    </a:lnTo>
                    <a:lnTo>
                      <a:pt x="330" y="240"/>
                    </a:lnTo>
                    <a:lnTo>
                      <a:pt x="343" y="249"/>
                    </a:lnTo>
                    <a:lnTo>
                      <a:pt x="352" y="258"/>
                    </a:lnTo>
                    <a:lnTo>
                      <a:pt x="366" y="287"/>
                    </a:lnTo>
                    <a:lnTo>
                      <a:pt x="372" y="316"/>
                    </a:lnTo>
                    <a:lnTo>
                      <a:pt x="366" y="345"/>
                    </a:lnTo>
                    <a:lnTo>
                      <a:pt x="350" y="372"/>
                    </a:lnTo>
                    <a:close/>
                  </a:path>
                </a:pathLst>
              </a:custGeom>
              <a:solidFill>
                <a:srgbClr val="3FFF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4" name="Freeform 108"/>
              <p:cNvSpPr>
                <a:spLocks/>
              </p:cNvSpPr>
              <p:nvPr/>
            </p:nvSpPr>
            <p:spPr bwMode="auto">
              <a:xfrm>
                <a:off x="1366" y="1799"/>
                <a:ext cx="149" cy="751"/>
              </a:xfrm>
              <a:custGeom>
                <a:avLst/>
                <a:gdLst/>
                <a:ahLst/>
                <a:cxnLst>
                  <a:cxn ang="0">
                    <a:pos x="145" y="89"/>
                  </a:cxn>
                  <a:cxn ang="0">
                    <a:pos x="144" y="87"/>
                  </a:cxn>
                  <a:cxn ang="0">
                    <a:pos x="140" y="85"/>
                  </a:cxn>
                  <a:cxn ang="0">
                    <a:pos x="138" y="85"/>
                  </a:cxn>
                  <a:cxn ang="0">
                    <a:pos x="134" y="87"/>
                  </a:cxn>
                  <a:cxn ang="0">
                    <a:pos x="89" y="129"/>
                  </a:cxn>
                  <a:cxn ang="0">
                    <a:pos x="78" y="7"/>
                  </a:cxn>
                  <a:cxn ang="0">
                    <a:pos x="78" y="6"/>
                  </a:cxn>
                  <a:cxn ang="0">
                    <a:pos x="76" y="2"/>
                  </a:cxn>
                  <a:cxn ang="0">
                    <a:pos x="73" y="0"/>
                  </a:cxn>
                  <a:cxn ang="0">
                    <a:pos x="69" y="0"/>
                  </a:cxn>
                  <a:cxn ang="0">
                    <a:pos x="67" y="2"/>
                  </a:cxn>
                  <a:cxn ang="0">
                    <a:pos x="64" y="4"/>
                  </a:cxn>
                  <a:cxn ang="0">
                    <a:pos x="62" y="7"/>
                  </a:cxn>
                  <a:cxn ang="0">
                    <a:pos x="62" y="9"/>
                  </a:cxn>
                  <a:cxn ang="0">
                    <a:pos x="71" y="104"/>
                  </a:cxn>
                  <a:cxn ang="0">
                    <a:pos x="76" y="176"/>
                  </a:cxn>
                  <a:cxn ang="0">
                    <a:pos x="80" y="225"/>
                  </a:cxn>
                  <a:cxn ang="0">
                    <a:pos x="82" y="241"/>
                  </a:cxn>
                  <a:cxn ang="0">
                    <a:pos x="15" y="158"/>
                  </a:cxn>
                  <a:cxn ang="0">
                    <a:pos x="15" y="158"/>
                  </a:cxn>
                  <a:cxn ang="0">
                    <a:pos x="11" y="156"/>
                  </a:cxn>
                  <a:cxn ang="0">
                    <a:pos x="9" y="154"/>
                  </a:cxn>
                  <a:cxn ang="0">
                    <a:pos x="6" y="156"/>
                  </a:cxn>
                  <a:cxn ang="0">
                    <a:pos x="2" y="158"/>
                  </a:cxn>
                  <a:cxn ang="0">
                    <a:pos x="0" y="160"/>
                  </a:cxn>
                  <a:cxn ang="0">
                    <a:pos x="0" y="163"/>
                  </a:cxn>
                  <a:cxn ang="0">
                    <a:pos x="0" y="165"/>
                  </a:cxn>
                  <a:cxn ang="0">
                    <a:pos x="2" y="169"/>
                  </a:cxn>
                  <a:cxn ang="0">
                    <a:pos x="2" y="169"/>
                  </a:cxn>
                  <a:cxn ang="0">
                    <a:pos x="78" y="260"/>
                  </a:cxn>
                  <a:cxn ang="0">
                    <a:pos x="78" y="260"/>
                  </a:cxn>
                  <a:cxn ang="0">
                    <a:pos x="80" y="261"/>
                  </a:cxn>
                  <a:cxn ang="0">
                    <a:pos x="82" y="261"/>
                  </a:cxn>
                  <a:cxn ang="0">
                    <a:pos x="82" y="263"/>
                  </a:cxn>
                  <a:cxn ang="0">
                    <a:pos x="84" y="263"/>
                  </a:cxn>
                  <a:cxn ang="0">
                    <a:pos x="125" y="744"/>
                  </a:cxn>
                  <a:cxn ang="0">
                    <a:pos x="127" y="746"/>
                  </a:cxn>
                  <a:cxn ang="0">
                    <a:pos x="129" y="749"/>
                  </a:cxn>
                  <a:cxn ang="0">
                    <a:pos x="131" y="751"/>
                  </a:cxn>
                  <a:cxn ang="0">
                    <a:pos x="134" y="751"/>
                  </a:cxn>
                  <a:cxn ang="0">
                    <a:pos x="136" y="749"/>
                  </a:cxn>
                  <a:cxn ang="0">
                    <a:pos x="140" y="747"/>
                  </a:cxn>
                  <a:cxn ang="0">
                    <a:pos x="142" y="744"/>
                  </a:cxn>
                  <a:cxn ang="0">
                    <a:pos x="142" y="742"/>
                  </a:cxn>
                  <a:cxn ang="0">
                    <a:pos x="91" y="149"/>
                  </a:cxn>
                  <a:cxn ang="0">
                    <a:pos x="145" y="100"/>
                  </a:cxn>
                  <a:cxn ang="0">
                    <a:pos x="147" y="98"/>
                  </a:cxn>
                  <a:cxn ang="0">
                    <a:pos x="149" y="94"/>
                  </a:cxn>
                  <a:cxn ang="0">
                    <a:pos x="147" y="93"/>
                  </a:cxn>
                  <a:cxn ang="0">
                    <a:pos x="145" y="89"/>
                  </a:cxn>
                </a:cxnLst>
                <a:rect l="0" t="0" r="r" b="b"/>
                <a:pathLst>
                  <a:path w="149" h="751">
                    <a:moveTo>
                      <a:pt x="145" y="89"/>
                    </a:moveTo>
                    <a:lnTo>
                      <a:pt x="144" y="87"/>
                    </a:lnTo>
                    <a:lnTo>
                      <a:pt x="140" y="85"/>
                    </a:lnTo>
                    <a:lnTo>
                      <a:pt x="138" y="85"/>
                    </a:lnTo>
                    <a:lnTo>
                      <a:pt x="134" y="87"/>
                    </a:lnTo>
                    <a:lnTo>
                      <a:pt x="89" y="129"/>
                    </a:lnTo>
                    <a:lnTo>
                      <a:pt x="78" y="7"/>
                    </a:lnTo>
                    <a:lnTo>
                      <a:pt x="78" y="6"/>
                    </a:lnTo>
                    <a:lnTo>
                      <a:pt x="76" y="2"/>
                    </a:lnTo>
                    <a:lnTo>
                      <a:pt x="73" y="0"/>
                    </a:lnTo>
                    <a:lnTo>
                      <a:pt x="69" y="0"/>
                    </a:lnTo>
                    <a:lnTo>
                      <a:pt x="67" y="2"/>
                    </a:lnTo>
                    <a:lnTo>
                      <a:pt x="64" y="4"/>
                    </a:lnTo>
                    <a:lnTo>
                      <a:pt x="62" y="7"/>
                    </a:lnTo>
                    <a:lnTo>
                      <a:pt x="62" y="9"/>
                    </a:lnTo>
                    <a:lnTo>
                      <a:pt x="71" y="104"/>
                    </a:lnTo>
                    <a:lnTo>
                      <a:pt x="76" y="176"/>
                    </a:lnTo>
                    <a:lnTo>
                      <a:pt x="80" y="225"/>
                    </a:lnTo>
                    <a:lnTo>
                      <a:pt x="82" y="241"/>
                    </a:lnTo>
                    <a:lnTo>
                      <a:pt x="15" y="158"/>
                    </a:lnTo>
                    <a:lnTo>
                      <a:pt x="15" y="158"/>
                    </a:lnTo>
                    <a:lnTo>
                      <a:pt x="11" y="156"/>
                    </a:lnTo>
                    <a:lnTo>
                      <a:pt x="9" y="154"/>
                    </a:lnTo>
                    <a:lnTo>
                      <a:pt x="6" y="156"/>
                    </a:lnTo>
                    <a:lnTo>
                      <a:pt x="2" y="158"/>
                    </a:lnTo>
                    <a:lnTo>
                      <a:pt x="0" y="160"/>
                    </a:lnTo>
                    <a:lnTo>
                      <a:pt x="0" y="163"/>
                    </a:lnTo>
                    <a:lnTo>
                      <a:pt x="0" y="165"/>
                    </a:lnTo>
                    <a:lnTo>
                      <a:pt x="2" y="169"/>
                    </a:lnTo>
                    <a:lnTo>
                      <a:pt x="2" y="169"/>
                    </a:lnTo>
                    <a:lnTo>
                      <a:pt x="78" y="260"/>
                    </a:lnTo>
                    <a:lnTo>
                      <a:pt x="78" y="260"/>
                    </a:lnTo>
                    <a:lnTo>
                      <a:pt x="80" y="261"/>
                    </a:lnTo>
                    <a:lnTo>
                      <a:pt x="82" y="261"/>
                    </a:lnTo>
                    <a:lnTo>
                      <a:pt x="82" y="263"/>
                    </a:lnTo>
                    <a:lnTo>
                      <a:pt x="84" y="263"/>
                    </a:lnTo>
                    <a:lnTo>
                      <a:pt x="125" y="744"/>
                    </a:lnTo>
                    <a:lnTo>
                      <a:pt x="127" y="746"/>
                    </a:lnTo>
                    <a:lnTo>
                      <a:pt x="129" y="749"/>
                    </a:lnTo>
                    <a:lnTo>
                      <a:pt x="131" y="751"/>
                    </a:lnTo>
                    <a:lnTo>
                      <a:pt x="134" y="751"/>
                    </a:lnTo>
                    <a:lnTo>
                      <a:pt x="136" y="749"/>
                    </a:lnTo>
                    <a:lnTo>
                      <a:pt x="140" y="747"/>
                    </a:lnTo>
                    <a:lnTo>
                      <a:pt x="142" y="744"/>
                    </a:lnTo>
                    <a:lnTo>
                      <a:pt x="142" y="742"/>
                    </a:lnTo>
                    <a:lnTo>
                      <a:pt x="91" y="149"/>
                    </a:lnTo>
                    <a:lnTo>
                      <a:pt x="145" y="100"/>
                    </a:lnTo>
                    <a:lnTo>
                      <a:pt x="147" y="98"/>
                    </a:lnTo>
                    <a:lnTo>
                      <a:pt x="149" y="94"/>
                    </a:lnTo>
                    <a:lnTo>
                      <a:pt x="147" y="93"/>
                    </a:lnTo>
                    <a:lnTo>
                      <a:pt x="145" y="8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5" name="Freeform 109"/>
              <p:cNvSpPr>
                <a:spLocks/>
              </p:cNvSpPr>
              <p:nvPr/>
            </p:nvSpPr>
            <p:spPr bwMode="auto">
              <a:xfrm>
                <a:off x="1325" y="1638"/>
                <a:ext cx="23" cy="23"/>
              </a:xfrm>
              <a:custGeom>
                <a:avLst/>
                <a:gdLst/>
                <a:ahLst/>
                <a:cxnLst>
                  <a:cxn ang="0">
                    <a:pos x="1" y="16"/>
                  </a:cxn>
                  <a:cxn ang="0">
                    <a:pos x="3" y="20"/>
                  </a:cxn>
                  <a:cxn ang="0">
                    <a:pos x="7" y="23"/>
                  </a:cxn>
                  <a:cxn ang="0">
                    <a:pos x="12" y="23"/>
                  </a:cxn>
                  <a:cxn ang="0">
                    <a:pos x="16" y="23"/>
                  </a:cxn>
                  <a:cxn ang="0">
                    <a:pos x="19" y="21"/>
                  </a:cxn>
                  <a:cxn ang="0">
                    <a:pos x="23" y="18"/>
                  </a:cxn>
                  <a:cxn ang="0">
                    <a:pos x="23" y="12"/>
                  </a:cxn>
                  <a:cxn ang="0">
                    <a:pos x="23" y="9"/>
                  </a:cxn>
                  <a:cxn ang="0">
                    <a:pos x="21" y="3"/>
                  </a:cxn>
                  <a:cxn ang="0">
                    <a:pos x="18" y="2"/>
                  </a:cxn>
                  <a:cxn ang="0">
                    <a:pos x="12" y="0"/>
                  </a:cxn>
                  <a:cxn ang="0">
                    <a:pos x="7" y="2"/>
                  </a:cxn>
                  <a:cxn ang="0">
                    <a:pos x="3" y="3"/>
                  </a:cxn>
                  <a:cxn ang="0">
                    <a:pos x="1" y="7"/>
                  </a:cxn>
                  <a:cxn ang="0">
                    <a:pos x="0" y="12"/>
                  </a:cxn>
                  <a:cxn ang="0">
                    <a:pos x="1" y="16"/>
                  </a:cxn>
                  <a:cxn ang="0">
                    <a:pos x="1" y="16"/>
                  </a:cxn>
                </a:cxnLst>
                <a:rect l="0" t="0" r="r" b="b"/>
                <a:pathLst>
                  <a:path w="23" h="23">
                    <a:moveTo>
                      <a:pt x="1" y="16"/>
                    </a:moveTo>
                    <a:lnTo>
                      <a:pt x="3" y="20"/>
                    </a:lnTo>
                    <a:lnTo>
                      <a:pt x="7" y="23"/>
                    </a:lnTo>
                    <a:lnTo>
                      <a:pt x="12" y="23"/>
                    </a:lnTo>
                    <a:lnTo>
                      <a:pt x="16" y="23"/>
                    </a:lnTo>
                    <a:lnTo>
                      <a:pt x="19" y="21"/>
                    </a:lnTo>
                    <a:lnTo>
                      <a:pt x="23" y="18"/>
                    </a:lnTo>
                    <a:lnTo>
                      <a:pt x="23" y="12"/>
                    </a:lnTo>
                    <a:lnTo>
                      <a:pt x="23" y="9"/>
                    </a:lnTo>
                    <a:lnTo>
                      <a:pt x="21" y="3"/>
                    </a:lnTo>
                    <a:lnTo>
                      <a:pt x="18" y="2"/>
                    </a:lnTo>
                    <a:lnTo>
                      <a:pt x="12" y="0"/>
                    </a:lnTo>
                    <a:lnTo>
                      <a:pt x="7" y="2"/>
                    </a:lnTo>
                    <a:lnTo>
                      <a:pt x="3" y="3"/>
                    </a:lnTo>
                    <a:lnTo>
                      <a:pt x="1" y="7"/>
                    </a:lnTo>
                    <a:lnTo>
                      <a:pt x="0" y="12"/>
                    </a:lnTo>
                    <a:lnTo>
                      <a:pt x="1" y="16"/>
                    </a:lnTo>
                    <a:lnTo>
                      <a:pt x="1"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6" name="Freeform 110"/>
              <p:cNvSpPr>
                <a:spLocks/>
              </p:cNvSpPr>
              <p:nvPr/>
            </p:nvSpPr>
            <p:spPr bwMode="auto">
              <a:xfrm>
                <a:off x="1306" y="1730"/>
                <a:ext cx="24" cy="24"/>
              </a:xfrm>
              <a:custGeom>
                <a:avLst/>
                <a:gdLst/>
                <a:ahLst/>
                <a:cxnLst>
                  <a:cxn ang="0">
                    <a:pos x="2" y="15"/>
                  </a:cxn>
                  <a:cxn ang="0">
                    <a:pos x="4" y="20"/>
                  </a:cxn>
                  <a:cxn ang="0">
                    <a:pos x="8" y="22"/>
                  </a:cxn>
                  <a:cxn ang="0">
                    <a:pos x="13" y="24"/>
                  </a:cxn>
                  <a:cxn ang="0">
                    <a:pos x="17" y="22"/>
                  </a:cxn>
                  <a:cxn ang="0">
                    <a:pos x="20" y="20"/>
                  </a:cxn>
                  <a:cxn ang="0">
                    <a:pos x="24" y="17"/>
                  </a:cxn>
                  <a:cxn ang="0">
                    <a:pos x="24" y="11"/>
                  </a:cxn>
                  <a:cxn ang="0">
                    <a:pos x="24" y="7"/>
                  </a:cxn>
                  <a:cxn ang="0">
                    <a:pos x="22" y="4"/>
                  </a:cxn>
                  <a:cxn ang="0">
                    <a:pos x="19" y="0"/>
                  </a:cxn>
                  <a:cxn ang="0">
                    <a:pos x="13" y="0"/>
                  </a:cxn>
                  <a:cxn ang="0">
                    <a:pos x="9" y="0"/>
                  </a:cxn>
                  <a:cxn ang="0">
                    <a:pos x="4" y="2"/>
                  </a:cxn>
                  <a:cxn ang="0">
                    <a:pos x="2" y="6"/>
                  </a:cxn>
                  <a:cxn ang="0">
                    <a:pos x="0" y="11"/>
                  </a:cxn>
                  <a:cxn ang="0">
                    <a:pos x="2" y="15"/>
                  </a:cxn>
                  <a:cxn ang="0">
                    <a:pos x="2" y="15"/>
                  </a:cxn>
                </a:cxnLst>
                <a:rect l="0" t="0" r="r" b="b"/>
                <a:pathLst>
                  <a:path w="24" h="24">
                    <a:moveTo>
                      <a:pt x="2" y="15"/>
                    </a:moveTo>
                    <a:lnTo>
                      <a:pt x="4" y="20"/>
                    </a:lnTo>
                    <a:lnTo>
                      <a:pt x="8" y="22"/>
                    </a:lnTo>
                    <a:lnTo>
                      <a:pt x="13" y="24"/>
                    </a:lnTo>
                    <a:lnTo>
                      <a:pt x="17" y="22"/>
                    </a:lnTo>
                    <a:lnTo>
                      <a:pt x="20" y="20"/>
                    </a:lnTo>
                    <a:lnTo>
                      <a:pt x="24" y="17"/>
                    </a:lnTo>
                    <a:lnTo>
                      <a:pt x="24" y="11"/>
                    </a:lnTo>
                    <a:lnTo>
                      <a:pt x="24" y="7"/>
                    </a:lnTo>
                    <a:lnTo>
                      <a:pt x="22" y="4"/>
                    </a:lnTo>
                    <a:lnTo>
                      <a:pt x="19" y="0"/>
                    </a:lnTo>
                    <a:lnTo>
                      <a:pt x="13" y="0"/>
                    </a:lnTo>
                    <a:lnTo>
                      <a:pt x="9" y="0"/>
                    </a:lnTo>
                    <a:lnTo>
                      <a:pt x="4" y="2"/>
                    </a:lnTo>
                    <a:lnTo>
                      <a:pt x="2" y="6"/>
                    </a:lnTo>
                    <a:lnTo>
                      <a:pt x="0" y="11"/>
                    </a:lnTo>
                    <a:lnTo>
                      <a:pt x="2" y="15"/>
                    </a:lnTo>
                    <a:lnTo>
                      <a:pt x="2" y="15"/>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7" name="Freeform 111"/>
              <p:cNvSpPr>
                <a:spLocks/>
              </p:cNvSpPr>
              <p:nvPr/>
            </p:nvSpPr>
            <p:spPr bwMode="auto">
              <a:xfrm>
                <a:off x="1359" y="1825"/>
                <a:ext cx="24" cy="23"/>
              </a:xfrm>
              <a:custGeom>
                <a:avLst/>
                <a:gdLst/>
                <a:ahLst/>
                <a:cxnLst>
                  <a:cxn ang="0">
                    <a:pos x="0" y="16"/>
                  </a:cxn>
                  <a:cxn ang="0">
                    <a:pos x="2" y="19"/>
                  </a:cxn>
                  <a:cxn ang="0">
                    <a:pos x="5" y="21"/>
                  </a:cxn>
                  <a:cxn ang="0">
                    <a:pos x="11" y="23"/>
                  </a:cxn>
                  <a:cxn ang="0">
                    <a:pos x="16" y="23"/>
                  </a:cxn>
                  <a:cxn ang="0">
                    <a:pos x="20" y="19"/>
                  </a:cxn>
                  <a:cxn ang="0">
                    <a:pos x="24" y="16"/>
                  </a:cxn>
                  <a:cxn ang="0">
                    <a:pos x="24" y="12"/>
                  </a:cxn>
                  <a:cxn ang="0">
                    <a:pos x="24" y="7"/>
                  </a:cxn>
                  <a:cxn ang="0">
                    <a:pos x="20" y="3"/>
                  </a:cxn>
                  <a:cxn ang="0">
                    <a:pos x="16" y="0"/>
                  </a:cxn>
                  <a:cxn ang="0">
                    <a:pos x="13" y="0"/>
                  </a:cxn>
                  <a:cxn ang="0">
                    <a:pos x="7" y="0"/>
                  </a:cxn>
                  <a:cxn ang="0">
                    <a:pos x="4" y="1"/>
                  </a:cxn>
                  <a:cxn ang="0">
                    <a:pos x="2" y="5"/>
                  </a:cxn>
                  <a:cxn ang="0">
                    <a:pos x="0" y="10"/>
                  </a:cxn>
                  <a:cxn ang="0">
                    <a:pos x="0" y="16"/>
                  </a:cxn>
                  <a:cxn ang="0">
                    <a:pos x="0" y="16"/>
                  </a:cxn>
                </a:cxnLst>
                <a:rect l="0" t="0" r="r" b="b"/>
                <a:pathLst>
                  <a:path w="24" h="23">
                    <a:moveTo>
                      <a:pt x="0" y="16"/>
                    </a:moveTo>
                    <a:lnTo>
                      <a:pt x="2" y="19"/>
                    </a:lnTo>
                    <a:lnTo>
                      <a:pt x="5" y="21"/>
                    </a:lnTo>
                    <a:lnTo>
                      <a:pt x="11" y="23"/>
                    </a:lnTo>
                    <a:lnTo>
                      <a:pt x="16" y="23"/>
                    </a:lnTo>
                    <a:lnTo>
                      <a:pt x="20" y="19"/>
                    </a:lnTo>
                    <a:lnTo>
                      <a:pt x="24" y="16"/>
                    </a:lnTo>
                    <a:lnTo>
                      <a:pt x="24" y="12"/>
                    </a:lnTo>
                    <a:lnTo>
                      <a:pt x="24" y="7"/>
                    </a:lnTo>
                    <a:lnTo>
                      <a:pt x="20" y="3"/>
                    </a:lnTo>
                    <a:lnTo>
                      <a:pt x="16" y="0"/>
                    </a:lnTo>
                    <a:lnTo>
                      <a:pt x="13" y="0"/>
                    </a:lnTo>
                    <a:lnTo>
                      <a:pt x="7" y="0"/>
                    </a:lnTo>
                    <a:lnTo>
                      <a:pt x="4" y="1"/>
                    </a:lnTo>
                    <a:lnTo>
                      <a:pt x="2" y="5"/>
                    </a:lnTo>
                    <a:lnTo>
                      <a:pt x="0" y="10"/>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8" name="Freeform 112"/>
              <p:cNvSpPr>
                <a:spLocks/>
              </p:cNvSpPr>
              <p:nvPr/>
            </p:nvSpPr>
            <p:spPr bwMode="auto">
              <a:xfrm>
                <a:off x="1392" y="1728"/>
                <a:ext cx="23" cy="22"/>
              </a:xfrm>
              <a:custGeom>
                <a:avLst/>
                <a:gdLst/>
                <a:ahLst/>
                <a:cxnLst>
                  <a:cxn ang="0">
                    <a:pos x="0" y="15"/>
                  </a:cxn>
                  <a:cxn ang="0">
                    <a:pos x="1" y="19"/>
                  </a:cxn>
                  <a:cxn ang="0">
                    <a:pos x="5" y="22"/>
                  </a:cxn>
                  <a:cxn ang="0">
                    <a:pos x="11" y="22"/>
                  </a:cxn>
                  <a:cxn ang="0">
                    <a:pos x="16" y="22"/>
                  </a:cxn>
                  <a:cxn ang="0">
                    <a:pos x="20" y="20"/>
                  </a:cxn>
                  <a:cxn ang="0">
                    <a:pos x="23" y="17"/>
                  </a:cxn>
                  <a:cxn ang="0">
                    <a:pos x="23" y="11"/>
                  </a:cxn>
                  <a:cxn ang="0">
                    <a:pos x="23" y="8"/>
                  </a:cxn>
                  <a:cxn ang="0">
                    <a:pos x="20" y="4"/>
                  </a:cxn>
                  <a:cxn ang="0">
                    <a:pos x="16" y="0"/>
                  </a:cxn>
                  <a:cxn ang="0">
                    <a:pos x="12" y="0"/>
                  </a:cxn>
                  <a:cxn ang="0">
                    <a:pos x="7" y="0"/>
                  </a:cxn>
                  <a:cxn ang="0">
                    <a:pos x="3" y="2"/>
                  </a:cxn>
                  <a:cxn ang="0">
                    <a:pos x="1" y="6"/>
                  </a:cxn>
                  <a:cxn ang="0">
                    <a:pos x="0" y="11"/>
                  </a:cxn>
                  <a:cxn ang="0">
                    <a:pos x="0" y="15"/>
                  </a:cxn>
                  <a:cxn ang="0">
                    <a:pos x="0" y="15"/>
                  </a:cxn>
                </a:cxnLst>
                <a:rect l="0" t="0" r="r" b="b"/>
                <a:pathLst>
                  <a:path w="23" h="22">
                    <a:moveTo>
                      <a:pt x="0" y="15"/>
                    </a:moveTo>
                    <a:lnTo>
                      <a:pt x="1" y="19"/>
                    </a:lnTo>
                    <a:lnTo>
                      <a:pt x="5" y="22"/>
                    </a:lnTo>
                    <a:lnTo>
                      <a:pt x="11" y="22"/>
                    </a:lnTo>
                    <a:lnTo>
                      <a:pt x="16" y="22"/>
                    </a:lnTo>
                    <a:lnTo>
                      <a:pt x="20" y="20"/>
                    </a:lnTo>
                    <a:lnTo>
                      <a:pt x="23" y="17"/>
                    </a:lnTo>
                    <a:lnTo>
                      <a:pt x="23" y="11"/>
                    </a:lnTo>
                    <a:lnTo>
                      <a:pt x="23" y="8"/>
                    </a:lnTo>
                    <a:lnTo>
                      <a:pt x="20" y="4"/>
                    </a:lnTo>
                    <a:lnTo>
                      <a:pt x="16" y="0"/>
                    </a:lnTo>
                    <a:lnTo>
                      <a:pt x="12" y="0"/>
                    </a:lnTo>
                    <a:lnTo>
                      <a:pt x="7" y="0"/>
                    </a:lnTo>
                    <a:lnTo>
                      <a:pt x="3" y="2"/>
                    </a:lnTo>
                    <a:lnTo>
                      <a:pt x="1" y="6"/>
                    </a:lnTo>
                    <a:lnTo>
                      <a:pt x="0" y="11"/>
                    </a:lnTo>
                    <a:lnTo>
                      <a:pt x="0" y="15"/>
                    </a:lnTo>
                    <a:lnTo>
                      <a:pt x="0" y="15"/>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9" name="Freeform 113"/>
              <p:cNvSpPr>
                <a:spLocks/>
              </p:cNvSpPr>
              <p:nvPr/>
            </p:nvSpPr>
            <p:spPr bwMode="auto">
              <a:xfrm>
                <a:off x="1437" y="1649"/>
                <a:ext cx="24" cy="23"/>
              </a:xfrm>
              <a:custGeom>
                <a:avLst/>
                <a:gdLst/>
                <a:ahLst/>
                <a:cxnLst>
                  <a:cxn ang="0">
                    <a:pos x="0" y="16"/>
                  </a:cxn>
                  <a:cxn ang="0">
                    <a:pos x="2" y="20"/>
                  </a:cxn>
                  <a:cxn ang="0">
                    <a:pos x="5" y="21"/>
                  </a:cxn>
                  <a:cxn ang="0">
                    <a:pos x="11" y="23"/>
                  </a:cxn>
                  <a:cxn ang="0">
                    <a:pos x="14" y="23"/>
                  </a:cxn>
                  <a:cxn ang="0">
                    <a:pos x="20" y="21"/>
                  </a:cxn>
                  <a:cxn ang="0">
                    <a:pos x="22" y="18"/>
                  </a:cxn>
                  <a:cxn ang="0">
                    <a:pos x="24" y="12"/>
                  </a:cxn>
                  <a:cxn ang="0">
                    <a:pos x="22" y="7"/>
                  </a:cxn>
                  <a:cxn ang="0">
                    <a:pos x="20" y="3"/>
                  </a:cxn>
                  <a:cxn ang="0">
                    <a:pos x="16" y="0"/>
                  </a:cxn>
                  <a:cxn ang="0">
                    <a:pos x="11" y="0"/>
                  </a:cxn>
                  <a:cxn ang="0">
                    <a:pos x="7" y="0"/>
                  </a:cxn>
                  <a:cxn ang="0">
                    <a:pos x="4" y="3"/>
                  </a:cxn>
                  <a:cxn ang="0">
                    <a:pos x="0" y="7"/>
                  </a:cxn>
                  <a:cxn ang="0">
                    <a:pos x="0" y="10"/>
                  </a:cxn>
                  <a:cxn ang="0">
                    <a:pos x="0" y="16"/>
                  </a:cxn>
                  <a:cxn ang="0">
                    <a:pos x="0" y="16"/>
                  </a:cxn>
                </a:cxnLst>
                <a:rect l="0" t="0" r="r" b="b"/>
                <a:pathLst>
                  <a:path w="24" h="23">
                    <a:moveTo>
                      <a:pt x="0" y="16"/>
                    </a:moveTo>
                    <a:lnTo>
                      <a:pt x="2" y="20"/>
                    </a:lnTo>
                    <a:lnTo>
                      <a:pt x="5" y="21"/>
                    </a:lnTo>
                    <a:lnTo>
                      <a:pt x="11" y="23"/>
                    </a:lnTo>
                    <a:lnTo>
                      <a:pt x="14" y="23"/>
                    </a:lnTo>
                    <a:lnTo>
                      <a:pt x="20" y="21"/>
                    </a:lnTo>
                    <a:lnTo>
                      <a:pt x="22" y="18"/>
                    </a:lnTo>
                    <a:lnTo>
                      <a:pt x="24" y="12"/>
                    </a:lnTo>
                    <a:lnTo>
                      <a:pt x="22" y="7"/>
                    </a:lnTo>
                    <a:lnTo>
                      <a:pt x="20" y="3"/>
                    </a:lnTo>
                    <a:lnTo>
                      <a:pt x="16" y="0"/>
                    </a:lnTo>
                    <a:lnTo>
                      <a:pt x="11" y="0"/>
                    </a:lnTo>
                    <a:lnTo>
                      <a:pt x="7" y="0"/>
                    </a:lnTo>
                    <a:lnTo>
                      <a:pt x="4" y="3"/>
                    </a:lnTo>
                    <a:lnTo>
                      <a:pt x="0" y="7"/>
                    </a:lnTo>
                    <a:lnTo>
                      <a:pt x="0" y="10"/>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0" name="Freeform 114"/>
              <p:cNvSpPr>
                <a:spLocks/>
              </p:cNvSpPr>
              <p:nvPr/>
            </p:nvSpPr>
            <p:spPr bwMode="auto">
              <a:xfrm>
                <a:off x="1490" y="1810"/>
                <a:ext cx="23" cy="24"/>
              </a:xfrm>
              <a:custGeom>
                <a:avLst/>
                <a:gdLst/>
                <a:ahLst/>
                <a:cxnLst>
                  <a:cxn ang="0">
                    <a:pos x="0" y="16"/>
                  </a:cxn>
                  <a:cxn ang="0">
                    <a:pos x="3" y="20"/>
                  </a:cxn>
                  <a:cxn ang="0">
                    <a:pos x="7" y="24"/>
                  </a:cxn>
                  <a:cxn ang="0">
                    <a:pos x="10" y="24"/>
                  </a:cxn>
                  <a:cxn ang="0">
                    <a:pos x="16" y="24"/>
                  </a:cxn>
                  <a:cxn ang="0">
                    <a:pos x="20" y="22"/>
                  </a:cxn>
                  <a:cxn ang="0">
                    <a:pos x="23" y="18"/>
                  </a:cxn>
                  <a:cxn ang="0">
                    <a:pos x="23" y="13"/>
                  </a:cxn>
                  <a:cxn ang="0">
                    <a:pos x="23" y="9"/>
                  </a:cxn>
                  <a:cxn ang="0">
                    <a:pos x="21" y="4"/>
                  </a:cxn>
                  <a:cxn ang="0">
                    <a:pos x="18" y="2"/>
                  </a:cxn>
                  <a:cxn ang="0">
                    <a:pos x="12" y="0"/>
                  </a:cxn>
                  <a:cxn ang="0">
                    <a:pos x="7" y="2"/>
                  </a:cxn>
                  <a:cxn ang="0">
                    <a:pos x="3" y="4"/>
                  </a:cxn>
                  <a:cxn ang="0">
                    <a:pos x="1" y="7"/>
                  </a:cxn>
                  <a:cxn ang="0">
                    <a:pos x="0" y="13"/>
                  </a:cxn>
                  <a:cxn ang="0">
                    <a:pos x="0" y="16"/>
                  </a:cxn>
                  <a:cxn ang="0">
                    <a:pos x="0" y="16"/>
                  </a:cxn>
                </a:cxnLst>
                <a:rect l="0" t="0" r="r" b="b"/>
                <a:pathLst>
                  <a:path w="23" h="24">
                    <a:moveTo>
                      <a:pt x="0" y="16"/>
                    </a:moveTo>
                    <a:lnTo>
                      <a:pt x="3" y="20"/>
                    </a:lnTo>
                    <a:lnTo>
                      <a:pt x="7" y="24"/>
                    </a:lnTo>
                    <a:lnTo>
                      <a:pt x="10" y="24"/>
                    </a:lnTo>
                    <a:lnTo>
                      <a:pt x="16" y="24"/>
                    </a:lnTo>
                    <a:lnTo>
                      <a:pt x="20" y="22"/>
                    </a:lnTo>
                    <a:lnTo>
                      <a:pt x="23" y="18"/>
                    </a:lnTo>
                    <a:lnTo>
                      <a:pt x="23" y="13"/>
                    </a:lnTo>
                    <a:lnTo>
                      <a:pt x="23" y="9"/>
                    </a:lnTo>
                    <a:lnTo>
                      <a:pt x="21" y="4"/>
                    </a:lnTo>
                    <a:lnTo>
                      <a:pt x="18" y="2"/>
                    </a:lnTo>
                    <a:lnTo>
                      <a:pt x="12" y="0"/>
                    </a:lnTo>
                    <a:lnTo>
                      <a:pt x="7" y="2"/>
                    </a:lnTo>
                    <a:lnTo>
                      <a:pt x="3" y="4"/>
                    </a:lnTo>
                    <a:lnTo>
                      <a:pt x="1" y="7"/>
                    </a:lnTo>
                    <a:lnTo>
                      <a:pt x="0" y="13"/>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1" name="Freeform 115"/>
              <p:cNvSpPr>
                <a:spLocks/>
              </p:cNvSpPr>
              <p:nvPr/>
            </p:nvSpPr>
            <p:spPr bwMode="auto">
              <a:xfrm>
                <a:off x="1328" y="1926"/>
                <a:ext cx="24" cy="24"/>
              </a:xfrm>
              <a:custGeom>
                <a:avLst/>
                <a:gdLst/>
                <a:ahLst/>
                <a:cxnLst>
                  <a:cxn ang="0">
                    <a:pos x="0" y="16"/>
                  </a:cxn>
                  <a:cxn ang="0">
                    <a:pos x="2" y="20"/>
                  </a:cxn>
                  <a:cxn ang="0">
                    <a:pos x="6" y="22"/>
                  </a:cxn>
                  <a:cxn ang="0">
                    <a:pos x="11" y="24"/>
                  </a:cxn>
                  <a:cxn ang="0">
                    <a:pos x="16" y="24"/>
                  </a:cxn>
                  <a:cxn ang="0">
                    <a:pos x="20" y="22"/>
                  </a:cxn>
                  <a:cxn ang="0">
                    <a:pos x="22" y="18"/>
                  </a:cxn>
                  <a:cxn ang="0">
                    <a:pos x="24" y="13"/>
                  </a:cxn>
                  <a:cxn ang="0">
                    <a:pos x="22" y="7"/>
                  </a:cxn>
                  <a:cxn ang="0">
                    <a:pos x="20" y="4"/>
                  </a:cxn>
                  <a:cxn ang="0">
                    <a:pos x="16" y="0"/>
                  </a:cxn>
                  <a:cxn ang="0">
                    <a:pos x="11" y="0"/>
                  </a:cxn>
                  <a:cxn ang="0">
                    <a:pos x="7" y="0"/>
                  </a:cxn>
                  <a:cxn ang="0">
                    <a:pos x="4" y="4"/>
                  </a:cxn>
                  <a:cxn ang="0">
                    <a:pos x="2" y="7"/>
                  </a:cxn>
                  <a:cxn ang="0">
                    <a:pos x="0" y="11"/>
                  </a:cxn>
                  <a:cxn ang="0">
                    <a:pos x="0" y="16"/>
                  </a:cxn>
                  <a:cxn ang="0">
                    <a:pos x="0" y="16"/>
                  </a:cxn>
                </a:cxnLst>
                <a:rect l="0" t="0" r="r" b="b"/>
                <a:pathLst>
                  <a:path w="24" h="24">
                    <a:moveTo>
                      <a:pt x="0" y="16"/>
                    </a:moveTo>
                    <a:lnTo>
                      <a:pt x="2" y="20"/>
                    </a:lnTo>
                    <a:lnTo>
                      <a:pt x="6" y="22"/>
                    </a:lnTo>
                    <a:lnTo>
                      <a:pt x="11" y="24"/>
                    </a:lnTo>
                    <a:lnTo>
                      <a:pt x="16" y="24"/>
                    </a:lnTo>
                    <a:lnTo>
                      <a:pt x="20" y="22"/>
                    </a:lnTo>
                    <a:lnTo>
                      <a:pt x="22" y="18"/>
                    </a:lnTo>
                    <a:lnTo>
                      <a:pt x="24" y="13"/>
                    </a:lnTo>
                    <a:lnTo>
                      <a:pt x="22" y="7"/>
                    </a:lnTo>
                    <a:lnTo>
                      <a:pt x="20" y="4"/>
                    </a:lnTo>
                    <a:lnTo>
                      <a:pt x="16" y="0"/>
                    </a:lnTo>
                    <a:lnTo>
                      <a:pt x="11" y="0"/>
                    </a:lnTo>
                    <a:lnTo>
                      <a:pt x="7" y="0"/>
                    </a:lnTo>
                    <a:lnTo>
                      <a:pt x="4" y="4"/>
                    </a:lnTo>
                    <a:lnTo>
                      <a:pt x="2" y="7"/>
                    </a:lnTo>
                    <a:lnTo>
                      <a:pt x="0" y="11"/>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2" name="Freeform 116"/>
              <p:cNvSpPr>
                <a:spLocks/>
              </p:cNvSpPr>
              <p:nvPr/>
            </p:nvSpPr>
            <p:spPr bwMode="auto">
              <a:xfrm>
                <a:off x="1502" y="2049"/>
                <a:ext cx="24" cy="24"/>
              </a:xfrm>
              <a:custGeom>
                <a:avLst/>
                <a:gdLst/>
                <a:ahLst/>
                <a:cxnLst>
                  <a:cxn ang="0">
                    <a:pos x="2" y="17"/>
                  </a:cxn>
                  <a:cxn ang="0">
                    <a:pos x="4" y="20"/>
                  </a:cxn>
                  <a:cxn ang="0">
                    <a:pos x="8" y="22"/>
                  </a:cxn>
                  <a:cxn ang="0">
                    <a:pos x="13" y="24"/>
                  </a:cxn>
                  <a:cxn ang="0">
                    <a:pos x="17" y="24"/>
                  </a:cxn>
                  <a:cxn ang="0">
                    <a:pos x="20" y="20"/>
                  </a:cxn>
                  <a:cxn ang="0">
                    <a:pos x="24" y="17"/>
                  </a:cxn>
                  <a:cxn ang="0">
                    <a:pos x="24" y="13"/>
                  </a:cxn>
                  <a:cxn ang="0">
                    <a:pos x="24" y="8"/>
                  </a:cxn>
                  <a:cxn ang="0">
                    <a:pos x="22" y="4"/>
                  </a:cxn>
                  <a:cxn ang="0">
                    <a:pos x="18" y="0"/>
                  </a:cxn>
                  <a:cxn ang="0">
                    <a:pos x="13" y="0"/>
                  </a:cxn>
                  <a:cxn ang="0">
                    <a:pos x="9" y="0"/>
                  </a:cxn>
                  <a:cxn ang="0">
                    <a:pos x="4" y="4"/>
                  </a:cxn>
                  <a:cxn ang="0">
                    <a:pos x="2" y="8"/>
                  </a:cxn>
                  <a:cxn ang="0">
                    <a:pos x="0" y="11"/>
                  </a:cxn>
                  <a:cxn ang="0">
                    <a:pos x="2" y="17"/>
                  </a:cxn>
                  <a:cxn ang="0">
                    <a:pos x="2" y="17"/>
                  </a:cxn>
                </a:cxnLst>
                <a:rect l="0" t="0" r="r" b="b"/>
                <a:pathLst>
                  <a:path w="24" h="24">
                    <a:moveTo>
                      <a:pt x="2" y="17"/>
                    </a:moveTo>
                    <a:lnTo>
                      <a:pt x="4" y="20"/>
                    </a:lnTo>
                    <a:lnTo>
                      <a:pt x="8" y="22"/>
                    </a:lnTo>
                    <a:lnTo>
                      <a:pt x="13" y="24"/>
                    </a:lnTo>
                    <a:lnTo>
                      <a:pt x="17" y="24"/>
                    </a:lnTo>
                    <a:lnTo>
                      <a:pt x="20" y="20"/>
                    </a:lnTo>
                    <a:lnTo>
                      <a:pt x="24" y="17"/>
                    </a:lnTo>
                    <a:lnTo>
                      <a:pt x="24" y="13"/>
                    </a:lnTo>
                    <a:lnTo>
                      <a:pt x="24" y="8"/>
                    </a:lnTo>
                    <a:lnTo>
                      <a:pt x="22" y="4"/>
                    </a:lnTo>
                    <a:lnTo>
                      <a:pt x="18" y="0"/>
                    </a:lnTo>
                    <a:lnTo>
                      <a:pt x="13" y="0"/>
                    </a:lnTo>
                    <a:lnTo>
                      <a:pt x="9" y="0"/>
                    </a:lnTo>
                    <a:lnTo>
                      <a:pt x="4" y="4"/>
                    </a:lnTo>
                    <a:lnTo>
                      <a:pt x="2" y="8"/>
                    </a:lnTo>
                    <a:lnTo>
                      <a:pt x="0" y="11"/>
                    </a:lnTo>
                    <a:lnTo>
                      <a:pt x="2" y="17"/>
                    </a:lnTo>
                    <a:lnTo>
                      <a:pt x="2" y="17"/>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3" name="Freeform 117"/>
              <p:cNvSpPr>
                <a:spLocks/>
              </p:cNvSpPr>
              <p:nvPr/>
            </p:nvSpPr>
            <p:spPr bwMode="auto">
              <a:xfrm>
                <a:off x="1510" y="1957"/>
                <a:ext cx="23" cy="24"/>
              </a:xfrm>
              <a:custGeom>
                <a:avLst/>
                <a:gdLst/>
                <a:ahLst/>
                <a:cxnLst>
                  <a:cxn ang="0">
                    <a:pos x="0" y="16"/>
                  </a:cxn>
                  <a:cxn ang="0">
                    <a:pos x="1" y="20"/>
                  </a:cxn>
                  <a:cxn ang="0">
                    <a:pos x="5" y="22"/>
                  </a:cxn>
                  <a:cxn ang="0">
                    <a:pos x="10" y="24"/>
                  </a:cxn>
                  <a:cxn ang="0">
                    <a:pos x="14" y="24"/>
                  </a:cxn>
                  <a:cxn ang="0">
                    <a:pos x="19" y="20"/>
                  </a:cxn>
                  <a:cxn ang="0">
                    <a:pos x="21" y="16"/>
                  </a:cxn>
                  <a:cxn ang="0">
                    <a:pos x="23" y="13"/>
                  </a:cxn>
                  <a:cxn ang="0">
                    <a:pos x="21" y="7"/>
                  </a:cxn>
                  <a:cxn ang="0">
                    <a:pos x="19" y="4"/>
                  </a:cxn>
                  <a:cxn ang="0">
                    <a:pos x="16" y="0"/>
                  </a:cxn>
                  <a:cxn ang="0">
                    <a:pos x="10" y="0"/>
                  </a:cxn>
                  <a:cxn ang="0">
                    <a:pos x="7" y="0"/>
                  </a:cxn>
                  <a:cxn ang="0">
                    <a:pos x="3" y="2"/>
                  </a:cxn>
                  <a:cxn ang="0">
                    <a:pos x="0" y="5"/>
                  </a:cxn>
                  <a:cxn ang="0">
                    <a:pos x="0" y="11"/>
                  </a:cxn>
                  <a:cxn ang="0">
                    <a:pos x="0" y="16"/>
                  </a:cxn>
                  <a:cxn ang="0">
                    <a:pos x="0" y="16"/>
                  </a:cxn>
                </a:cxnLst>
                <a:rect l="0" t="0" r="r" b="b"/>
                <a:pathLst>
                  <a:path w="23" h="24">
                    <a:moveTo>
                      <a:pt x="0" y="16"/>
                    </a:moveTo>
                    <a:lnTo>
                      <a:pt x="1" y="20"/>
                    </a:lnTo>
                    <a:lnTo>
                      <a:pt x="5" y="22"/>
                    </a:lnTo>
                    <a:lnTo>
                      <a:pt x="10" y="24"/>
                    </a:lnTo>
                    <a:lnTo>
                      <a:pt x="14" y="24"/>
                    </a:lnTo>
                    <a:lnTo>
                      <a:pt x="19" y="20"/>
                    </a:lnTo>
                    <a:lnTo>
                      <a:pt x="21" y="16"/>
                    </a:lnTo>
                    <a:lnTo>
                      <a:pt x="23" y="13"/>
                    </a:lnTo>
                    <a:lnTo>
                      <a:pt x="21" y="7"/>
                    </a:lnTo>
                    <a:lnTo>
                      <a:pt x="19" y="4"/>
                    </a:lnTo>
                    <a:lnTo>
                      <a:pt x="16" y="0"/>
                    </a:lnTo>
                    <a:lnTo>
                      <a:pt x="10" y="0"/>
                    </a:lnTo>
                    <a:lnTo>
                      <a:pt x="7" y="0"/>
                    </a:lnTo>
                    <a:lnTo>
                      <a:pt x="3" y="2"/>
                    </a:lnTo>
                    <a:lnTo>
                      <a:pt x="0" y="5"/>
                    </a:lnTo>
                    <a:lnTo>
                      <a:pt x="0" y="11"/>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4" name="Freeform 118"/>
              <p:cNvSpPr>
                <a:spLocks/>
              </p:cNvSpPr>
              <p:nvPr/>
            </p:nvSpPr>
            <p:spPr bwMode="auto">
              <a:xfrm>
                <a:off x="1569" y="1919"/>
                <a:ext cx="22" cy="23"/>
              </a:xfrm>
              <a:custGeom>
                <a:avLst/>
                <a:gdLst/>
                <a:ahLst/>
                <a:cxnLst>
                  <a:cxn ang="0">
                    <a:pos x="0" y="14"/>
                  </a:cxn>
                  <a:cxn ang="0">
                    <a:pos x="2" y="20"/>
                  </a:cxn>
                  <a:cxn ang="0">
                    <a:pos x="6" y="22"/>
                  </a:cxn>
                  <a:cxn ang="0">
                    <a:pos x="11" y="23"/>
                  </a:cxn>
                  <a:cxn ang="0">
                    <a:pos x="15" y="22"/>
                  </a:cxn>
                  <a:cxn ang="0">
                    <a:pos x="19" y="20"/>
                  </a:cxn>
                  <a:cxn ang="0">
                    <a:pos x="22" y="16"/>
                  </a:cxn>
                  <a:cxn ang="0">
                    <a:pos x="22" y="11"/>
                  </a:cxn>
                  <a:cxn ang="0">
                    <a:pos x="22" y="7"/>
                  </a:cxn>
                  <a:cxn ang="0">
                    <a:pos x="20" y="3"/>
                  </a:cxn>
                  <a:cxn ang="0">
                    <a:pos x="17" y="0"/>
                  </a:cxn>
                  <a:cxn ang="0">
                    <a:pos x="11" y="0"/>
                  </a:cxn>
                  <a:cxn ang="0">
                    <a:pos x="8" y="0"/>
                  </a:cxn>
                  <a:cxn ang="0">
                    <a:pos x="4" y="2"/>
                  </a:cxn>
                  <a:cxn ang="0">
                    <a:pos x="0" y="5"/>
                  </a:cxn>
                  <a:cxn ang="0">
                    <a:pos x="0" y="11"/>
                  </a:cxn>
                  <a:cxn ang="0">
                    <a:pos x="0" y="14"/>
                  </a:cxn>
                  <a:cxn ang="0">
                    <a:pos x="0" y="14"/>
                  </a:cxn>
                </a:cxnLst>
                <a:rect l="0" t="0" r="r" b="b"/>
                <a:pathLst>
                  <a:path w="22" h="23">
                    <a:moveTo>
                      <a:pt x="0" y="14"/>
                    </a:moveTo>
                    <a:lnTo>
                      <a:pt x="2" y="20"/>
                    </a:lnTo>
                    <a:lnTo>
                      <a:pt x="6" y="22"/>
                    </a:lnTo>
                    <a:lnTo>
                      <a:pt x="11" y="23"/>
                    </a:lnTo>
                    <a:lnTo>
                      <a:pt x="15" y="22"/>
                    </a:lnTo>
                    <a:lnTo>
                      <a:pt x="19" y="20"/>
                    </a:lnTo>
                    <a:lnTo>
                      <a:pt x="22" y="16"/>
                    </a:lnTo>
                    <a:lnTo>
                      <a:pt x="22" y="11"/>
                    </a:lnTo>
                    <a:lnTo>
                      <a:pt x="22" y="7"/>
                    </a:lnTo>
                    <a:lnTo>
                      <a:pt x="20" y="3"/>
                    </a:lnTo>
                    <a:lnTo>
                      <a:pt x="17" y="0"/>
                    </a:lnTo>
                    <a:lnTo>
                      <a:pt x="11" y="0"/>
                    </a:lnTo>
                    <a:lnTo>
                      <a:pt x="8" y="0"/>
                    </a:lnTo>
                    <a:lnTo>
                      <a:pt x="4" y="2"/>
                    </a:lnTo>
                    <a:lnTo>
                      <a:pt x="0" y="5"/>
                    </a:lnTo>
                    <a:lnTo>
                      <a:pt x="0" y="11"/>
                    </a:lnTo>
                    <a:lnTo>
                      <a:pt x="0" y="14"/>
                    </a:lnTo>
                    <a:lnTo>
                      <a:pt x="0" y="14"/>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5" name="Freeform 119"/>
              <p:cNvSpPr>
                <a:spLocks/>
              </p:cNvSpPr>
              <p:nvPr/>
            </p:nvSpPr>
            <p:spPr bwMode="auto">
              <a:xfrm>
                <a:off x="2873" y="1502"/>
                <a:ext cx="622" cy="553"/>
              </a:xfrm>
              <a:custGeom>
                <a:avLst/>
                <a:gdLst/>
                <a:ahLst/>
                <a:cxnLst>
                  <a:cxn ang="0">
                    <a:pos x="622" y="11"/>
                  </a:cxn>
                  <a:cxn ang="0">
                    <a:pos x="602" y="0"/>
                  </a:cxn>
                  <a:cxn ang="0">
                    <a:pos x="330" y="130"/>
                  </a:cxn>
                  <a:cxn ang="0">
                    <a:pos x="6" y="2"/>
                  </a:cxn>
                  <a:cxn ang="0">
                    <a:pos x="0" y="20"/>
                  </a:cxn>
                  <a:cxn ang="0">
                    <a:pos x="321" y="147"/>
                  </a:cxn>
                  <a:cxn ang="0">
                    <a:pos x="327" y="553"/>
                  </a:cxn>
                  <a:cxn ang="0">
                    <a:pos x="347" y="553"/>
                  </a:cxn>
                  <a:cxn ang="0">
                    <a:pos x="339" y="147"/>
                  </a:cxn>
                  <a:cxn ang="0">
                    <a:pos x="622" y="11"/>
                  </a:cxn>
                </a:cxnLst>
                <a:rect l="0" t="0" r="r" b="b"/>
                <a:pathLst>
                  <a:path w="622" h="553">
                    <a:moveTo>
                      <a:pt x="622" y="11"/>
                    </a:moveTo>
                    <a:lnTo>
                      <a:pt x="602" y="0"/>
                    </a:lnTo>
                    <a:lnTo>
                      <a:pt x="330" y="130"/>
                    </a:lnTo>
                    <a:lnTo>
                      <a:pt x="6" y="2"/>
                    </a:lnTo>
                    <a:lnTo>
                      <a:pt x="0" y="20"/>
                    </a:lnTo>
                    <a:lnTo>
                      <a:pt x="321" y="147"/>
                    </a:lnTo>
                    <a:lnTo>
                      <a:pt x="327" y="553"/>
                    </a:lnTo>
                    <a:lnTo>
                      <a:pt x="347" y="553"/>
                    </a:lnTo>
                    <a:lnTo>
                      <a:pt x="339" y="147"/>
                    </a:lnTo>
                    <a:lnTo>
                      <a:pt x="622"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6" name="Freeform 120"/>
              <p:cNvSpPr>
                <a:spLocks/>
              </p:cNvSpPr>
              <p:nvPr/>
            </p:nvSpPr>
            <p:spPr bwMode="auto">
              <a:xfrm>
                <a:off x="2070" y="2557"/>
                <a:ext cx="2263" cy="1010"/>
              </a:xfrm>
              <a:custGeom>
                <a:avLst/>
                <a:gdLst/>
                <a:ahLst/>
                <a:cxnLst>
                  <a:cxn ang="0">
                    <a:pos x="695" y="697"/>
                  </a:cxn>
                  <a:cxn ang="0">
                    <a:pos x="83" y="258"/>
                  </a:cxn>
                  <a:cxn ang="0">
                    <a:pos x="0" y="283"/>
                  </a:cxn>
                  <a:cxn ang="0">
                    <a:pos x="896" y="1010"/>
                  </a:cxn>
                  <a:cxn ang="0">
                    <a:pos x="2263" y="131"/>
                  </a:cxn>
                  <a:cxn ang="0">
                    <a:pos x="2042" y="0"/>
                  </a:cxn>
                  <a:cxn ang="0">
                    <a:pos x="695" y="697"/>
                  </a:cxn>
                </a:cxnLst>
                <a:rect l="0" t="0" r="r" b="b"/>
                <a:pathLst>
                  <a:path w="2263" h="1010">
                    <a:moveTo>
                      <a:pt x="695" y="697"/>
                    </a:moveTo>
                    <a:lnTo>
                      <a:pt x="83" y="258"/>
                    </a:lnTo>
                    <a:lnTo>
                      <a:pt x="0" y="283"/>
                    </a:lnTo>
                    <a:lnTo>
                      <a:pt x="896" y="1010"/>
                    </a:lnTo>
                    <a:lnTo>
                      <a:pt x="2263" y="131"/>
                    </a:lnTo>
                    <a:lnTo>
                      <a:pt x="2042" y="0"/>
                    </a:lnTo>
                    <a:lnTo>
                      <a:pt x="695" y="697"/>
                    </a:lnTo>
                    <a:close/>
                  </a:path>
                </a:pathLst>
              </a:custGeom>
              <a:solidFill>
                <a:srgbClr val="BFBFB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7" name="Freeform 121"/>
              <p:cNvSpPr>
                <a:spLocks/>
              </p:cNvSpPr>
              <p:nvPr/>
            </p:nvSpPr>
            <p:spPr bwMode="auto">
              <a:xfrm>
                <a:off x="1069" y="2543"/>
                <a:ext cx="1326" cy="727"/>
              </a:xfrm>
              <a:custGeom>
                <a:avLst/>
                <a:gdLst/>
                <a:ahLst/>
                <a:cxnLst>
                  <a:cxn ang="0">
                    <a:pos x="776" y="0"/>
                  </a:cxn>
                  <a:cxn ang="0">
                    <a:pos x="0" y="185"/>
                  </a:cxn>
                  <a:cxn ang="0">
                    <a:pos x="633" y="727"/>
                  </a:cxn>
                  <a:cxn ang="0">
                    <a:pos x="1326" y="392"/>
                  </a:cxn>
                  <a:cxn ang="0">
                    <a:pos x="776" y="0"/>
                  </a:cxn>
                </a:cxnLst>
                <a:rect l="0" t="0" r="r" b="b"/>
                <a:pathLst>
                  <a:path w="1326" h="727">
                    <a:moveTo>
                      <a:pt x="776" y="0"/>
                    </a:moveTo>
                    <a:lnTo>
                      <a:pt x="0" y="185"/>
                    </a:lnTo>
                    <a:lnTo>
                      <a:pt x="633" y="727"/>
                    </a:lnTo>
                    <a:lnTo>
                      <a:pt x="1326" y="392"/>
                    </a:lnTo>
                    <a:lnTo>
                      <a:pt x="77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8" name="Freeform 122"/>
              <p:cNvSpPr>
                <a:spLocks/>
              </p:cNvSpPr>
              <p:nvPr/>
            </p:nvSpPr>
            <p:spPr bwMode="auto">
              <a:xfrm>
                <a:off x="1112" y="2565"/>
                <a:ext cx="1243" cy="681"/>
              </a:xfrm>
              <a:custGeom>
                <a:avLst/>
                <a:gdLst/>
                <a:ahLst/>
                <a:cxnLst>
                  <a:cxn ang="0">
                    <a:pos x="0" y="174"/>
                  </a:cxn>
                  <a:cxn ang="0">
                    <a:pos x="729" y="0"/>
                  </a:cxn>
                  <a:cxn ang="0">
                    <a:pos x="1243" y="366"/>
                  </a:cxn>
                  <a:cxn ang="0">
                    <a:pos x="593" y="681"/>
                  </a:cxn>
                  <a:cxn ang="0">
                    <a:pos x="0" y="174"/>
                  </a:cxn>
                </a:cxnLst>
                <a:rect l="0" t="0" r="r" b="b"/>
                <a:pathLst>
                  <a:path w="1243" h="681">
                    <a:moveTo>
                      <a:pt x="0" y="174"/>
                    </a:moveTo>
                    <a:lnTo>
                      <a:pt x="729" y="0"/>
                    </a:lnTo>
                    <a:lnTo>
                      <a:pt x="1243" y="366"/>
                    </a:lnTo>
                    <a:lnTo>
                      <a:pt x="593" y="681"/>
                    </a:lnTo>
                    <a:lnTo>
                      <a:pt x="0" y="174"/>
                    </a:lnTo>
                    <a:close/>
                  </a:path>
                </a:pathLst>
              </a:custGeom>
              <a:solidFill>
                <a:srgbClr val="FFB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9" name="Freeform 123"/>
              <p:cNvSpPr>
                <a:spLocks/>
              </p:cNvSpPr>
              <p:nvPr/>
            </p:nvSpPr>
            <p:spPr bwMode="auto">
              <a:xfrm>
                <a:off x="1912" y="2846"/>
                <a:ext cx="102" cy="188"/>
              </a:xfrm>
              <a:custGeom>
                <a:avLst/>
                <a:gdLst/>
                <a:ahLst/>
                <a:cxnLst>
                  <a:cxn ang="0">
                    <a:pos x="89" y="0"/>
                  </a:cxn>
                  <a:cxn ang="0">
                    <a:pos x="0" y="112"/>
                  </a:cxn>
                  <a:cxn ang="0">
                    <a:pos x="0" y="188"/>
                  </a:cxn>
                  <a:cxn ang="0">
                    <a:pos x="102" y="177"/>
                  </a:cxn>
                  <a:cxn ang="0">
                    <a:pos x="89" y="0"/>
                  </a:cxn>
                </a:cxnLst>
                <a:rect l="0" t="0" r="r" b="b"/>
                <a:pathLst>
                  <a:path w="102" h="188">
                    <a:moveTo>
                      <a:pt x="89" y="0"/>
                    </a:moveTo>
                    <a:lnTo>
                      <a:pt x="0" y="112"/>
                    </a:lnTo>
                    <a:lnTo>
                      <a:pt x="0" y="188"/>
                    </a:lnTo>
                    <a:lnTo>
                      <a:pt x="102" y="177"/>
                    </a:lnTo>
                    <a:lnTo>
                      <a:pt x="8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0" name="Freeform 124"/>
              <p:cNvSpPr>
                <a:spLocks/>
              </p:cNvSpPr>
              <p:nvPr/>
            </p:nvSpPr>
            <p:spPr bwMode="auto">
              <a:xfrm>
                <a:off x="1932" y="2900"/>
                <a:ext cx="60" cy="113"/>
              </a:xfrm>
              <a:custGeom>
                <a:avLst/>
                <a:gdLst/>
                <a:ahLst/>
                <a:cxnLst>
                  <a:cxn ang="0">
                    <a:pos x="53" y="0"/>
                  </a:cxn>
                  <a:cxn ang="0">
                    <a:pos x="60" y="105"/>
                  </a:cxn>
                  <a:cxn ang="0">
                    <a:pos x="0" y="113"/>
                  </a:cxn>
                  <a:cxn ang="0">
                    <a:pos x="0" y="65"/>
                  </a:cxn>
                  <a:cxn ang="0">
                    <a:pos x="53" y="0"/>
                  </a:cxn>
                </a:cxnLst>
                <a:rect l="0" t="0" r="r" b="b"/>
                <a:pathLst>
                  <a:path w="60" h="113">
                    <a:moveTo>
                      <a:pt x="53" y="0"/>
                    </a:moveTo>
                    <a:lnTo>
                      <a:pt x="60" y="105"/>
                    </a:lnTo>
                    <a:lnTo>
                      <a:pt x="0" y="113"/>
                    </a:lnTo>
                    <a:lnTo>
                      <a:pt x="0" y="65"/>
                    </a:lnTo>
                    <a:lnTo>
                      <a:pt x="53" y="0"/>
                    </a:lnTo>
                    <a:close/>
                  </a:path>
                </a:pathLst>
              </a:custGeom>
              <a:solidFill>
                <a:srgbClr val="9E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1" name="Freeform 125"/>
              <p:cNvSpPr>
                <a:spLocks/>
              </p:cNvSpPr>
              <p:nvPr/>
            </p:nvSpPr>
            <p:spPr bwMode="auto">
              <a:xfrm>
                <a:off x="2868" y="3332"/>
                <a:ext cx="208" cy="181"/>
              </a:xfrm>
              <a:custGeom>
                <a:avLst/>
                <a:gdLst/>
                <a:ahLst/>
                <a:cxnLst>
                  <a:cxn ang="0">
                    <a:pos x="2" y="5"/>
                  </a:cxn>
                  <a:cxn ang="0">
                    <a:pos x="0" y="9"/>
                  </a:cxn>
                  <a:cxn ang="0">
                    <a:pos x="0" y="14"/>
                  </a:cxn>
                  <a:cxn ang="0">
                    <a:pos x="0" y="20"/>
                  </a:cxn>
                  <a:cxn ang="0">
                    <a:pos x="4" y="23"/>
                  </a:cxn>
                  <a:cxn ang="0">
                    <a:pos x="185" y="181"/>
                  </a:cxn>
                  <a:cxn ang="0">
                    <a:pos x="208" y="167"/>
                  </a:cxn>
                  <a:cxn ang="0">
                    <a:pos x="22" y="3"/>
                  </a:cxn>
                  <a:cxn ang="0">
                    <a:pos x="16" y="0"/>
                  </a:cxn>
                  <a:cxn ang="0">
                    <a:pos x="13" y="0"/>
                  </a:cxn>
                  <a:cxn ang="0">
                    <a:pos x="7" y="2"/>
                  </a:cxn>
                  <a:cxn ang="0">
                    <a:pos x="2" y="5"/>
                  </a:cxn>
                </a:cxnLst>
                <a:rect l="0" t="0" r="r" b="b"/>
                <a:pathLst>
                  <a:path w="208" h="181">
                    <a:moveTo>
                      <a:pt x="2" y="5"/>
                    </a:moveTo>
                    <a:lnTo>
                      <a:pt x="0" y="9"/>
                    </a:lnTo>
                    <a:lnTo>
                      <a:pt x="0" y="14"/>
                    </a:lnTo>
                    <a:lnTo>
                      <a:pt x="0" y="20"/>
                    </a:lnTo>
                    <a:lnTo>
                      <a:pt x="4" y="23"/>
                    </a:lnTo>
                    <a:lnTo>
                      <a:pt x="185" y="181"/>
                    </a:lnTo>
                    <a:lnTo>
                      <a:pt x="208" y="167"/>
                    </a:lnTo>
                    <a:lnTo>
                      <a:pt x="22" y="3"/>
                    </a:lnTo>
                    <a:lnTo>
                      <a:pt x="16" y="0"/>
                    </a:lnTo>
                    <a:lnTo>
                      <a:pt x="13" y="0"/>
                    </a:lnTo>
                    <a:lnTo>
                      <a:pt x="7" y="2"/>
                    </a:lnTo>
                    <a:lnTo>
                      <a:pt x="2"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2" name="Freeform 126"/>
              <p:cNvSpPr>
                <a:spLocks/>
              </p:cNvSpPr>
              <p:nvPr/>
            </p:nvSpPr>
            <p:spPr bwMode="auto">
              <a:xfrm>
                <a:off x="3044" y="3230"/>
                <a:ext cx="207" cy="171"/>
              </a:xfrm>
              <a:custGeom>
                <a:avLst/>
                <a:gdLst/>
                <a:ahLst/>
                <a:cxnLst>
                  <a:cxn ang="0">
                    <a:pos x="3" y="6"/>
                  </a:cxn>
                  <a:cxn ang="0">
                    <a:pos x="0" y="11"/>
                  </a:cxn>
                  <a:cxn ang="0">
                    <a:pos x="0" y="15"/>
                  </a:cxn>
                  <a:cxn ang="0">
                    <a:pos x="2" y="20"/>
                  </a:cxn>
                  <a:cxn ang="0">
                    <a:pos x="5" y="24"/>
                  </a:cxn>
                  <a:cxn ang="0">
                    <a:pos x="183" y="171"/>
                  </a:cxn>
                  <a:cxn ang="0">
                    <a:pos x="207" y="156"/>
                  </a:cxn>
                  <a:cxn ang="0">
                    <a:pos x="22" y="4"/>
                  </a:cxn>
                  <a:cxn ang="0">
                    <a:pos x="16" y="0"/>
                  </a:cxn>
                  <a:cxn ang="0">
                    <a:pos x="13" y="0"/>
                  </a:cxn>
                  <a:cxn ang="0">
                    <a:pos x="7" y="2"/>
                  </a:cxn>
                  <a:cxn ang="0">
                    <a:pos x="3" y="6"/>
                  </a:cxn>
                </a:cxnLst>
                <a:rect l="0" t="0" r="r" b="b"/>
                <a:pathLst>
                  <a:path w="207" h="171">
                    <a:moveTo>
                      <a:pt x="3" y="6"/>
                    </a:moveTo>
                    <a:lnTo>
                      <a:pt x="0" y="11"/>
                    </a:lnTo>
                    <a:lnTo>
                      <a:pt x="0" y="15"/>
                    </a:lnTo>
                    <a:lnTo>
                      <a:pt x="2" y="20"/>
                    </a:lnTo>
                    <a:lnTo>
                      <a:pt x="5" y="24"/>
                    </a:lnTo>
                    <a:lnTo>
                      <a:pt x="183" y="171"/>
                    </a:lnTo>
                    <a:lnTo>
                      <a:pt x="207" y="156"/>
                    </a:lnTo>
                    <a:lnTo>
                      <a:pt x="22" y="4"/>
                    </a:lnTo>
                    <a:lnTo>
                      <a:pt x="16" y="0"/>
                    </a:lnTo>
                    <a:lnTo>
                      <a:pt x="13" y="0"/>
                    </a:lnTo>
                    <a:lnTo>
                      <a:pt x="7" y="2"/>
                    </a:lnTo>
                    <a:lnTo>
                      <a:pt x="3"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3" name="Freeform 127"/>
              <p:cNvSpPr>
                <a:spLocks/>
              </p:cNvSpPr>
              <p:nvPr/>
            </p:nvSpPr>
            <p:spPr bwMode="auto">
              <a:xfrm>
                <a:off x="3220" y="3129"/>
                <a:ext cx="203" cy="161"/>
              </a:xfrm>
              <a:custGeom>
                <a:avLst/>
                <a:gdLst/>
                <a:ahLst/>
                <a:cxnLst>
                  <a:cxn ang="0">
                    <a:pos x="3" y="5"/>
                  </a:cxn>
                  <a:cxn ang="0">
                    <a:pos x="0" y="10"/>
                  </a:cxn>
                  <a:cxn ang="0">
                    <a:pos x="0" y="14"/>
                  </a:cxn>
                  <a:cxn ang="0">
                    <a:pos x="2" y="20"/>
                  </a:cxn>
                  <a:cxn ang="0">
                    <a:pos x="5" y="23"/>
                  </a:cxn>
                  <a:cxn ang="0">
                    <a:pos x="177" y="161"/>
                  </a:cxn>
                  <a:cxn ang="0">
                    <a:pos x="203" y="145"/>
                  </a:cxn>
                  <a:cxn ang="0">
                    <a:pos x="22" y="3"/>
                  </a:cxn>
                  <a:cxn ang="0">
                    <a:pos x="16" y="0"/>
                  </a:cxn>
                  <a:cxn ang="0">
                    <a:pos x="12" y="0"/>
                  </a:cxn>
                  <a:cxn ang="0">
                    <a:pos x="7" y="1"/>
                  </a:cxn>
                  <a:cxn ang="0">
                    <a:pos x="3" y="5"/>
                  </a:cxn>
                </a:cxnLst>
                <a:rect l="0" t="0" r="r" b="b"/>
                <a:pathLst>
                  <a:path w="203" h="161">
                    <a:moveTo>
                      <a:pt x="3" y="5"/>
                    </a:moveTo>
                    <a:lnTo>
                      <a:pt x="0" y="10"/>
                    </a:lnTo>
                    <a:lnTo>
                      <a:pt x="0" y="14"/>
                    </a:lnTo>
                    <a:lnTo>
                      <a:pt x="2" y="20"/>
                    </a:lnTo>
                    <a:lnTo>
                      <a:pt x="5" y="23"/>
                    </a:lnTo>
                    <a:lnTo>
                      <a:pt x="177" y="161"/>
                    </a:lnTo>
                    <a:lnTo>
                      <a:pt x="203" y="145"/>
                    </a:lnTo>
                    <a:lnTo>
                      <a:pt x="22" y="3"/>
                    </a:lnTo>
                    <a:lnTo>
                      <a:pt x="16" y="0"/>
                    </a:lnTo>
                    <a:lnTo>
                      <a:pt x="12" y="0"/>
                    </a:lnTo>
                    <a:lnTo>
                      <a:pt x="7" y="1"/>
                    </a:lnTo>
                    <a:lnTo>
                      <a:pt x="3"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4" name="Freeform 128"/>
              <p:cNvSpPr>
                <a:spLocks/>
              </p:cNvSpPr>
              <p:nvPr/>
            </p:nvSpPr>
            <p:spPr bwMode="auto">
              <a:xfrm>
                <a:off x="3396" y="3027"/>
                <a:ext cx="199" cy="151"/>
              </a:xfrm>
              <a:custGeom>
                <a:avLst/>
                <a:gdLst/>
                <a:ahLst/>
                <a:cxnLst>
                  <a:cxn ang="0">
                    <a:pos x="1" y="5"/>
                  </a:cxn>
                  <a:cxn ang="0">
                    <a:pos x="0" y="11"/>
                  </a:cxn>
                  <a:cxn ang="0">
                    <a:pos x="0" y="16"/>
                  </a:cxn>
                  <a:cxn ang="0">
                    <a:pos x="1" y="22"/>
                  </a:cxn>
                  <a:cxn ang="0">
                    <a:pos x="5" y="25"/>
                  </a:cxn>
                  <a:cxn ang="0">
                    <a:pos x="176" y="151"/>
                  </a:cxn>
                  <a:cxn ang="0">
                    <a:pos x="199" y="136"/>
                  </a:cxn>
                  <a:cxn ang="0">
                    <a:pos x="20" y="4"/>
                  </a:cxn>
                  <a:cxn ang="0">
                    <a:pos x="14" y="0"/>
                  </a:cxn>
                  <a:cxn ang="0">
                    <a:pos x="11" y="0"/>
                  </a:cxn>
                  <a:cxn ang="0">
                    <a:pos x="5" y="2"/>
                  </a:cxn>
                  <a:cxn ang="0">
                    <a:pos x="1" y="5"/>
                  </a:cxn>
                </a:cxnLst>
                <a:rect l="0" t="0" r="r" b="b"/>
                <a:pathLst>
                  <a:path w="199" h="151">
                    <a:moveTo>
                      <a:pt x="1" y="5"/>
                    </a:moveTo>
                    <a:lnTo>
                      <a:pt x="0" y="11"/>
                    </a:lnTo>
                    <a:lnTo>
                      <a:pt x="0" y="16"/>
                    </a:lnTo>
                    <a:lnTo>
                      <a:pt x="1" y="22"/>
                    </a:lnTo>
                    <a:lnTo>
                      <a:pt x="5" y="25"/>
                    </a:lnTo>
                    <a:lnTo>
                      <a:pt x="176" y="151"/>
                    </a:lnTo>
                    <a:lnTo>
                      <a:pt x="199" y="136"/>
                    </a:lnTo>
                    <a:lnTo>
                      <a:pt x="20" y="4"/>
                    </a:lnTo>
                    <a:lnTo>
                      <a:pt x="14" y="0"/>
                    </a:lnTo>
                    <a:lnTo>
                      <a:pt x="11" y="0"/>
                    </a:lnTo>
                    <a:lnTo>
                      <a:pt x="5" y="2"/>
                    </a:lnTo>
                    <a:lnTo>
                      <a:pt x="1"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5" name="Freeform 129"/>
              <p:cNvSpPr>
                <a:spLocks/>
              </p:cNvSpPr>
              <p:nvPr/>
            </p:nvSpPr>
            <p:spPr bwMode="auto">
              <a:xfrm>
                <a:off x="3572" y="2925"/>
                <a:ext cx="197" cy="142"/>
              </a:xfrm>
              <a:custGeom>
                <a:avLst/>
                <a:gdLst/>
                <a:ahLst/>
                <a:cxnLst>
                  <a:cxn ang="0">
                    <a:pos x="1" y="8"/>
                  </a:cxn>
                  <a:cxn ang="0">
                    <a:pos x="0" y="11"/>
                  </a:cxn>
                  <a:cxn ang="0">
                    <a:pos x="0" y="17"/>
                  </a:cxn>
                  <a:cxn ang="0">
                    <a:pos x="1" y="22"/>
                  </a:cxn>
                  <a:cxn ang="0">
                    <a:pos x="5" y="26"/>
                  </a:cxn>
                  <a:cxn ang="0">
                    <a:pos x="172" y="142"/>
                  </a:cxn>
                  <a:cxn ang="0">
                    <a:pos x="197" y="126"/>
                  </a:cxn>
                  <a:cxn ang="0">
                    <a:pos x="20" y="4"/>
                  </a:cxn>
                  <a:cxn ang="0">
                    <a:pos x="16" y="0"/>
                  </a:cxn>
                  <a:cxn ang="0">
                    <a:pos x="10" y="0"/>
                  </a:cxn>
                  <a:cxn ang="0">
                    <a:pos x="5" y="4"/>
                  </a:cxn>
                  <a:cxn ang="0">
                    <a:pos x="1" y="8"/>
                  </a:cxn>
                </a:cxnLst>
                <a:rect l="0" t="0" r="r" b="b"/>
                <a:pathLst>
                  <a:path w="197" h="142">
                    <a:moveTo>
                      <a:pt x="1" y="8"/>
                    </a:moveTo>
                    <a:lnTo>
                      <a:pt x="0" y="11"/>
                    </a:lnTo>
                    <a:lnTo>
                      <a:pt x="0" y="17"/>
                    </a:lnTo>
                    <a:lnTo>
                      <a:pt x="1" y="22"/>
                    </a:lnTo>
                    <a:lnTo>
                      <a:pt x="5" y="26"/>
                    </a:lnTo>
                    <a:lnTo>
                      <a:pt x="172" y="142"/>
                    </a:lnTo>
                    <a:lnTo>
                      <a:pt x="197" y="126"/>
                    </a:lnTo>
                    <a:lnTo>
                      <a:pt x="20" y="4"/>
                    </a:lnTo>
                    <a:lnTo>
                      <a:pt x="16" y="0"/>
                    </a:lnTo>
                    <a:lnTo>
                      <a:pt x="10" y="0"/>
                    </a:lnTo>
                    <a:lnTo>
                      <a:pt x="5" y="4"/>
                    </a:lnTo>
                    <a:lnTo>
                      <a:pt x="1"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6" name="Freeform 130"/>
              <p:cNvSpPr>
                <a:spLocks/>
              </p:cNvSpPr>
              <p:nvPr/>
            </p:nvSpPr>
            <p:spPr bwMode="auto">
              <a:xfrm>
                <a:off x="3748" y="2824"/>
                <a:ext cx="194" cy="132"/>
              </a:xfrm>
              <a:custGeom>
                <a:avLst/>
                <a:gdLst/>
                <a:ahLst/>
                <a:cxnLst>
                  <a:cxn ang="0">
                    <a:pos x="3" y="7"/>
                  </a:cxn>
                  <a:cxn ang="0">
                    <a:pos x="0" y="13"/>
                  </a:cxn>
                  <a:cxn ang="0">
                    <a:pos x="0" y="16"/>
                  </a:cxn>
                  <a:cxn ang="0">
                    <a:pos x="3" y="22"/>
                  </a:cxn>
                  <a:cxn ang="0">
                    <a:pos x="7" y="25"/>
                  </a:cxn>
                  <a:cxn ang="0">
                    <a:pos x="7" y="25"/>
                  </a:cxn>
                  <a:cxn ang="0">
                    <a:pos x="168" y="132"/>
                  </a:cxn>
                  <a:cxn ang="0">
                    <a:pos x="194" y="116"/>
                  </a:cxn>
                  <a:cxn ang="0">
                    <a:pos x="21" y="4"/>
                  </a:cxn>
                  <a:cxn ang="0">
                    <a:pos x="16" y="0"/>
                  </a:cxn>
                  <a:cxn ang="0">
                    <a:pos x="10" y="0"/>
                  </a:cxn>
                  <a:cxn ang="0">
                    <a:pos x="7" y="4"/>
                  </a:cxn>
                  <a:cxn ang="0">
                    <a:pos x="3" y="7"/>
                  </a:cxn>
                </a:cxnLst>
                <a:rect l="0" t="0" r="r" b="b"/>
                <a:pathLst>
                  <a:path w="194" h="132">
                    <a:moveTo>
                      <a:pt x="3" y="7"/>
                    </a:moveTo>
                    <a:lnTo>
                      <a:pt x="0" y="13"/>
                    </a:lnTo>
                    <a:lnTo>
                      <a:pt x="0" y="16"/>
                    </a:lnTo>
                    <a:lnTo>
                      <a:pt x="3" y="22"/>
                    </a:lnTo>
                    <a:lnTo>
                      <a:pt x="7" y="25"/>
                    </a:lnTo>
                    <a:lnTo>
                      <a:pt x="7" y="25"/>
                    </a:lnTo>
                    <a:lnTo>
                      <a:pt x="168" y="132"/>
                    </a:lnTo>
                    <a:lnTo>
                      <a:pt x="194" y="116"/>
                    </a:lnTo>
                    <a:lnTo>
                      <a:pt x="21" y="4"/>
                    </a:lnTo>
                    <a:lnTo>
                      <a:pt x="16" y="0"/>
                    </a:lnTo>
                    <a:lnTo>
                      <a:pt x="10" y="0"/>
                    </a:lnTo>
                    <a:lnTo>
                      <a:pt x="7" y="4"/>
                    </a:lnTo>
                    <a:lnTo>
                      <a:pt x="3"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7" name="Freeform 131"/>
              <p:cNvSpPr>
                <a:spLocks/>
              </p:cNvSpPr>
              <p:nvPr/>
            </p:nvSpPr>
            <p:spPr bwMode="auto">
              <a:xfrm>
                <a:off x="3925" y="2724"/>
                <a:ext cx="189" cy="122"/>
              </a:xfrm>
              <a:custGeom>
                <a:avLst/>
                <a:gdLst/>
                <a:ahLst/>
                <a:cxnLst>
                  <a:cxn ang="0">
                    <a:pos x="20" y="2"/>
                  </a:cxn>
                  <a:cxn ang="0">
                    <a:pos x="15" y="0"/>
                  </a:cxn>
                  <a:cxn ang="0">
                    <a:pos x="9" y="0"/>
                  </a:cxn>
                  <a:cxn ang="0">
                    <a:pos x="6" y="2"/>
                  </a:cxn>
                  <a:cxn ang="0">
                    <a:pos x="2" y="6"/>
                  </a:cxn>
                  <a:cxn ang="0">
                    <a:pos x="0" y="11"/>
                  </a:cxn>
                  <a:cxn ang="0">
                    <a:pos x="0" y="15"/>
                  </a:cxn>
                  <a:cxn ang="0">
                    <a:pos x="2" y="20"/>
                  </a:cxn>
                  <a:cxn ang="0">
                    <a:pos x="6" y="24"/>
                  </a:cxn>
                  <a:cxn ang="0">
                    <a:pos x="6" y="24"/>
                  </a:cxn>
                  <a:cxn ang="0">
                    <a:pos x="163" y="122"/>
                  </a:cxn>
                  <a:cxn ang="0">
                    <a:pos x="189" y="105"/>
                  </a:cxn>
                  <a:cxn ang="0">
                    <a:pos x="20" y="2"/>
                  </a:cxn>
                  <a:cxn ang="0">
                    <a:pos x="20" y="2"/>
                  </a:cxn>
                </a:cxnLst>
                <a:rect l="0" t="0" r="r" b="b"/>
                <a:pathLst>
                  <a:path w="189" h="122">
                    <a:moveTo>
                      <a:pt x="20" y="2"/>
                    </a:moveTo>
                    <a:lnTo>
                      <a:pt x="15" y="0"/>
                    </a:lnTo>
                    <a:lnTo>
                      <a:pt x="9" y="0"/>
                    </a:lnTo>
                    <a:lnTo>
                      <a:pt x="6" y="2"/>
                    </a:lnTo>
                    <a:lnTo>
                      <a:pt x="2" y="6"/>
                    </a:lnTo>
                    <a:lnTo>
                      <a:pt x="0" y="11"/>
                    </a:lnTo>
                    <a:lnTo>
                      <a:pt x="0" y="15"/>
                    </a:lnTo>
                    <a:lnTo>
                      <a:pt x="2" y="20"/>
                    </a:lnTo>
                    <a:lnTo>
                      <a:pt x="6" y="24"/>
                    </a:lnTo>
                    <a:lnTo>
                      <a:pt x="6" y="24"/>
                    </a:lnTo>
                    <a:lnTo>
                      <a:pt x="163" y="122"/>
                    </a:lnTo>
                    <a:lnTo>
                      <a:pt x="189" y="105"/>
                    </a:lnTo>
                    <a:lnTo>
                      <a:pt x="20" y="2"/>
                    </a:lnTo>
                    <a:lnTo>
                      <a:pt x="2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8" name="Freeform 132"/>
              <p:cNvSpPr>
                <a:spLocks/>
              </p:cNvSpPr>
              <p:nvPr/>
            </p:nvSpPr>
            <p:spPr bwMode="auto">
              <a:xfrm>
                <a:off x="4101" y="2623"/>
                <a:ext cx="183" cy="112"/>
              </a:xfrm>
              <a:custGeom>
                <a:avLst/>
                <a:gdLst/>
                <a:ahLst/>
                <a:cxnLst>
                  <a:cxn ang="0">
                    <a:pos x="2" y="5"/>
                  </a:cxn>
                  <a:cxn ang="0">
                    <a:pos x="0" y="10"/>
                  </a:cxn>
                  <a:cxn ang="0">
                    <a:pos x="0" y="16"/>
                  </a:cxn>
                  <a:cxn ang="0">
                    <a:pos x="4" y="20"/>
                  </a:cxn>
                  <a:cxn ang="0">
                    <a:pos x="7" y="23"/>
                  </a:cxn>
                  <a:cxn ang="0">
                    <a:pos x="158" y="112"/>
                  </a:cxn>
                  <a:cxn ang="0">
                    <a:pos x="183" y="96"/>
                  </a:cxn>
                  <a:cxn ang="0">
                    <a:pos x="20" y="1"/>
                  </a:cxn>
                  <a:cxn ang="0">
                    <a:pos x="15" y="0"/>
                  </a:cxn>
                  <a:cxn ang="0">
                    <a:pos x="9" y="0"/>
                  </a:cxn>
                  <a:cxn ang="0">
                    <a:pos x="6" y="1"/>
                  </a:cxn>
                  <a:cxn ang="0">
                    <a:pos x="2" y="5"/>
                  </a:cxn>
                </a:cxnLst>
                <a:rect l="0" t="0" r="r" b="b"/>
                <a:pathLst>
                  <a:path w="183" h="112">
                    <a:moveTo>
                      <a:pt x="2" y="5"/>
                    </a:moveTo>
                    <a:lnTo>
                      <a:pt x="0" y="10"/>
                    </a:lnTo>
                    <a:lnTo>
                      <a:pt x="0" y="16"/>
                    </a:lnTo>
                    <a:lnTo>
                      <a:pt x="4" y="20"/>
                    </a:lnTo>
                    <a:lnTo>
                      <a:pt x="7" y="23"/>
                    </a:lnTo>
                    <a:lnTo>
                      <a:pt x="158" y="112"/>
                    </a:lnTo>
                    <a:lnTo>
                      <a:pt x="183" y="96"/>
                    </a:lnTo>
                    <a:lnTo>
                      <a:pt x="20" y="1"/>
                    </a:lnTo>
                    <a:lnTo>
                      <a:pt x="15" y="0"/>
                    </a:lnTo>
                    <a:lnTo>
                      <a:pt x="9" y="0"/>
                    </a:lnTo>
                    <a:lnTo>
                      <a:pt x="6" y="1"/>
                    </a:lnTo>
                    <a:lnTo>
                      <a:pt x="2"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9" name="Freeform 133"/>
              <p:cNvSpPr>
                <a:spLocks/>
              </p:cNvSpPr>
              <p:nvPr/>
            </p:nvSpPr>
            <p:spPr bwMode="auto">
              <a:xfrm>
                <a:off x="1237" y="2479"/>
                <a:ext cx="274" cy="323"/>
              </a:xfrm>
              <a:custGeom>
                <a:avLst/>
                <a:gdLst/>
                <a:ahLst/>
                <a:cxnLst>
                  <a:cxn ang="0">
                    <a:pos x="0" y="0"/>
                  </a:cxn>
                  <a:cxn ang="0">
                    <a:pos x="24" y="323"/>
                  </a:cxn>
                  <a:cxn ang="0">
                    <a:pos x="265" y="232"/>
                  </a:cxn>
                  <a:cxn ang="0">
                    <a:pos x="274" y="62"/>
                  </a:cxn>
                  <a:cxn ang="0">
                    <a:pos x="0" y="0"/>
                  </a:cxn>
                </a:cxnLst>
                <a:rect l="0" t="0" r="r" b="b"/>
                <a:pathLst>
                  <a:path w="274" h="323">
                    <a:moveTo>
                      <a:pt x="0" y="0"/>
                    </a:moveTo>
                    <a:lnTo>
                      <a:pt x="24" y="323"/>
                    </a:lnTo>
                    <a:lnTo>
                      <a:pt x="265" y="232"/>
                    </a:lnTo>
                    <a:lnTo>
                      <a:pt x="274" y="62"/>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0" name="Freeform 134"/>
              <p:cNvSpPr>
                <a:spLocks/>
              </p:cNvSpPr>
              <p:nvPr/>
            </p:nvSpPr>
            <p:spPr bwMode="auto">
              <a:xfrm>
                <a:off x="1259" y="2505"/>
                <a:ext cx="231" cy="270"/>
              </a:xfrm>
              <a:custGeom>
                <a:avLst/>
                <a:gdLst/>
                <a:ahLst/>
                <a:cxnLst>
                  <a:cxn ang="0">
                    <a:pos x="0" y="0"/>
                  </a:cxn>
                  <a:cxn ang="0">
                    <a:pos x="231" y="52"/>
                  </a:cxn>
                  <a:cxn ang="0">
                    <a:pos x="223" y="192"/>
                  </a:cxn>
                  <a:cxn ang="0">
                    <a:pos x="20" y="270"/>
                  </a:cxn>
                  <a:cxn ang="0">
                    <a:pos x="0" y="0"/>
                  </a:cxn>
                </a:cxnLst>
                <a:rect l="0" t="0" r="r" b="b"/>
                <a:pathLst>
                  <a:path w="231" h="270">
                    <a:moveTo>
                      <a:pt x="0" y="0"/>
                    </a:moveTo>
                    <a:lnTo>
                      <a:pt x="231" y="52"/>
                    </a:lnTo>
                    <a:lnTo>
                      <a:pt x="223" y="192"/>
                    </a:lnTo>
                    <a:lnTo>
                      <a:pt x="20" y="270"/>
                    </a:lnTo>
                    <a:lnTo>
                      <a:pt x="0" y="0"/>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1" name="Freeform 135"/>
              <p:cNvSpPr>
                <a:spLocks/>
              </p:cNvSpPr>
              <p:nvPr/>
            </p:nvSpPr>
            <p:spPr bwMode="auto">
              <a:xfrm>
                <a:off x="1247" y="2454"/>
                <a:ext cx="478" cy="519"/>
              </a:xfrm>
              <a:custGeom>
                <a:avLst/>
                <a:gdLst/>
                <a:ahLst/>
                <a:cxnLst>
                  <a:cxn ang="0">
                    <a:pos x="458" y="424"/>
                  </a:cxn>
                  <a:cxn ang="0">
                    <a:pos x="455" y="421"/>
                  </a:cxn>
                  <a:cxn ang="0">
                    <a:pos x="442" y="413"/>
                  </a:cxn>
                  <a:cxn ang="0">
                    <a:pos x="426" y="401"/>
                  </a:cxn>
                  <a:cxn ang="0">
                    <a:pos x="408" y="384"/>
                  </a:cxn>
                  <a:cxn ang="0">
                    <a:pos x="389" y="364"/>
                  </a:cxn>
                  <a:cxn ang="0">
                    <a:pos x="373" y="339"/>
                  </a:cxn>
                  <a:cxn ang="0">
                    <a:pos x="360" y="312"/>
                  </a:cxn>
                  <a:cxn ang="0">
                    <a:pos x="357" y="281"/>
                  </a:cxn>
                  <a:cxn ang="0">
                    <a:pos x="359" y="268"/>
                  </a:cxn>
                  <a:cxn ang="0">
                    <a:pos x="359" y="239"/>
                  </a:cxn>
                  <a:cxn ang="0">
                    <a:pos x="357" y="201"/>
                  </a:cxn>
                  <a:cxn ang="0">
                    <a:pos x="351" y="156"/>
                  </a:cxn>
                  <a:cxn ang="0">
                    <a:pos x="339" y="109"/>
                  </a:cxn>
                  <a:cxn ang="0">
                    <a:pos x="319" y="63"/>
                  </a:cxn>
                  <a:cxn ang="0">
                    <a:pos x="290" y="27"/>
                  </a:cxn>
                  <a:cxn ang="0">
                    <a:pos x="248" y="2"/>
                  </a:cxn>
                  <a:cxn ang="0">
                    <a:pos x="246" y="0"/>
                  </a:cxn>
                  <a:cxn ang="0">
                    <a:pos x="0" y="27"/>
                  </a:cxn>
                  <a:cxn ang="0">
                    <a:pos x="0" y="47"/>
                  </a:cxn>
                  <a:cxn ang="0">
                    <a:pos x="7" y="49"/>
                  </a:cxn>
                  <a:cxn ang="0">
                    <a:pos x="23" y="56"/>
                  </a:cxn>
                  <a:cxn ang="0">
                    <a:pos x="47" y="67"/>
                  </a:cxn>
                  <a:cxn ang="0">
                    <a:pos x="74" y="89"/>
                  </a:cxn>
                  <a:cxn ang="0">
                    <a:pos x="101" y="120"/>
                  </a:cxn>
                  <a:cxn ang="0">
                    <a:pos x="127" y="165"/>
                  </a:cxn>
                  <a:cxn ang="0">
                    <a:pos x="146" y="223"/>
                  </a:cxn>
                  <a:cxn ang="0">
                    <a:pos x="159" y="299"/>
                  </a:cxn>
                  <a:cxn ang="0">
                    <a:pos x="159" y="310"/>
                  </a:cxn>
                  <a:cxn ang="0">
                    <a:pos x="159" y="332"/>
                  </a:cxn>
                  <a:cxn ang="0">
                    <a:pos x="163" y="361"/>
                  </a:cxn>
                  <a:cxn ang="0">
                    <a:pos x="168" y="393"/>
                  </a:cxn>
                  <a:cxn ang="0">
                    <a:pos x="177" y="430"/>
                  </a:cxn>
                  <a:cxn ang="0">
                    <a:pos x="194" y="464"/>
                  </a:cxn>
                  <a:cxn ang="0">
                    <a:pos x="215" y="493"/>
                  </a:cxn>
                  <a:cxn ang="0">
                    <a:pos x="244" y="517"/>
                  </a:cxn>
                  <a:cxn ang="0">
                    <a:pos x="250" y="519"/>
                  </a:cxn>
                  <a:cxn ang="0">
                    <a:pos x="478" y="433"/>
                  </a:cxn>
                  <a:cxn ang="0">
                    <a:pos x="458" y="424"/>
                  </a:cxn>
                </a:cxnLst>
                <a:rect l="0" t="0" r="r" b="b"/>
                <a:pathLst>
                  <a:path w="478" h="519">
                    <a:moveTo>
                      <a:pt x="458" y="424"/>
                    </a:moveTo>
                    <a:lnTo>
                      <a:pt x="455" y="421"/>
                    </a:lnTo>
                    <a:lnTo>
                      <a:pt x="442" y="413"/>
                    </a:lnTo>
                    <a:lnTo>
                      <a:pt x="426" y="401"/>
                    </a:lnTo>
                    <a:lnTo>
                      <a:pt x="408" y="384"/>
                    </a:lnTo>
                    <a:lnTo>
                      <a:pt x="389" y="364"/>
                    </a:lnTo>
                    <a:lnTo>
                      <a:pt x="373" y="339"/>
                    </a:lnTo>
                    <a:lnTo>
                      <a:pt x="360" y="312"/>
                    </a:lnTo>
                    <a:lnTo>
                      <a:pt x="357" y="281"/>
                    </a:lnTo>
                    <a:lnTo>
                      <a:pt x="359" y="268"/>
                    </a:lnTo>
                    <a:lnTo>
                      <a:pt x="359" y="239"/>
                    </a:lnTo>
                    <a:lnTo>
                      <a:pt x="357" y="201"/>
                    </a:lnTo>
                    <a:lnTo>
                      <a:pt x="351" y="156"/>
                    </a:lnTo>
                    <a:lnTo>
                      <a:pt x="339" y="109"/>
                    </a:lnTo>
                    <a:lnTo>
                      <a:pt x="319" y="63"/>
                    </a:lnTo>
                    <a:lnTo>
                      <a:pt x="290" y="27"/>
                    </a:lnTo>
                    <a:lnTo>
                      <a:pt x="248" y="2"/>
                    </a:lnTo>
                    <a:lnTo>
                      <a:pt x="246" y="0"/>
                    </a:lnTo>
                    <a:lnTo>
                      <a:pt x="0" y="27"/>
                    </a:lnTo>
                    <a:lnTo>
                      <a:pt x="0" y="47"/>
                    </a:lnTo>
                    <a:lnTo>
                      <a:pt x="7" y="49"/>
                    </a:lnTo>
                    <a:lnTo>
                      <a:pt x="23" y="56"/>
                    </a:lnTo>
                    <a:lnTo>
                      <a:pt x="47" y="67"/>
                    </a:lnTo>
                    <a:lnTo>
                      <a:pt x="74" y="89"/>
                    </a:lnTo>
                    <a:lnTo>
                      <a:pt x="101" y="120"/>
                    </a:lnTo>
                    <a:lnTo>
                      <a:pt x="127" y="165"/>
                    </a:lnTo>
                    <a:lnTo>
                      <a:pt x="146" y="223"/>
                    </a:lnTo>
                    <a:lnTo>
                      <a:pt x="159" y="299"/>
                    </a:lnTo>
                    <a:lnTo>
                      <a:pt x="159" y="310"/>
                    </a:lnTo>
                    <a:lnTo>
                      <a:pt x="159" y="332"/>
                    </a:lnTo>
                    <a:lnTo>
                      <a:pt x="163" y="361"/>
                    </a:lnTo>
                    <a:lnTo>
                      <a:pt x="168" y="393"/>
                    </a:lnTo>
                    <a:lnTo>
                      <a:pt x="177" y="430"/>
                    </a:lnTo>
                    <a:lnTo>
                      <a:pt x="194" y="464"/>
                    </a:lnTo>
                    <a:lnTo>
                      <a:pt x="215" y="493"/>
                    </a:lnTo>
                    <a:lnTo>
                      <a:pt x="244" y="517"/>
                    </a:lnTo>
                    <a:lnTo>
                      <a:pt x="250" y="519"/>
                    </a:lnTo>
                    <a:lnTo>
                      <a:pt x="478" y="433"/>
                    </a:lnTo>
                    <a:lnTo>
                      <a:pt x="458" y="4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2" name="Freeform 136"/>
              <p:cNvSpPr>
                <a:spLocks/>
              </p:cNvSpPr>
              <p:nvPr/>
            </p:nvSpPr>
            <p:spPr bwMode="auto">
              <a:xfrm>
                <a:off x="1292" y="2476"/>
                <a:ext cx="386" cy="475"/>
              </a:xfrm>
              <a:custGeom>
                <a:avLst/>
                <a:gdLst/>
                <a:ahLst/>
                <a:cxnLst>
                  <a:cxn ang="0">
                    <a:pos x="134" y="277"/>
                  </a:cxn>
                  <a:cxn ang="0">
                    <a:pos x="134" y="277"/>
                  </a:cxn>
                  <a:cxn ang="0">
                    <a:pos x="134" y="277"/>
                  </a:cxn>
                  <a:cxn ang="0">
                    <a:pos x="134" y="277"/>
                  </a:cxn>
                  <a:cxn ang="0">
                    <a:pos x="134" y="277"/>
                  </a:cxn>
                  <a:cxn ang="0">
                    <a:pos x="134" y="277"/>
                  </a:cxn>
                  <a:cxn ang="0">
                    <a:pos x="127" y="219"/>
                  </a:cxn>
                  <a:cxn ang="0">
                    <a:pos x="114" y="170"/>
                  </a:cxn>
                  <a:cxn ang="0">
                    <a:pos x="98" y="130"/>
                  </a:cxn>
                  <a:cxn ang="0">
                    <a:pos x="80" y="96"/>
                  </a:cxn>
                  <a:cxn ang="0">
                    <a:pos x="60" y="70"/>
                  </a:cxn>
                  <a:cxn ang="0">
                    <a:pos x="38" y="49"/>
                  </a:cxn>
                  <a:cxn ang="0">
                    <a:pos x="18" y="32"/>
                  </a:cxn>
                  <a:cxn ang="0">
                    <a:pos x="0" y="21"/>
                  </a:cxn>
                  <a:cxn ang="0">
                    <a:pos x="199" y="0"/>
                  </a:cxn>
                  <a:cxn ang="0">
                    <a:pos x="234" y="23"/>
                  </a:cxn>
                  <a:cxn ang="0">
                    <a:pos x="259" y="58"/>
                  </a:cxn>
                  <a:cxn ang="0">
                    <a:pos x="277" y="99"/>
                  </a:cxn>
                  <a:cxn ang="0">
                    <a:pos x="286" y="145"/>
                  </a:cxn>
                  <a:cxn ang="0">
                    <a:pos x="292" y="186"/>
                  </a:cxn>
                  <a:cxn ang="0">
                    <a:pos x="292" y="223"/>
                  </a:cxn>
                  <a:cxn ang="0">
                    <a:pos x="292" y="250"/>
                  </a:cxn>
                  <a:cxn ang="0">
                    <a:pos x="292" y="259"/>
                  </a:cxn>
                  <a:cxn ang="0">
                    <a:pos x="296" y="286"/>
                  </a:cxn>
                  <a:cxn ang="0">
                    <a:pos x="303" y="310"/>
                  </a:cxn>
                  <a:cxn ang="0">
                    <a:pos x="314" y="333"/>
                  </a:cxn>
                  <a:cxn ang="0">
                    <a:pos x="328" y="353"/>
                  </a:cxn>
                  <a:cxn ang="0">
                    <a:pos x="343" y="371"/>
                  </a:cxn>
                  <a:cxn ang="0">
                    <a:pos x="359" y="386"/>
                  </a:cxn>
                  <a:cxn ang="0">
                    <a:pos x="373" y="399"/>
                  </a:cxn>
                  <a:cxn ang="0">
                    <a:pos x="386" y="408"/>
                  </a:cxn>
                  <a:cxn ang="0">
                    <a:pos x="207" y="475"/>
                  </a:cxn>
                  <a:cxn ang="0">
                    <a:pos x="181" y="453"/>
                  </a:cxn>
                  <a:cxn ang="0">
                    <a:pos x="161" y="424"/>
                  </a:cxn>
                  <a:cxn ang="0">
                    <a:pos x="149" y="391"/>
                  </a:cxn>
                  <a:cxn ang="0">
                    <a:pos x="141" y="359"/>
                  </a:cxn>
                  <a:cxn ang="0">
                    <a:pos x="136" y="328"/>
                  </a:cxn>
                  <a:cxn ang="0">
                    <a:pos x="134" y="303"/>
                  </a:cxn>
                  <a:cxn ang="0">
                    <a:pos x="134" y="284"/>
                  </a:cxn>
                  <a:cxn ang="0">
                    <a:pos x="134" y="277"/>
                  </a:cxn>
                </a:cxnLst>
                <a:rect l="0" t="0" r="r" b="b"/>
                <a:pathLst>
                  <a:path w="386" h="475">
                    <a:moveTo>
                      <a:pt x="134" y="277"/>
                    </a:moveTo>
                    <a:lnTo>
                      <a:pt x="134" y="277"/>
                    </a:lnTo>
                    <a:lnTo>
                      <a:pt x="134" y="277"/>
                    </a:lnTo>
                    <a:lnTo>
                      <a:pt x="134" y="277"/>
                    </a:lnTo>
                    <a:lnTo>
                      <a:pt x="134" y="277"/>
                    </a:lnTo>
                    <a:lnTo>
                      <a:pt x="134" y="277"/>
                    </a:lnTo>
                    <a:lnTo>
                      <a:pt x="127" y="219"/>
                    </a:lnTo>
                    <a:lnTo>
                      <a:pt x="114" y="170"/>
                    </a:lnTo>
                    <a:lnTo>
                      <a:pt x="98" y="130"/>
                    </a:lnTo>
                    <a:lnTo>
                      <a:pt x="80" y="96"/>
                    </a:lnTo>
                    <a:lnTo>
                      <a:pt x="60" y="70"/>
                    </a:lnTo>
                    <a:lnTo>
                      <a:pt x="38" y="49"/>
                    </a:lnTo>
                    <a:lnTo>
                      <a:pt x="18" y="32"/>
                    </a:lnTo>
                    <a:lnTo>
                      <a:pt x="0" y="21"/>
                    </a:lnTo>
                    <a:lnTo>
                      <a:pt x="199" y="0"/>
                    </a:lnTo>
                    <a:lnTo>
                      <a:pt x="234" y="23"/>
                    </a:lnTo>
                    <a:lnTo>
                      <a:pt x="259" y="58"/>
                    </a:lnTo>
                    <a:lnTo>
                      <a:pt x="277" y="99"/>
                    </a:lnTo>
                    <a:lnTo>
                      <a:pt x="286" y="145"/>
                    </a:lnTo>
                    <a:lnTo>
                      <a:pt x="292" y="186"/>
                    </a:lnTo>
                    <a:lnTo>
                      <a:pt x="292" y="223"/>
                    </a:lnTo>
                    <a:lnTo>
                      <a:pt x="292" y="250"/>
                    </a:lnTo>
                    <a:lnTo>
                      <a:pt x="292" y="259"/>
                    </a:lnTo>
                    <a:lnTo>
                      <a:pt x="296" y="286"/>
                    </a:lnTo>
                    <a:lnTo>
                      <a:pt x="303" y="310"/>
                    </a:lnTo>
                    <a:lnTo>
                      <a:pt x="314" y="333"/>
                    </a:lnTo>
                    <a:lnTo>
                      <a:pt x="328" y="353"/>
                    </a:lnTo>
                    <a:lnTo>
                      <a:pt x="343" y="371"/>
                    </a:lnTo>
                    <a:lnTo>
                      <a:pt x="359" y="386"/>
                    </a:lnTo>
                    <a:lnTo>
                      <a:pt x="373" y="399"/>
                    </a:lnTo>
                    <a:lnTo>
                      <a:pt x="386" y="408"/>
                    </a:lnTo>
                    <a:lnTo>
                      <a:pt x="207" y="475"/>
                    </a:lnTo>
                    <a:lnTo>
                      <a:pt x="181" y="453"/>
                    </a:lnTo>
                    <a:lnTo>
                      <a:pt x="161" y="424"/>
                    </a:lnTo>
                    <a:lnTo>
                      <a:pt x="149" y="391"/>
                    </a:lnTo>
                    <a:lnTo>
                      <a:pt x="141" y="359"/>
                    </a:lnTo>
                    <a:lnTo>
                      <a:pt x="136" y="328"/>
                    </a:lnTo>
                    <a:lnTo>
                      <a:pt x="134" y="303"/>
                    </a:lnTo>
                    <a:lnTo>
                      <a:pt x="134" y="284"/>
                    </a:lnTo>
                    <a:lnTo>
                      <a:pt x="134" y="277"/>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3" name="Freeform 137"/>
              <p:cNvSpPr>
                <a:spLocks/>
              </p:cNvSpPr>
              <p:nvPr/>
            </p:nvSpPr>
            <p:spPr bwMode="auto">
              <a:xfrm>
                <a:off x="1685" y="2681"/>
                <a:ext cx="546" cy="435"/>
              </a:xfrm>
              <a:custGeom>
                <a:avLst/>
                <a:gdLst/>
                <a:ahLst/>
                <a:cxnLst>
                  <a:cxn ang="0">
                    <a:pos x="499" y="0"/>
                  </a:cxn>
                  <a:cxn ang="0">
                    <a:pos x="0" y="371"/>
                  </a:cxn>
                  <a:cxn ang="0">
                    <a:pos x="48" y="435"/>
                  </a:cxn>
                  <a:cxn ang="0">
                    <a:pos x="546" y="61"/>
                  </a:cxn>
                  <a:cxn ang="0">
                    <a:pos x="499" y="0"/>
                  </a:cxn>
                </a:cxnLst>
                <a:rect l="0" t="0" r="r" b="b"/>
                <a:pathLst>
                  <a:path w="546" h="435">
                    <a:moveTo>
                      <a:pt x="499" y="0"/>
                    </a:moveTo>
                    <a:lnTo>
                      <a:pt x="0" y="371"/>
                    </a:lnTo>
                    <a:lnTo>
                      <a:pt x="48" y="435"/>
                    </a:lnTo>
                    <a:lnTo>
                      <a:pt x="546" y="61"/>
                    </a:lnTo>
                    <a:lnTo>
                      <a:pt x="49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4" name="Freeform 138"/>
              <p:cNvSpPr>
                <a:spLocks/>
              </p:cNvSpPr>
              <p:nvPr/>
            </p:nvSpPr>
            <p:spPr bwMode="auto">
              <a:xfrm>
                <a:off x="1713" y="2708"/>
                <a:ext cx="489" cy="379"/>
              </a:xfrm>
              <a:custGeom>
                <a:avLst/>
                <a:gdLst/>
                <a:ahLst/>
                <a:cxnLst>
                  <a:cxn ang="0">
                    <a:pos x="0" y="350"/>
                  </a:cxn>
                  <a:cxn ang="0">
                    <a:pos x="468" y="0"/>
                  </a:cxn>
                  <a:cxn ang="0">
                    <a:pos x="489" y="31"/>
                  </a:cxn>
                  <a:cxn ang="0">
                    <a:pos x="23" y="379"/>
                  </a:cxn>
                  <a:cxn ang="0">
                    <a:pos x="0" y="350"/>
                  </a:cxn>
                </a:cxnLst>
                <a:rect l="0" t="0" r="r" b="b"/>
                <a:pathLst>
                  <a:path w="489" h="379">
                    <a:moveTo>
                      <a:pt x="0" y="350"/>
                    </a:moveTo>
                    <a:lnTo>
                      <a:pt x="468" y="0"/>
                    </a:lnTo>
                    <a:lnTo>
                      <a:pt x="489" y="31"/>
                    </a:lnTo>
                    <a:lnTo>
                      <a:pt x="23" y="379"/>
                    </a:lnTo>
                    <a:lnTo>
                      <a:pt x="0" y="35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5" name="Freeform 139"/>
              <p:cNvSpPr>
                <a:spLocks/>
              </p:cNvSpPr>
              <p:nvPr/>
            </p:nvSpPr>
            <p:spPr bwMode="auto">
              <a:xfrm>
                <a:off x="1627" y="3002"/>
                <a:ext cx="184" cy="159"/>
              </a:xfrm>
              <a:custGeom>
                <a:avLst/>
                <a:gdLst/>
                <a:ahLst/>
                <a:cxnLst>
                  <a:cxn ang="0">
                    <a:pos x="91" y="159"/>
                  </a:cxn>
                  <a:cxn ang="0">
                    <a:pos x="102" y="159"/>
                  </a:cxn>
                  <a:cxn ang="0">
                    <a:pos x="111" y="157"/>
                  </a:cxn>
                  <a:cxn ang="0">
                    <a:pos x="120" y="156"/>
                  </a:cxn>
                  <a:cxn ang="0">
                    <a:pos x="129" y="152"/>
                  </a:cxn>
                  <a:cxn ang="0">
                    <a:pos x="138" y="147"/>
                  </a:cxn>
                  <a:cxn ang="0">
                    <a:pos x="145" y="143"/>
                  </a:cxn>
                  <a:cxn ang="0">
                    <a:pos x="153" y="137"/>
                  </a:cxn>
                  <a:cxn ang="0">
                    <a:pos x="160" y="130"/>
                  </a:cxn>
                  <a:cxn ang="0">
                    <a:pos x="169" y="119"/>
                  </a:cxn>
                  <a:cxn ang="0">
                    <a:pos x="178" y="107"/>
                  </a:cxn>
                  <a:cxn ang="0">
                    <a:pos x="182" y="94"/>
                  </a:cxn>
                  <a:cxn ang="0">
                    <a:pos x="184" y="79"/>
                  </a:cxn>
                  <a:cxn ang="0">
                    <a:pos x="182" y="65"/>
                  </a:cxn>
                  <a:cxn ang="0">
                    <a:pos x="178" y="52"/>
                  </a:cxn>
                  <a:cxn ang="0">
                    <a:pos x="169" y="40"/>
                  </a:cxn>
                  <a:cxn ang="0">
                    <a:pos x="160" y="29"/>
                  </a:cxn>
                  <a:cxn ang="0">
                    <a:pos x="153" y="21"/>
                  </a:cxn>
                  <a:cxn ang="0">
                    <a:pos x="145" y="16"/>
                  </a:cxn>
                  <a:cxn ang="0">
                    <a:pos x="138" y="12"/>
                  </a:cxn>
                  <a:cxn ang="0">
                    <a:pos x="129" y="7"/>
                  </a:cxn>
                  <a:cxn ang="0">
                    <a:pos x="120" y="3"/>
                  </a:cxn>
                  <a:cxn ang="0">
                    <a:pos x="111" y="1"/>
                  </a:cxn>
                  <a:cxn ang="0">
                    <a:pos x="102" y="0"/>
                  </a:cxn>
                  <a:cxn ang="0">
                    <a:pos x="91" y="0"/>
                  </a:cxn>
                  <a:cxn ang="0">
                    <a:pos x="73" y="1"/>
                  </a:cxn>
                  <a:cxn ang="0">
                    <a:pos x="55" y="5"/>
                  </a:cxn>
                  <a:cxn ang="0">
                    <a:pos x="40" y="14"/>
                  </a:cxn>
                  <a:cxn ang="0">
                    <a:pos x="28" y="23"/>
                  </a:cxn>
                  <a:cxn ang="0">
                    <a:pos x="15" y="36"/>
                  </a:cxn>
                  <a:cxn ang="0">
                    <a:pos x="8" y="49"/>
                  </a:cxn>
                  <a:cxn ang="0">
                    <a:pos x="2" y="63"/>
                  </a:cxn>
                  <a:cxn ang="0">
                    <a:pos x="0" y="79"/>
                  </a:cxn>
                  <a:cxn ang="0">
                    <a:pos x="2" y="94"/>
                  </a:cxn>
                  <a:cxn ang="0">
                    <a:pos x="6" y="107"/>
                  </a:cxn>
                  <a:cxn ang="0">
                    <a:pos x="13" y="119"/>
                  </a:cxn>
                  <a:cxn ang="0">
                    <a:pos x="22" y="130"/>
                  </a:cxn>
                  <a:cxn ang="0">
                    <a:pos x="29" y="137"/>
                  </a:cxn>
                  <a:cxn ang="0">
                    <a:pos x="37" y="143"/>
                  </a:cxn>
                  <a:cxn ang="0">
                    <a:pos x="46" y="147"/>
                  </a:cxn>
                  <a:cxn ang="0">
                    <a:pos x="55" y="152"/>
                  </a:cxn>
                  <a:cxn ang="0">
                    <a:pos x="62" y="156"/>
                  </a:cxn>
                  <a:cxn ang="0">
                    <a:pos x="73" y="157"/>
                  </a:cxn>
                  <a:cxn ang="0">
                    <a:pos x="82" y="159"/>
                  </a:cxn>
                  <a:cxn ang="0">
                    <a:pos x="91" y="159"/>
                  </a:cxn>
                </a:cxnLst>
                <a:rect l="0" t="0" r="r" b="b"/>
                <a:pathLst>
                  <a:path w="184" h="159">
                    <a:moveTo>
                      <a:pt x="91" y="159"/>
                    </a:moveTo>
                    <a:lnTo>
                      <a:pt x="102" y="159"/>
                    </a:lnTo>
                    <a:lnTo>
                      <a:pt x="111" y="157"/>
                    </a:lnTo>
                    <a:lnTo>
                      <a:pt x="120" y="156"/>
                    </a:lnTo>
                    <a:lnTo>
                      <a:pt x="129" y="152"/>
                    </a:lnTo>
                    <a:lnTo>
                      <a:pt x="138" y="147"/>
                    </a:lnTo>
                    <a:lnTo>
                      <a:pt x="145" y="143"/>
                    </a:lnTo>
                    <a:lnTo>
                      <a:pt x="153" y="137"/>
                    </a:lnTo>
                    <a:lnTo>
                      <a:pt x="160" y="130"/>
                    </a:lnTo>
                    <a:lnTo>
                      <a:pt x="169" y="119"/>
                    </a:lnTo>
                    <a:lnTo>
                      <a:pt x="178" y="107"/>
                    </a:lnTo>
                    <a:lnTo>
                      <a:pt x="182" y="94"/>
                    </a:lnTo>
                    <a:lnTo>
                      <a:pt x="184" y="79"/>
                    </a:lnTo>
                    <a:lnTo>
                      <a:pt x="182" y="65"/>
                    </a:lnTo>
                    <a:lnTo>
                      <a:pt x="178" y="52"/>
                    </a:lnTo>
                    <a:lnTo>
                      <a:pt x="169" y="40"/>
                    </a:lnTo>
                    <a:lnTo>
                      <a:pt x="160" y="29"/>
                    </a:lnTo>
                    <a:lnTo>
                      <a:pt x="153" y="21"/>
                    </a:lnTo>
                    <a:lnTo>
                      <a:pt x="145" y="16"/>
                    </a:lnTo>
                    <a:lnTo>
                      <a:pt x="138" y="12"/>
                    </a:lnTo>
                    <a:lnTo>
                      <a:pt x="129" y="7"/>
                    </a:lnTo>
                    <a:lnTo>
                      <a:pt x="120" y="3"/>
                    </a:lnTo>
                    <a:lnTo>
                      <a:pt x="111" y="1"/>
                    </a:lnTo>
                    <a:lnTo>
                      <a:pt x="102" y="0"/>
                    </a:lnTo>
                    <a:lnTo>
                      <a:pt x="91" y="0"/>
                    </a:lnTo>
                    <a:lnTo>
                      <a:pt x="73" y="1"/>
                    </a:lnTo>
                    <a:lnTo>
                      <a:pt x="55" y="5"/>
                    </a:lnTo>
                    <a:lnTo>
                      <a:pt x="40" y="14"/>
                    </a:lnTo>
                    <a:lnTo>
                      <a:pt x="28" y="23"/>
                    </a:lnTo>
                    <a:lnTo>
                      <a:pt x="15" y="36"/>
                    </a:lnTo>
                    <a:lnTo>
                      <a:pt x="8" y="49"/>
                    </a:lnTo>
                    <a:lnTo>
                      <a:pt x="2" y="63"/>
                    </a:lnTo>
                    <a:lnTo>
                      <a:pt x="0" y="79"/>
                    </a:lnTo>
                    <a:lnTo>
                      <a:pt x="2" y="94"/>
                    </a:lnTo>
                    <a:lnTo>
                      <a:pt x="6" y="107"/>
                    </a:lnTo>
                    <a:lnTo>
                      <a:pt x="13" y="119"/>
                    </a:lnTo>
                    <a:lnTo>
                      <a:pt x="22" y="130"/>
                    </a:lnTo>
                    <a:lnTo>
                      <a:pt x="29" y="137"/>
                    </a:lnTo>
                    <a:lnTo>
                      <a:pt x="37" y="143"/>
                    </a:lnTo>
                    <a:lnTo>
                      <a:pt x="46" y="147"/>
                    </a:lnTo>
                    <a:lnTo>
                      <a:pt x="55" y="152"/>
                    </a:lnTo>
                    <a:lnTo>
                      <a:pt x="62" y="156"/>
                    </a:lnTo>
                    <a:lnTo>
                      <a:pt x="73" y="157"/>
                    </a:lnTo>
                    <a:lnTo>
                      <a:pt x="82" y="159"/>
                    </a:lnTo>
                    <a:lnTo>
                      <a:pt x="91" y="1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6" name="Freeform 140"/>
              <p:cNvSpPr>
                <a:spLocks/>
              </p:cNvSpPr>
              <p:nvPr/>
            </p:nvSpPr>
            <p:spPr bwMode="auto">
              <a:xfrm>
                <a:off x="1647" y="3022"/>
                <a:ext cx="144" cy="119"/>
              </a:xfrm>
              <a:custGeom>
                <a:avLst/>
                <a:gdLst/>
                <a:ahLst/>
                <a:cxnLst>
                  <a:cxn ang="0">
                    <a:pos x="0" y="59"/>
                  </a:cxn>
                  <a:cxn ang="0">
                    <a:pos x="2" y="49"/>
                  </a:cxn>
                  <a:cxn ang="0">
                    <a:pos x="4" y="39"/>
                  </a:cxn>
                  <a:cxn ang="0">
                    <a:pos x="9" y="30"/>
                  </a:cxn>
                  <a:cxn ang="0">
                    <a:pos x="17" y="21"/>
                  </a:cxn>
                  <a:cxn ang="0">
                    <a:pos x="22" y="16"/>
                  </a:cxn>
                  <a:cxn ang="0">
                    <a:pos x="28" y="12"/>
                  </a:cxn>
                  <a:cxn ang="0">
                    <a:pos x="33" y="9"/>
                  </a:cxn>
                  <a:cxn ang="0">
                    <a:pos x="40" y="5"/>
                  </a:cxn>
                  <a:cxn ang="0">
                    <a:pos x="48" y="3"/>
                  </a:cxn>
                  <a:cxn ang="0">
                    <a:pos x="55" y="1"/>
                  </a:cxn>
                  <a:cxn ang="0">
                    <a:pos x="64" y="0"/>
                  </a:cxn>
                  <a:cxn ang="0">
                    <a:pos x="71" y="0"/>
                  </a:cxn>
                  <a:cxn ang="0">
                    <a:pos x="78" y="0"/>
                  </a:cxn>
                  <a:cxn ang="0">
                    <a:pos x="87" y="1"/>
                  </a:cxn>
                  <a:cxn ang="0">
                    <a:pos x="95" y="3"/>
                  </a:cxn>
                  <a:cxn ang="0">
                    <a:pos x="102" y="5"/>
                  </a:cxn>
                  <a:cxn ang="0">
                    <a:pos x="109" y="9"/>
                  </a:cxn>
                  <a:cxn ang="0">
                    <a:pos x="115" y="12"/>
                  </a:cxn>
                  <a:cxn ang="0">
                    <a:pos x="122" y="16"/>
                  </a:cxn>
                  <a:cxn ang="0">
                    <a:pos x="127" y="21"/>
                  </a:cxn>
                  <a:cxn ang="0">
                    <a:pos x="135" y="30"/>
                  </a:cxn>
                  <a:cxn ang="0">
                    <a:pos x="138" y="39"/>
                  </a:cxn>
                  <a:cxn ang="0">
                    <a:pos x="142" y="49"/>
                  </a:cxn>
                  <a:cxn ang="0">
                    <a:pos x="144" y="59"/>
                  </a:cxn>
                  <a:cxn ang="0">
                    <a:pos x="142" y="72"/>
                  </a:cxn>
                  <a:cxn ang="0">
                    <a:pos x="138" y="83"/>
                  </a:cxn>
                  <a:cxn ang="0">
                    <a:pos x="131" y="92"/>
                  </a:cxn>
                  <a:cxn ang="0">
                    <a:pos x="122" y="101"/>
                  </a:cxn>
                  <a:cxn ang="0">
                    <a:pos x="111" y="108"/>
                  </a:cxn>
                  <a:cxn ang="0">
                    <a:pos x="100" y="114"/>
                  </a:cxn>
                  <a:cxn ang="0">
                    <a:pos x="86" y="117"/>
                  </a:cxn>
                  <a:cxn ang="0">
                    <a:pos x="71" y="119"/>
                  </a:cxn>
                  <a:cxn ang="0">
                    <a:pos x="64" y="119"/>
                  </a:cxn>
                  <a:cxn ang="0">
                    <a:pos x="55" y="117"/>
                  </a:cxn>
                  <a:cxn ang="0">
                    <a:pos x="48" y="116"/>
                  </a:cxn>
                  <a:cxn ang="0">
                    <a:pos x="40" y="114"/>
                  </a:cxn>
                  <a:cxn ang="0">
                    <a:pos x="33" y="110"/>
                  </a:cxn>
                  <a:cxn ang="0">
                    <a:pos x="28" y="107"/>
                  </a:cxn>
                  <a:cxn ang="0">
                    <a:pos x="22" y="103"/>
                  </a:cxn>
                  <a:cxn ang="0">
                    <a:pos x="17" y="98"/>
                  </a:cxn>
                  <a:cxn ang="0">
                    <a:pos x="9" y="88"/>
                  </a:cxn>
                  <a:cxn ang="0">
                    <a:pos x="4" y="79"/>
                  </a:cxn>
                  <a:cxn ang="0">
                    <a:pos x="2" y="70"/>
                  </a:cxn>
                  <a:cxn ang="0">
                    <a:pos x="0" y="59"/>
                  </a:cxn>
                </a:cxnLst>
                <a:rect l="0" t="0" r="r" b="b"/>
                <a:pathLst>
                  <a:path w="144" h="119">
                    <a:moveTo>
                      <a:pt x="0" y="59"/>
                    </a:moveTo>
                    <a:lnTo>
                      <a:pt x="2" y="49"/>
                    </a:lnTo>
                    <a:lnTo>
                      <a:pt x="4" y="39"/>
                    </a:lnTo>
                    <a:lnTo>
                      <a:pt x="9" y="30"/>
                    </a:lnTo>
                    <a:lnTo>
                      <a:pt x="17" y="21"/>
                    </a:lnTo>
                    <a:lnTo>
                      <a:pt x="22" y="16"/>
                    </a:lnTo>
                    <a:lnTo>
                      <a:pt x="28" y="12"/>
                    </a:lnTo>
                    <a:lnTo>
                      <a:pt x="33" y="9"/>
                    </a:lnTo>
                    <a:lnTo>
                      <a:pt x="40" y="5"/>
                    </a:lnTo>
                    <a:lnTo>
                      <a:pt x="48" y="3"/>
                    </a:lnTo>
                    <a:lnTo>
                      <a:pt x="55" y="1"/>
                    </a:lnTo>
                    <a:lnTo>
                      <a:pt x="64" y="0"/>
                    </a:lnTo>
                    <a:lnTo>
                      <a:pt x="71" y="0"/>
                    </a:lnTo>
                    <a:lnTo>
                      <a:pt x="78" y="0"/>
                    </a:lnTo>
                    <a:lnTo>
                      <a:pt x="87" y="1"/>
                    </a:lnTo>
                    <a:lnTo>
                      <a:pt x="95" y="3"/>
                    </a:lnTo>
                    <a:lnTo>
                      <a:pt x="102" y="5"/>
                    </a:lnTo>
                    <a:lnTo>
                      <a:pt x="109" y="9"/>
                    </a:lnTo>
                    <a:lnTo>
                      <a:pt x="115" y="12"/>
                    </a:lnTo>
                    <a:lnTo>
                      <a:pt x="122" y="16"/>
                    </a:lnTo>
                    <a:lnTo>
                      <a:pt x="127" y="21"/>
                    </a:lnTo>
                    <a:lnTo>
                      <a:pt x="135" y="30"/>
                    </a:lnTo>
                    <a:lnTo>
                      <a:pt x="138" y="39"/>
                    </a:lnTo>
                    <a:lnTo>
                      <a:pt x="142" y="49"/>
                    </a:lnTo>
                    <a:lnTo>
                      <a:pt x="144" y="59"/>
                    </a:lnTo>
                    <a:lnTo>
                      <a:pt x="142" y="72"/>
                    </a:lnTo>
                    <a:lnTo>
                      <a:pt x="138" y="83"/>
                    </a:lnTo>
                    <a:lnTo>
                      <a:pt x="131" y="92"/>
                    </a:lnTo>
                    <a:lnTo>
                      <a:pt x="122" y="101"/>
                    </a:lnTo>
                    <a:lnTo>
                      <a:pt x="111" y="108"/>
                    </a:lnTo>
                    <a:lnTo>
                      <a:pt x="100" y="114"/>
                    </a:lnTo>
                    <a:lnTo>
                      <a:pt x="86" y="117"/>
                    </a:lnTo>
                    <a:lnTo>
                      <a:pt x="71" y="119"/>
                    </a:lnTo>
                    <a:lnTo>
                      <a:pt x="64" y="119"/>
                    </a:lnTo>
                    <a:lnTo>
                      <a:pt x="55" y="117"/>
                    </a:lnTo>
                    <a:lnTo>
                      <a:pt x="48" y="116"/>
                    </a:lnTo>
                    <a:lnTo>
                      <a:pt x="40" y="114"/>
                    </a:lnTo>
                    <a:lnTo>
                      <a:pt x="33" y="110"/>
                    </a:lnTo>
                    <a:lnTo>
                      <a:pt x="28" y="107"/>
                    </a:lnTo>
                    <a:lnTo>
                      <a:pt x="22" y="103"/>
                    </a:lnTo>
                    <a:lnTo>
                      <a:pt x="17" y="98"/>
                    </a:lnTo>
                    <a:lnTo>
                      <a:pt x="9" y="88"/>
                    </a:lnTo>
                    <a:lnTo>
                      <a:pt x="4" y="79"/>
                    </a:lnTo>
                    <a:lnTo>
                      <a:pt x="2" y="70"/>
                    </a:lnTo>
                    <a:lnTo>
                      <a:pt x="0" y="59"/>
                    </a:lnTo>
                    <a:close/>
                  </a:path>
                </a:pathLst>
              </a:custGeom>
              <a:solidFill>
                <a:srgbClr val="9E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7" name="Freeform 141"/>
              <p:cNvSpPr>
                <a:spLocks/>
              </p:cNvSpPr>
              <p:nvPr/>
            </p:nvSpPr>
            <p:spPr bwMode="auto">
              <a:xfrm>
                <a:off x="2141" y="2621"/>
                <a:ext cx="163" cy="158"/>
              </a:xfrm>
              <a:custGeom>
                <a:avLst/>
                <a:gdLst/>
                <a:ahLst/>
                <a:cxnLst>
                  <a:cxn ang="0">
                    <a:pos x="81" y="158"/>
                  </a:cxn>
                  <a:cxn ang="0">
                    <a:pos x="89" y="158"/>
                  </a:cxn>
                  <a:cxn ang="0">
                    <a:pos x="98" y="156"/>
                  </a:cxn>
                  <a:cxn ang="0">
                    <a:pos x="105" y="154"/>
                  </a:cxn>
                  <a:cxn ang="0">
                    <a:pos x="114" y="150"/>
                  </a:cxn>
                  <a:cxn ang="0">
                    <a:pos x="121" y="148"/>
                  </a:cxn>
                  <a:cxn ang="0">
                    <a:pos x="127" y="143"/>
                  </a:cxn>
                  <a:cxn ang="0">
                    <a:pos x="134" y="139"/>
                  </a:cxn>
                  <a:cxn ang="0">
                    <a:pos x="139" y="134"/>
                  </a:cxn>
                  <a:cxn ang="0">
                    <a:pos x="150" y="121"/>
                  </a:cxn>
                  <a:cxn ang="0">
                    <a:pos x="157" y="109"/>
                  </a:cxn>
                  <a:cxn ang="0">
                    <a:pos x="161" y="94"/>
                  </a:cxn>
                  <a:cxn ang="0">
                    <a:pos x="163" y="80"/>
                  </a:cxn>
                  <a:cxn ang="0">
                    <a:pos x="161" y="63"/>
                  </a:cxn>
                  <a:cxn ang="0">
                    <a:pos x="157" y="49"/>
                  </a:cxn>
                  <a:cxn ang="0">
                    <a:pos x="150" y="36"/>
                  </a:cxn>
                  <a:cxn ang="0">
                    <a:pos x="139" y="23"/>
                  </a:cxn>
                  <a:cxn ang="0">
                    <a:pos x="134" y="18"/>
                  </a:cxn>
                  <a:cxn ang="0">
                    <a:pos x="127" y="14"/>
                  </a:cxn>
                  <a:cxn ang="0">
                    <a:pos x="121" y="9"/>
                  </a:cxn>
                  <a:cxn ang="0">
                    <a:pos x="114" y="5"/>
                  </a:cxn>
                  <a:cxn ang="0">
                    <a:pos x="105" y="3"/>
                  </a:cxn>
                  <a:cxn ang="0">
                    <a:pos x="98" y="2"/>
                  </a:cxn>
                  <a:cxn ang="0">
                    <a:pos x="89" y="0"/>
                  </a:cxn>
                  <a:cxn ang="0">
                    <a:pos x="81" y="0"/>
                  </a:cxn>
                  <a:cxn ang="0">
                    <a:pos x="65" y="2"/>
                  </a:cxn>
                  <a:cxn ang="0">
                    <a:pos x="49" y="5"/>
                  </a:cxn>
                  <a:cxn ang="0">
                    <a:pos x="36" y="14"/>
                  </a:cxn>
                  <a:cxn ang="0">
                    <a:pos x="23" y="23"/>
                  </a:cxn>
                  <a:cxn ang="0">
                    <a:pos x="14" y="36"/>
                  </a:cxn>
                  <a:cxn ang="0">
                    <a:pos x="7" y="49"/>
                  </a:cxn>
                  <a:cxn ang="0">
                    <a:pos x="1" y="63"/>
                  </a:cxn>
                  <a:cxn ang="0">
                    <a:pos x="0" y="80"/>
                  </a:cxn>
                  <a:cxn ang="0">
                    <a:pos x="1" y="94"/>
                  </a:cxn>
                  <a:cxn ang="0">
                    <a:pos x="5" y="109"/>
                  </a:cxn>
                  <a:cxn ang="0">
                    <a:pos x="12" y="121"/>
                  </a:cxn>
                  <a:cxn ang="0">
                    <a:pos x="21" y="134"/>
                  </a:cxn>
                  <a:cxn ang="0">
                    <a:pos x="27" y="139"/>
                  </a:cxn>
                  <a:cxn ang="0">
                    <a:pos x="34" y="143"/>
                  </a:cxn>
                  <a:cxn ang="0">
                    <a:pos x="41" y="148"/>
                  </a:cxn>
                  <a:cxn ang="0">
                    <a:pos x="49" y="150"/>
                  </a:cxn>
                  <a:cxn ang="0">
                    <a:pos x="56" y="154"/>
                  </a:cxn>
                  <a:cxn ang="0">
                    <a:pos x="65" y="156"/>
                  </a:cxn>
                  <a:cxn ang="0">
                    <a:pos x="72" y="158"/>
                  </a:cxn>
                  <a:cxn ang="0">
                    <a:pos x="81" y="158"/>
                  </a:cxn>
                </a:cxnLst>
                <a:rect l="0" t="0" r="r" b="b"/>
                <a:pathLst>
                  <a:path w="163" h="158">
                    <a:moveTo>
                      <a:pt x="81" y="158"/>
                    </a:moveTo>
                    <a:lnTo>
                      <a:pt x="89" y="158"/>
                    </a:lnTo>
                    <a:lnTo>
                      <a:pt x="98" y="156"/>
                    </a:lnTo>
                    <a:lnTo>
                      <a:pt x="105" y="154"/>
                    </a:lnTo>
                    <a:lnTo>
                      <a:pt x="114" y="150"/>
                    </a:lnTo>
                    <a:lnTo>
                      <a:pt x="121" y="148"/>
                    </a:lnTo>
                    <a:lnTo>
                      <a:pt x="127" y="143"/>
                    </a:lnTo>
                    <a:lnTo>
                      <a:pt x="134" y="139"/>
                    </a:lnTo>
                    <a:lnTo>
                      <a:pt x="139" y="134"/>
                    </a:lnTo>
                    <a:lnTo>
                      <a:pt x="150" y="121"/>
                    </a:lnTo>
                    <a:lnTo>
                      <a:pt x="157" y="109"/>
                    </a:lnTo>
                    <a:lnTo>
                      <a:pt x="161" y="94"/>
                    </a:lnTo>
                    <a:lnTo>
                      <a:pt x="163" y="80"/>
                    </a:lnTo>
                    <a:lnTo>
                      <a:pt x="161" y="63"/>
                    </a:lnTo>
                    <a:lnTo>
                      <a:pt x="157" y="49"/>
                    </a:lnTo>
                    <a:lnTo>
                      <a:pt x="150" y="36"/>
                    </a:lnTo>
                    <a:lnTo>
                      <a:pt x="139" y="23"/>
                    </a:lnTo>
                    <a:lnTo>
                      <a:pt x="134" y="18"/>
                    </a:lnTo>
                    <a:lnTo>
                      <a:pt x="127" y="14"/>
                    </a:lnTo>
                    <a:lnTo>
                      <a:pt x="121" y="9"/>
                    </a:lnTo>
                    <a:lnTo>
                      <a:pt x="114" y="5"/>
                    </a:lnTo>
                    <a:lnTo>
                      <a:pt x="105" y="3"/>
                    </a:lnTo>
                    <a:lnTo>
                      <a:pt x="98" y="2"/>
                    </a:lnTo>
                    <a:lnTo>
                      <a:pt x="89" y="0"/>
                    </a:lnTo>
                    <a:lnTo>
                      <a:pt x="81" y="0"/>
                    </a:lnTo>
                    <a:lnTo>
                      <a:pt x="65" y="2"/>
                    </a:lnTo>
                    <a:lnTo>
                      <a:pt x="49" y="5"/>
                    </a:lnTo>
                    <a:lnTo>
                      <a:pt x="36" y="14"/>
                    </a:lnTo>
                    <a:lnTo>
                      <a:pt x="23" y="23"/>
                    </a:lnTo>
                    <a:lnTo>
                      <a:pt x="14" y="36"/>
                    </a:lnTo>
                    <a:lnTo>
                      <a:pt x="7" y="49"/>
                    </a:lnTo>
                    <a:lnTo>
                      <a:pt x="1" y="63"/>
                    </a:lnTo>
                    <a:lnTo>
                      <a:pt x="0" y="80"/>
                    </a:lnTo>
                    <a:lnTo>
                      <a:pt x="1" y="94"/>
                    </a:lnTo>
                    <a:lnTo>
                      <a:pt x="5" y="109"/>
                    </a:lnTo>
                    <a:lnTo>
                      <a:pt x="12" y="121"/>
                    </a:lnTo>
                    <a:lnTo>
                      <a:pt x="21" y="134"/>
                    </a:lnTo>
                    <a:lnTo>
                      <a:pt x="27" y="139"/>
                    </a:lnTo>
                    <a:lnTo>
                      <a:pt x="34" y="143"/>
                    </a:lnTo>
                    <a:lnTo>
                      <a:pt x="41" y="148"/>
                    </a:lnTo>
                    <a:lnTo>
                      <a:pt x="49" y="150"/>
                    </a:lnTo>
                    <a:lnTo>
                      <a:pt x="56" y="154"/>
                    </a:lnTo>
                    <a:lnTo>
                      <a:pt x="65" y="156"/>
                    </a:lnTo>
                    <a:lnTo>
                      <a:pt x="72" y="158"/>
                    </a:lnTo>
                    <a:lnTo>
                      <a:pt x="81" y="15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8" name="Freeform 142"/>
              <p:cNvSpPr>
                <a:spLocks/>
              </p:cNvSpPr>
              <p:nvPr/>
            </p:nvSpPr>
            <p:spPr bwMode="auto">
              <a:xfrm>
                <a:off x="2161" y="2641"/>
                <a:ext cx="123" cy="118"/>
              </a:xfrm>
              <a:custGeom>
                <a:avLst/>
                <a:gdLst/>
                <a:ahLst/>
                <a:cxnLst>
                  <a:cxn ang="0">
                    <a:pos x="0" y="60"/>
                  </a:cxn>
                  <a:cxn ang="0">
                    <a:pos x="1" y="47"/>
                  </a:cxn>
                  <a:cxn ang="0">
                    <a:pos x="3" y="36"/>
                  </a:cxn>
                  <a:cxn ang="0">
                    <a:pos x="9" y="27"/>
                  </a:cxn>
                  <a:cxn ang="0">
                    <a:pos x="16" y="18"/>
                  </a:cxn>
                  <a:cxn ang="0">
                    <a:pos x="25" y="11"/>
                  </a:cxn>
                  <a:cxn ang="0">
                    <a:pos x="36" y="5"/>
                  </a:cxn>
                  <a:cxn ang="0">
                    <a:pos x="49" y="2"/>
                  </a:cxn>
                  <a:cxn ang="0">
                    <a:pos x="61" y="0"/>
                  </a:cxn>
                  <a:cxn ang="0">
                    <a:pos x="74" y="2"/>
                  </a:cxn>
                  <a:cxn ang="0">
                    <a:pos x="85" y="5"/>
                  </a:cxn>
                  <a:cxn ang="0">
                    <a:pos x="96" y="11"/>
                  </a:cxn>
                  <a:cxn ang="0">
                    <a:pos x="107" y="18"/>
                  </a:cxn>
                  <a:cxn ang="0">
                    <a:pos x="114" y="27"/>
                  </a:cxn>
                  <a:cxn ang="0">
                    <a:pos x="119" y="36"/>
                  </a:cxn>
                  <a:cxn ang="0">
                    <a:pos x="121" y="47"/>
                  </a:cxn>
                  <a:cxn ang="0">
                    <a:pos x="123" y="60"/>
                  </a:cxn>
                  <a:cxn ang="0">
                    <a:pos x="121" y="72"/>
                  </a:cxn>
                  <a:cxn ang="0">
                    <a:pos x="117" y="83"/>
                  </a:cxn>
                  <a:cxn ang="0">
                    <a:pos x="112" y="92"/>
                  </a:cxn>
                  <a:cxn ang="0">
                    <a:pos x="105" y="101"/>
                  </a:cxn>
                  <a:cxn ang="0">
                    <a:pos x="96" y="109"/>
                  </a:cxn>
                  <a:cxn ang="0">
                    <a:pos x="85" y="114"/>
                  </a:cxn>
                  <a:cxn ang="0">
                    <a:pos x="74" y="116"/>
                  </a:cxn>
                  <a:cxn ang="0">
                    <a:pos x="61" y="118"/>
                  </a:cxn>
                  <a:cxn ang="0">
                    <a:pos x="49" y="116"/>
                  </a:cxn>
                  <a:cxn ang="0">
                    <a:pos x="36" y="114"/>
                  </a:cxn>
                  <a:cxn ang="0">
                    <a:pos x="25" y="109"/>
                  </a:cxn>
                  <a:cxn ang="0">
                    <a:pos x="16" y="99"/>
                  </a:cxn>
                  <a:cxn ang="0">
                    <a:pos x="9" y="90"/>
                  </a:cxn>
                  <a:cxn ang="0">
                    <a:pos x="3" y="81"/>
                  </a:cxn>
                  <a:cxn ang="0">
                    <a:pos x="1" y="70"/>
                  </a:cxn>
                  <a:cxn ang="0">
                    <a:pos x="0" y="60"/>
                  </a:cxn>
                </a:cxnLst>
                <a:rect l="0" t="0" r="r" b="b"/>
                <a:pathLst>
                  <a:path w="123" h="118">
                    <a:moveTo>
                      <a:pt x="0" y="60"/>
                    </a:moveTo>
                    <a:lnTo>
                      <a:pt x="1" y="47"/>
                    </a:lnTo>
                    <a:lnTo>
                      <a:pt x="3" y="36"/>
                    </a:lnTo>
                    <a:lnTo>
                      <a:pt x="9" y="27"/>
                    </a:lnTo>
                    <a:lnTo>
                      <a:pt x="16" y="18"/>
                    </a:lnTo>
                    <a:lnTo>
                      <a:pt x="25" y="11"/>
                    </a:lnTo>
                    <a:lnTo>
                      <a:pt x="36" y="5"/>
                    </a:lnTo>
                    <a:lnTo>
                      <a:pt x="49" y="2"/>
                    </a:lnTo>
                    <a:lnTo>
                      <a:pt x="61" y="0"/>
                    </a:lnTo>
                    <a:lnTo>
                      <a:pt x="74" y="2"/>
                    </a:lnTo>
                    <a:lnTo>
                      <a:pt x="85" y="5"/>
                    </a:lnTo>
                    <a:lnTo>
                      <a:pt x="96" y="11"/>
                    </a:lnTo>
                    <a:lnTo>
                      <a:pt x="107" y="18"/>
                    </a:lnTo>
                    <a:lnTo>
                      <a:pt x="114" y="27"/>
                    </a:lnTo>
                    <a:lnTo>
                      <a:pt x="119" y="36"/>
                    </a:lnTo>
                    <a:lnTo>
                      <a:pt x="121" y="47"/>
                    </a:lnTo>
                    <a:lnTo>
                      <a:pt x="123" y="60"/>
                    </a:lnTo>
                    <a:lnTo>
                      <a:pt x="121" y="72"/>
                    </a:lnTo>
                    <a:lnTo>
                      <a:pt x="117" y="83"/>
                    </a:lnTo>
                    <a:lnTo>
                      <a:pt x="112" y="92"/>
                    </a:lnTo>
                    <a:lnTo>
                      <a:pt x="105" y="101"/>
                    </a:lnTo>
                    <a:lnTo>
                      <a:pt x="96" y="109"/>
                    </a:lnTo>
                    <a:lnTo>
                      <a:pt x="85" y="114"/>
                    </a:lnTo>
                    <a:lnTo>
                      <a:pt x="74" y="116"/>
                    </a:lnTo>
                    <a:lnTo>
                      <a:pt x="61" y="118"/>
                    </a:lnTo>
                    <a:lnTo>
                      <a:pt x="49" y="116"/>
                    </a:lnTo>
                    <a:lnTo>
                      <a:pt x="36" y="114"/>
                    </a:lnTo>
                    <a:lnTo>
                      <a:pt x="25" y="109"/>
                    </a:lnTo>
                    <a:lnTo>
                      <a:pt x="16" y="99"/>
                    </a:lnTo>
                    <a:lnTo>
                      <a:pt x="9" y="90"/>
                    </a:lnTo>
                    <a:lnTo>
                      <a:pt x="3" y="81"/>
                    </a:lnTo>
                    <a:lnTo>
                      <a:pt x="1" y="70"/>
                    </a:lnTo>
                    <a:lnTo>
                      <a:pt x="0" y="60"/>
                    </a:lnTo>
                    <a:close/>
                  </a:path>
                </a:pathLst>
              </a:custGeom>
              <a:solidFill>
                <a:srgbClr val="9E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9" name="Freeform 143"/>
              <p:cNvSpPr>
                <a:spLocks/>
              </p:cNvSpPr>
              <p:nvPr/>
            </p:nvSpPr>
            <p:spPr bwMode="auto">
              <a:xfrm>
                <a:off x="1733" y="2635"/>
                <a:ext cx="221" cy="214"/>
              </a:xfrm>
              <a:custGeom>
                <a:avLst/>
                <a:gdLst/>
                <a:ahLst/>
                <a:cxnLst>
                  <a:cxn ang="0">
                    <a:pos x="110" y="214"/>
                  </a:cxn>
                  <a:cxn ang="0">
                    <a:pos x="121" y="214"/>
                  </a:cxn>
                  <a:cxn ang="0">
                    <a:pos x="132" y="212"/>
                  </a:cxn>
                  <a:cxn ang="0">
                    <a:pos x="143" y="209"/>
                  </a:cxn>
                  <a:cxn ang="0">
                    <a:pos x="152" y="205"/>
                  </a:cxn>
                  <a:cxn ang="0">
                    <a:pos x="163" y="202"/>
                  </a:cxn>
                  <a:cxn ang="0">
                    <a:pos x="172" y="196"/>
                  </a:cxn>
                  <a:cxn ang="0">
                    <a:pos x="181" y="189"/>
                  </a:cxn>
                  <a:cxn ang="0">
                    <a:pos x="188" y="182"/>
                  </a:cxn>
                  <a:cxn ang="0">
                    <a:pos x="201" y="165"/>
                  </a:cxn>
                  <a:cxn ang="0">
                    <a:pos x="212" y="147"/>
                  </a:cxn>
                  <a:cxn ang="0">
                    <a:pos x="219" y="127"/>
                  </a:cxn>
                  <a:cxn ang="0">
                    <a:pos x="221" y="107"/>
                  </a:cxn>
                  <a:cxn ang="0">
                    <a:pos x="219" y="86"/>
                  </a:cxn>
                  <a:cxn ang="0">
                    <a:pos x="212" y="67"/>
                  </a:cxn>
                  <a:cxn ang="0">
                    <a:pos x="201" y="49"/>
                  </a:cxn>
                  <a:cxn ang="0">
                    <a:pos x="188" y="33"/>
                  </a:cxn>
                  <a:cxn ang="0">
                    <a:pos x="181" y="26"/>
                  </a:cxn>
                  <a:cxn ang="0">
                    <a:pos x="172" y="18"/>
                  </a:cxn>
                  <a:cxn ang="0">
                    <a:pos x="163" y="13"/>
                  </a:cxn>
                  <a:cxn ang="0">
                    <a:pos x="152" y="8"/>
                  </a:cxn>
                  <a:cxn ang="0">
                    <a:pos x="143" y="6"/>
                  </a:cxn>
                  <a:cxn ang="0">
                    <a:pos x="132" y="2"/>
                  </a:cxn>
                  <a:cxn ang="0">
                    <a:pos x="121" y="0"/>
                  </a:cxn>
                  <a:cxn ang="0">
                    <a:pos x="110" y="0"/>
                  </a:cxn>
                  <a:cxn ang="0">
                    <a:pos x="88" y="2"/>
                  </a:cxn>
                  <a:cxn ang="0">
                    <a:pos x="67" y="9"/>
                  </a:cxn>
                  <a:cxn ang="0">
                    <a:pos x="49" y="18"/>
                  </a:cxn>
                  <a:cxn ang="0">
                    <a:pos x="32" y="31"/>
                  </a:cxn>
                  <a:cxn ang="0">
                    <a:pos x="18" y="47"/>
                  </a:cxn>
                  <a:cxn ang="0">
                    <a:pos x="9" y="66"/>
                  </a:cxn>
                  <a:cxn ang="0">
                    <a:pos x="1" y="86"/>
                  </a:cxn>
                  <a:cxn ang="0">
                    <a:pos x="0" y="107"/>
                  </a:cxn>
                  <a:cxn ang="0">
                    <a:pos x="1" y="127"/>
                  </a:cxn>
                  <a:cxn ang="0">
                    <a:pos x="7" y="147"/>
                  </a:cxn>
                  <a:cxn ang="0">
                    <a:pos x="18" y="165"/>
                  </a:cxn>
                  <a:cxn ang="0">
                    <a:pos x="30" y="182"/>
                  </a:cxn>
                  <a:cxn ang="0">
                    <a:pos x="39" y="189"/>
                  </a:cxn>
                  <a:cxn ang="0">
                    <a:pos x="49" y="196"/>
                  </a:cxn>
                  <a:cxn ang="0">
                    <a:pos x="58" y="202"/>
                  </a:cxn>
                  <a:cxn ang="0">
                    <a:pos x="67" y="205"/>
                  </a:cxn>
                  <a:cxn ang="0">
                    <a:pos x="78" y="209"/>
                  </a:cxn>
                  <a:cxn ang="0">
                    <a:pos x="88" y="212"/>
                  </a:cxn>
                  <a:cxn ang="0">
                    <a:pos x="99" y="214"/>
                  </a:cxn>
                  <a:cxn ang="0">
                    <a:pos x="110" y="214"/>
                  </a:cxn>
                </a:cxnLst>
                <a:rect l="0" t="0" r="r" b="b"/>
                <a:pathLst>
                  <a:path w="221" h="214">
                    <a:moveTo>
                      <a:pt x="110" y="214"/>
                    </a:moveTo>
                    <a:lnTo>
                      <a:pt x="121" y="214"/>
                    </a:lnTo>
                    <a:lnTo>
                      <a:pt x="132" y="212"/>
                    </a:lnTo>
                    <a:lnTo>
                      <a:pt x="143" y="209"/>
                    </a:lnTo>
                    <a:lnTo>
                      <a:pt x="152" y="205"/>
                    </a:lnTo>
                    <a:lnTo>
                      <a:pt x="163" y="202"/>
                    </a:lnTo>
                    <a:lnTo>
                      <a:pt x="172" y="196"/>
                    </a:lnTo>
                    <a:lnTo>
                      <a:pt x="181" y="189"/>
                    </a:lnTo>
                    <a:lnTo>
                      <a:pt x="188" y="182"/>
                    </a:lnTo>
                    <a:lnTo>
                      <a:pt x="201" y="165"/>
                    </a:lnTo>
                    <a:lnTo>
                      <a:pt x="212" y="147"/>
                    </a:lnTo>
                    <a:lnTo>
                      <a:pt x="219" y="127"/>
                    </a:lnTo>
                    <a:lnTo>
                      <a:pt x="221" y="107"/>
                    </a:lnTo>
                    <a:lnTo>
                      <a:pt x="219" y="86"/>
                    </a:lnTo>
                    <a:lnTo>
                      <a:pt x="212" y="67"/>
                    </a:lnTo>
                    <a:lnTo>
                      <a:pt x="201" y="49"/>
                    </a:lnTo>
                    <a:lnTo>
                      <a:pt x="188" y="33"/>
                    </a:lnTo>
                    <a:lnTo>
                      <a:pt x="181" y="26"/>
                    </a:lnTo>
                    <a:lnTo>
                      <a:pt x="172" y="18"/>
                    </a:lnTo>
                    <a:lnTo>
                      <a:pt x="163" y="13"/>
                    </a:lnTo>
                    <a:lnTo>
                      <a:pt x="152" y="8"/>
                    </a:lnTo>
                    <a:lnTo>
                      <a:pt x="143" y="6"/>
                    </a:lnTo>
                    <a:lnTo>
                      <a:pt x="132" y="2"/>
                    </a:lnTo>
                    <a:lnTo>
                      <a:pt x="121" y="0"/>
                    </a:lnTo>
                    <a:lnTo>
                      <a:pt x="110" y="0"/>
                    </a:lnTo>
                    <a:lnTo>
                      <a:pt x="88" y="2"/>
                    </a:lnTo>
                    <a:lnTo>
                      <a:pt x="67" y="9"/>
                    </a:lnTo>
                    <a:lnTo>
                      <a:pt x="49" y="18"/>
                    </a:lnTo>
                    <a:lnTo>
                      <a:pt x="32" y="31"/>
                    </a:lnTo>
                    <a:lnTo>
                      <a:pt x="18" y="47"/>
                    </a:lnTo>
                    <a:lnTo>
                      <a:pt x="9" y="66"/>
                    </a:lnTo>
                    <a:lnTo>
                      <a:pt x="1" y="86"/>
                    </a:lnTo>
                    <a:lnTo>
                      <a:pt x="0" y="107"/>
                    </a:lnTo>
                    <a:lnTo>
                      <a:pt x="1" y="127"/>
                    </a:lnTo>
                    <a:lnTo>
                      <a:pt x="7" y="147"/>
                    </a:lnTo>
                    <a:lnTo>
                      <a:pt x="18" y="165"/>
                    </a:lnTo>
                    <a:lnTo>
                      <a:pt x="30" y="182"/>
                    </a:lnTo>
                    <a:lnTo>
                      <a:pt x="39" y="189"/>
                    </a:lnTo>
                    <a:lnTo>
                      <a:pt x="49" y="196"/>
                    </a:lnTo>
                    <a:lnTo>
                      <a:pt x="58" y="202"/>
                    </a:lnTo>
                    <a:lnTo>
                      <a:pt x="67" y="205"/>
                    </a:lnTo>
                    <a:lnTo>
                      <a:pt x="78" y="209"/>
                    </a:lnTo>
                    <a:lnTo>
                      <a:pt x="88" y="212"/>
                    </a:lnTo>
                    <a:lnTo>
                      <a:pt x="99" y="214"/>
                    </a:lnTo>
                    <a:lnTo>
                      <a:pt x="110"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0" name="Freeform 144"/>
              <p:cNvSpPr>
                <a:spLocks/>
              </p:cNvSpPr>
              <p:nvPr/>
            </p:nvSpPr>
            <p:spPr bwMode="auto">
              <a:xfrm>
                <a:off x="1753" y="2655"/>
                <a:ext cx="181" cy="174"/>
              </a:xfrm>
              <a:custGeom>
                <a:avLst/>
                <a:gdLst/>
                <a:ahLst/>
                <a:cxnLst>
                  <a:cxn ang="0">
                    <a:pos x="0" y="87"/>
                  </a:cxn>
                  <a:cxn ang="0">
                    <a:pos x="1" y="71"/>
                  </a:cxn>
                  <a:cxn ang="0">
                    <a:pos x="7" y="55"/>
                  </a:cxn>
                  <a:cxn ang="0">
                    <a:pos x="14" y="40"/>
                  </a:cxn>
                  <a:cxn ang="0">
                    <a:pos x="25" y="27"/>
                  </a:cxn>
                  <a:cxn ang="0">
                    <a:pos x="32" y="20"/>
                  </a:cxn>
                  <a:cxn ang="0">
                    <a:pos x="38" y="15"/>
                  </a:cxn>
                  <a:cxn ang="0">
                    <a:pos x="47" y="11"/>
                  </a:cxn>
                  <a:cxn ang="0">
                    <a:pos x="54" y="7"/>
                  </a:cxn>
                  <a:cxn ang="0">
                    <a:pos x="63" y="4"/>
                  </a:cxn>
                  <a:cxn ang="0">
                    <a:pos x="72" y="2"/>
                  </a:cxn>
                  <a:cxn ang="0">
                    <a:pos x="81" y="0"/>
                  </a:cxn>
                  <a:cxn ang="0">
                    <a:pos x="90" y="0"/>
                  </a:cxn>
                  <a:cxn ang="0">
                    <a:pos x="99" y="0"/>
                  </a:cxn>
                  <a:cxn ang="0">
                    <a:pos x="108" y="2"/>
                  </a:cxn>
                  <a:cxn ang="0">
                    <a:pos x="116" y="4"/>
                  </a:cxn>
                  <a:cxn ang="0">
                    <a:pos x="125" y="7"/>
                  </a:cxn>
                  <a:cxn ang="0">
                    <a:pos x="134" y="11"/>
                  </a:cxn>
                  <a:cxn ang="0">
                    <a:pos x="141" y="15"/>
                  </a:cxn>
                  <a:cxn ang="0">
                    <a:pos x="148" y="20"/>
                  </a:cxn>
                  <a:cxn ang="0">
                    <a:pos x="156" y="27"/>
                  </a:cxn>
                  <a:cxn ang="0">
                    <a:pos x="166" y="40"/>
                  </a:cxn>
                  <a:cxn ang="0">
                    <a:pos x="174" y="55"/>
                  </a:cxn>
                  <a:cxn ang="0">
                    <a:pos x="179" y="71"/>
                  </a:cxn>
                  <a:cxn ang="0">
                    <a:pos x="181" y="87"/>
                  </a:cxn>
                  <a:cxn ang="0">
                    <a:pos x="179" y="105"/>
                  </a:cxn>
                  <a:cxn ang="0">
                    <a:pos x="174" y="120"/>
                  </a:cxn>
                  <a:cxn ang="0">
                    <a:pos x="165" y="136"/>
                  </a:cxn>
                  <a:cxn ang="0">
                    <a:pos x="154" y="149"/>
                  </a:cxn>
                  <a:cxn ang="0">
                    <a:pos x="141" y="160"/>
                  </a:cxn>
                  <a:cxn ang="0">
                    <a:pos x="125" y="167"/>
                  </a:cxn>
                  <a:cxn ang="0">
                    <a:pos x="108" y="173"/>
                  </a:cxn>
                  <a:cxn ang="0">
                    <a:pos x="90" y="174"/>
                  </a:cxn>
                  <a:cxn ang="0">
                    <a:pos x="81" y="174"/>
                  </a:cxn>
                  <a:cxn ang="0">
                    <a:pos x="72" y="173"/>
                  </a:cxn>
                  <a:cxn ang="0">
                    <a:pos x="63" y="171"/>
                  </a:cxn>
                  <a:cxn ang="0">
                    <a:pos x="54" y="167"/>
                  </a:cxn>
                  <a:cxn ang="0">
                    <a:pos x="47" y="163"/>
                  </a:cxn>
                  <a:cxn ang="0">
                    <a:pos x="38" y="160"/>
                  </a:cxn>
                  <a:cxn ang="0">
                    <a:pos x="32" y="154"/>
                  </a:cxn>
                  <a:cxn ang="0">
                    <a:pos x="25" y="147"/>
                  </a:cxn>
                  <a:cxn ang="0">
                    <a:pos x="14" y="134"/>
                  </a:cxn>
                  <a:cxn ang="0">
                    <a:pos x="7" y="120"/>
                  </a:cxn>
                  <a:cxn ang="0">
                    <a:pos x="1" y="104"/>
                  </a:cxn>
                  <a:cxn ang="0">
                    <a:pos x="0" y="87"/>
                  </a:cxn>
                </a:cxnLst>
                <a:rect l="0" t="0" r="r" b="b"/>
                <a:pathLst>
                  <a:path w="181" h="174">
                    <a:moveTo>
                      <a:pt x="0" y="87"/>
                    </a:moveTo>
                    <a:lnTo>
                      <a:pt x="1" y="71"/>
                    </a:lnTo>
                    <a:lnTo>
                      <a:pt x="7" y="55"/>
                    </a:lnTo>
                    <a:lnTo>
                      <a:pt x="14" y="40"/>
                    </a:lnTo>
                    <a:lnTo>
                      <a:pt x="25" y="27"/>
                    </a:lnTo>
                    <a:lnTo>
                      <a:pt x="32" y="20"/>
                    </a:lnTo>
                    <a:lnTo>
                      <a:pt x="38" y="15"/>
                    </a:lnTo>
                    <a:lnTo>
                      <a:pt x="47" y="11"/>
                    </a:lnTo>
                    <a:lnTo>
                      <a:pt x="54" y="7"/>
                    </a:lnTo>
                    <a:lnTo>
                      <a:pt x="63" y="4"/>
                    </a:lnTo>
                    <a:lnTo>
                      <a:pt x="72" y="2"/>
                    </a:lnTo>
                    <a:lnTo>
                      <a:pt x="81" y="0"/>
                    </a:lnTo>
                    <a:lnTo>
                      <a:pt x="90" y="0"/>
                    </a:lnTo>
                    <a:lnTo>
                      <a:pt x="99" y="0"/>
                    </a:lnTo>
                    <a:lnTo>
                      <a:pt x="108" y="2"/>
                    </a:lnTo>
                    <a:lnTo>
                      <a:pt x="116" y="4"/>
                    </a:lnTo>
                    <a:lnTo>
                      <a:pt x="125" y="7"/>
                    </a:lnTo>
                    <a:lnTo>
                      <a:pt x="134" y="11"/>
                    </a:lnTo>
                    <a:lnTo>
                      <a:pt x="141" y="15"/>
                    </a:lnTo>
                    <a:lnTo>
                      <a:pt x="148" y="20"/>
                    </a:lnTo>
                    <a:lnTo>
                      <a:pt x="156" y="27"/>
                    </a:lnTo>
                    <a:lnTo>
                      <a:pt x="166" y="40"/>
                    </a:lnTo>
                    <a:lnTo>
                      <a:pt x="174" y="55"/>
                    </a:lnTo>
                    <a:lnTo>
                      <a:pt x="179" y="71"/>
                    </a:lnTo>
                    <a:lnTo>
                      <a:pt x="181" y="87"/>
                    </a:lnTo>
                    <a:lnTo>
                      <a:pt x="179" y="105"/>
                    </a:lnTo>
                    <a:lnTo>
                      <a:pt x="174" y="120"/>
                    </a:lnTo>
                    <a:lnTo>
                      <a:pt x="165" y="136"/>
                    </a:lnTo>
                    <a:lnTo>
                      <a:pt x="154" y="149"/>
                    </a:lnTo>
                    <a:lnTo>
                      <a:pt x="141" y="160"/>
                    </a:lnTo>
                    <a:lnTo>
                      <a:pt x="125" y="167"/>
                    </a:lnTo>
                    <a:lnTo>
                      <a:pt x="108" y="173"/>
                    </a:lnTo>
                    <a:lnTo>
                      <a:pt x="90" y="174"/>
                    </a:lnTo>
                    <a:lnTo>
                      <a:pt x="81" y="174"/>
                    </a:lnTo>
                    <a:lnTo>
                      <a:pt x="72" y="173"/>
                    </a:lnTo>
                    <a:lnTo>
                      <a:pt x="63" y="171"/>
                    </a:lnTo>
                    <a:lnTo>
                      <a:pt x="54" y="167"/>
                    </a:lnTo>
                    <a:lnTo>
                      <a:pt x="47" y="163"/>
                    </a:lnTo>
                    <a:lnTo>
                      <a:pt x="38" y="160"/>
                    </a:lnTo>
                    <a:lnTo>
                      <a:pt x="32" y="154"/>
                    </a:lnTo>
                    <a:lnTo>
                      <a:pt x="25" y="147"/>
                    </a:lnTo>
                    <a:lnTo>
                      <a:pt x="14" y="134"/>
                    </a:lnTo>
                    <a:lnTo>
                      <a:pt x="7" y="120"/>
                    </a:lnTo>
                    <a:lnTo>
                      <a:pt x="1" y="104"/>
                    </a:lnTo>
                    <a:lnTo>
                      <a:pt x="0" y="8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1" name="Freeform 145"/>
              <p:cNvSpPr>
                <a:spLocks/>
              </p:cNvSpPr>
              <p:nvPr/>
            </p:nvSpPr>
            <p:spPr bwMode="auto">
              <a:xfrm>
                <a:off x="1753" y="2655"/>
                <a:ext cx="181" cy="174"/>
              </a:xfrm>
              <a:custGeom>
                <a:avLst/>
                <a:gdLst/>
                <a:ahLst/>
                <a:cxnLst>
                  <a:cxn ang="0">
                    <a:pos x="0" y="87"/>
                  </a:cxn>
                  <a:cxn ang="0">
                    <a:pos x="1" y="71"/>
                  </a:cxn>
                  <a:cxn ang="0">
                    <a:pos x="7" y="55"/>
                  </a:cxn>
                  <a:cxn ang="0">
                    <a:pos x="14" y="40"/>
                  </a:cxn>
                  <a:cxn ang="0">
                    <a:pos x="25" y="27"/>
                  </a:cxn>
                  <a:cxn ang="0">
                    <a:pos x="32" y="20"/>
                  </a:cxn>
                  <a:cxn ang="0">
                    <a:pos x="38" y="15"/>
                  </a:cxn>
                  <a:cxn ang="0">
                    <a:pos x="47" y="11"/>
                  </a:cxn>
                  <a:cxn ang="0">
                    <a:pos x="54" y="7"/>
                  </a:cxn>
                  <a:cxn ang="0">
                    <a:pos x="63" y="4"/>
                  </a:cxn>
                  <a:cxn ang="0">
                    <a:pos x="72" y="2"/>
                  </a:cxn>
                  <a:cxn ang="0">
                    <a:pos x="81" y="0"/>
                  </a:cxn>
                  <a:cxn ang="0">
                    <a:pos x="90" y="0"/>
                  </a:cxn>
                  <a:cxn ang="0">
                    <a:pos x="99" y="0"/>
                  </a:cxn>
                  <a:cxn ang="0">
                    <a:pos x="108" y="2"/>
                  </a:cxn>
                  <a:cxn ang="0">
                    <a:pos x="116" y="4"/>
                  </a:cxn>
                  <a:cxn ang="0">
                    <a:pos x="125" y="7"/>
                  </a:cxn>
                  <a:cxn ang="0">
                    <a:pos x="134" y="11"/>
                  </a:cxn>
                  <a:cxn ang="0">
                    <a:pos x="141" y="15"/>
                  </a:cxn>
                  <a:cxn ang="0">
                    <a:pos x="148" y="20"/>
                  </a:cxn>
                  <a:cxn ang="0">
                    <a:pos x="156" y="27"/>
                  </a:cxn>
                  <a:cxn ang="0">
                    <a:pos x="166" y="40"/>
                  </a:cxn>
                  <a:cxn ang="0">
                    <a:pos x="174" y="55"/>
                  </a:cxn>
                  <a:cxn ang="0">
                    <a:pos x="179" y="71"/>
                  </a:cxn>
                  <a:cxn ang="0">
                    <a:pos x="181" y="87"/>
                  </a:cxn>
                  <a:cxn ang="0">
                    <a:pos x="179" y="105"/>
                  </a:cxn>
                  <a:cxn ang="0">
                    <a:pos x="174" y="120"/>
                  </a:cxn>
                  <a:cxn ang="0">
                    <a:pos x="165" y="136"/>
                  </a:cxn>
                  <a:cxn ang="0">
                    <a:pos x="154" y="149"/>
                  </a:cxn>
                  <a:cxn ang="0">
                    <a:pos x="141" y="160"/>
                  </a:cxn>
                  <a:cxn ang="0">
                    <a:pos x="125" y="167"/>
                  </a:cxn>
                  <a:cxn ang="0">
                    <a:pos x="108" y="173"/>
                  </a:cxn>
                  <a:cxn ang="0">
                    <a:pos x="90" y="174"/>
                  </a:cxn>
                  <a:cxn ang="0">
                    <a:pos x="81" y="174"/>
                  </a:cxn>
                  <a:cxn ang="0">
                    <a:pos x="72" y="173"/>
                  </a:cxn>
                  <a:cxn ang="0">
                    <a:pos x="63" y="171"/>
                  </a:cxn>
                  <a:cxn ang="0">
                    <a:pos x="54" y="167"/>
                  </a:cxn>
                  <a:cxn ang="0">
                    <a:pos x="47" y="163"/>
                  </a:cxn>
                  <a:cxn ang="0">
                    <a:pos x="38" y="160"/>
                  </a:cxn>
                  <a:cxn ang="0">
                    <a:pos x="32" y="154"/>
                  </a:cxn>
                  <a:cxn ang="0">
                    <a:pos x="25" y="147"/>
                  </a:cxn>
                  <a:cxn ang="0">
                    <a:pos x="14" y="134"/>
                  </a:cxn>
                  <a:cxn ang="0">
                    <a:pos x="7" y="120"/>
                  </a:cxn>
                  <a:cxn ang="0">
                    <a:pos x="1" y="104"/>
                  </a:cxn>
                  <a:cxn ang="0">
                    <a:pos x="0" y="87"/>
                  </a:cxn>
                </a:cxnLst>
                <a:rect l="0" t="0" r="r" b="b"/>
                <a:pathLst>
                  <a:path w="181" h="174">
                    <a:moveTo>
                      <a:pt x="0" y="87"/>
                    </a:moveTo>
                    <a:lnTo>
                      <a:pt x="1" y="71"/>
                    </a:lnTo>
                    <a:lnTo>
                      <a:pt x="7" y="55"/>
                    </a:lnTo>
                    <a:lnTo>
                      <a:pt x="14" y="40"/>
                    </a:lnTo>
                    <a:lnTo>
                      <a:pt x="25" y="27"/>
                    </a:lnTo>
                    <a:lnTo>
                      <a:pt x="32" y="20"/>
                    </a:lnTo>
                    <a:lnTo>
                      <a:pt x="38" y="15"/>
                    </a:lnTo>
                    <a:lnTo>
                      <a:pt x="47" y="11"/>
                    </a:lnTo>
                    <a:lnTo>
                      <a:pt x="54" y="7"/>
                    </a:lnTo>
                    <a:lnTo>
                      <a:pt x="63" y="4"/>
                    </a:lnTo>
                    <a:lnTo>
                      <a:pt x="72" y="2"/>
                    </a:lnTo>
                    <a:lnTo>
                      <a:pt x="81" y="0"/>
                    </a:lnTo>
                    <a:lnTo>
                      <a:pt x="90" y="0"/>
                    </a:lnTo>
                    <a:lnTo>
                      <a:pt x="99" y="0"/>
                    </a:lnTo>
                    <a:lnTo>
                      <a:pt x="108" y="2"/>
                    </a:lnTo>
                    <a:lnTo>
                      <a:pt x="116" y="4"/>
                    </a:lnTo>
                    <a:lnTo>
                      <a:pt x="125" y="7"/>
                    </a:lnTo>
                    <a:lnTo>
                      <a:pt x="134" y="11"/>
                    </a:lnTo>
                    <a:lnTo>
                      <a:pt x="141" y="15"/>
                    </a:lnTo>
                    <a:lnTo>
                      <a:pt x="148" y="20"/>
                    </a:lnTo>
                    <a:lnTo>
                      <a:pt x="156" y="27"/>
                    </a:lnTo>
                    <a:lnTo>
                      <a:pt x="166" y="40"/>
                    </a:lnTo>
                    <a:lnTo>
                      <a:pt x="174" y="55"/>
                    </a:lnTo>
                    <a:lnTo>
                      <a:pt x="179" y="71"/>
                    </a:lnTo>
                    <a:lnTo>
                      <a:pt x="181" y="87"/>
                    </a:lnTo>
                    <a:lnTo>
                      <a:pt x="179" y="105"/>
                    </a:lnTo>
                    <a:lnTo>
                      <a:pt x="174" y="120"/>
                    </a:lnTo>
                    <a:lnTo>
                      <a:pt x="165" y="136"/>
                    </a:lnTo>
                    <a:lnTo>
                      <a:pt x="154" y="149"/>
                    </a:lnTo>
                    <a:lnTo>
                      <a:pt x="141" y="160"/>
                    </a:lnTo>
                    <a:lnTo>
                      <a:pt x="125" y="167"/>
                    </a:lnTo>
                    <a:lnTo>
                      <a:pt x="108" y="173"/>
                    </a:lnTo>
                    <a:lnTo>
                      <a:pt x="90" y="174"/>
                    </a:lnTo>
                    <a:lnTo>
                      <a:pt x="81" y="174"/>
                    </a:lnTo>
                    <a:lnTo>
                      <a:pt x="72" y="173"/>
                    </a:lnTo>
                    <a:lnTo>
                      <a:pt x="63" y="171"/>
                    </a:lnTo>
                    <a:lnTo>
                      <a:pt x="54" y="167"/>
                    </a:lnTo>
                    <a:lnTo>
                      <a:pt x="47" y="163"/>
                    </a:lnTo>
                    <a:lnTo>
                      <a:pt x="38" y="160"/>
                    </a:lnTo>
                    <a:lnTo>
                      <a:pt x="32" y="154"/>
                    </a:lnTo>
                    <a:lnTo>
                      <a:pt x="25" y="147"/>
                    </a:lnTo>
                    <a:lnTo>
                      <a:pt x="14" y="134"/>
                    </a:lnTo>
                    <a:lnTo>
                      <a:pt x="7" y="120"/>
                    </a:lnTo>
                    <a:lnTo>
                      <a:pt x="1" y="104"/>
                    </a:lnTo>
                    <a:lnTo>
                      <a:pt x="0" y="8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2" name="Freeform 146"/>
              <p:cNvSpPr>
                <a:spLocks/>
              </p:cNvSpPr>
              <p:nvPr/>
            </p:nvSpPr>
            <p:spPr bwMode="auto">
              <a:xfrm>
                <a:off x="1753" y="2655"/>
                <a:ext cx="83" cy="174"/>
              </a:xfrm>
              <a:custGeom>
                <a:avLst/>
                <a:gdLst/>
                <a:ahLst/>
                <a:cxnLst>
                  <a:cxn ang="0">
                    <a:pos x="83" y="0"/>
                  </a:cxn>
                  <a:cxn ang="0">
                    <a:pos x="76" y="2"/>
                  </a:cxn>
                  <a:cxn ang="0">
                    <a:pos x="67" y="2"/>
                  </a:cxn>
                  <a:cxn ang="0">
                    <a:pos x="59" y="6"/>
                  </a:cxn>
                  <a:cxn ang="0">
                    <a:pos x="52" y="7"/>
                  </a:cxn>
                  <a:cxn ang="0">
                    <a:pos x="45" y="13"/>
                  </a:cxn>
                  <a:cxn ang="0">
                    <a:pos x="38" y="17"/>
                  </a:cxn>
                  <a:cxn ang="0">
                    <a:pos x="30" y="22"/>
                  </a:cxn>
                  <a:cxn ang="0">
                    <a:pos x="25" y="27"/>
                  </a:cxn>
                  <a:cxn ang="0">
                    <a:pos x="14" y="40"/>
                  </a:cxn>
                  <a:cxn ang="0">
                    <a:pos x="7" y="55"/>
                  </a:cxn>
                  <a:cxn ang="0">
                    <a:pos x="1" y="71"/>
                  </a:cxn>
                  <a:cxn ang="0">
                    <a:pos x="0" y="87"/>
                  </a:cxn>
                  <a:cxn ang="0">
                    <a:pos x="1" y="104"/>
                  </a:cxn>
                  <a:cxn ang="0">
                    <a:pos x="7" y="120"/>
                  </a:cxn>
                  <a:cxn ang="0">
                    <a:pos x="14" y="134"/>
                  </a:cxn>
                  <a:cxn ang="0">
                    <a:pos x="25" y="147"/>
                  </a:cxn>
                  <a:cxn ang="0">
                    <a:pos x="30" y="153"/>
                  </a:cxn>
                  <a:cxn ang="0">
                    <a:pos x="36" y="156"/>
                  </a:cxn>
                  <a:cxn ang="0">
                    <a:pos x="43" y="162"/>
                  </a:cxn>
                  <a:cxn ang="0">
                    <a:pos x="50" y="165"/>
                  </a:cxn>
                  <a:cxn ang="0">
                    <a:pos x="56" y="167"/>
                  </a:cxn>
                  <a:cxn ang="0">
                    <a:pos x="63" y="171"/>
                  </a:cxn>
                  <a:cxn ang="0">
                    <a:pos x="72" y="173"/>
                  </a:cxn>
                  <a:cxn ang="0">
                    <a:pos x="79" y="174"/>
                  </a:cxn>
                  <a:cxn ang="0">
                    <a:pos x="58" y="145"/>
                  </a:cxn>
                  <a:cxn ang="0">
                    <a:pos x="47" y="118"/>
                  </a:cxn>
                  <a:cxn ang="0">
                    <a:pos x="43" y="93"/>
                  </a:cxn>
                  <a:cxn ang="0">
                    <a:pos x="47" y="67"/>
                  </a:cxn>
                  <a:cxn ang="0">
                    <a:pos x="54" y="46"/>
                  </a:cxn>
                  <a:cxn ang="0">
                    <a:pos x="63" y="27"/>
                  </a:cxn>
                  <a:cxn ang="0">
                    <a:pos x="74" y="11"/>
                  </a:cxn>
                  <a:cxn ang="0">
                    <a:pos x="83" y="0"/>
                  </a:cxn>
                </a:cxnLst>
                <a:rect l="0" t="0" r="r" b="b"/>
                <a:pathLst>
                  <a:path w="83" h="174">
                    <a:moveTo>
                      <a:pt x="83" y="0"/>
                    </a:moveTo>
                    <a:lnTo>
                      <a:pt x="76" y="2"/>
                    </a:lnTo>
                    <a:lnTo>
                      <a:pt x="67" y="2"/>
                    </a:lnTo>
                    <a:lnTo>
                      <a:pt x="59" y="6"/>
                    </a:lnTo>
                    <a:lnTo>
                      <a:pt x="52" y="7"/>
                    </a:lnTo>
                    <a:lnTo>
                      <a:pt x="45" y="13"/>
                    </a:lnTo>
                    <a:lnTo>
                      <a:pt x="38" y="17"/>
                    </a:lnTo>
                    <a:lnTo>
                      <a:pt x="30" y="22"/>
                    </a:lnTo>
                    <a:lnTo>
                      <a:pt x="25" y="27"/>
                    </a:lnTo>
                    <a:lnTo>
                      <a:pt x="14" y="40"/>
                    </a:lnTo>
                    <a:lnTo>
                      <a:pt x="7" y="55"/>
                    </a:lnTo>
                    <a:lnTo>
                      <a:pt x="1" y="71"/>
                    </a:lnTo>
                    <a:lnTo>
                      <a:pt x="0" y="87"/>
                    </a:lnTo>
                    <a:lnTo>
                      <a:pt x="1" y="104"/>
                    </a:lnTo>
                    <a:lnTo>
                      <a:pt x="7" y="120"/>
                    </a:lnTo>
                    <a:lnTo>
                      <a:pt x="14" y="134"/>
                    </a:lnTo>
                    <a:lnTo>
                      <a:pt x="25" y="147"/>
                    </a:lnTo>
                    <a:lnTo>
                      <a:pt x="30" y="153"/>
                    </a:lnTo>
                    <a:lnTo>
                      <a:pt x="36" y="156"/>
                    </a:lnTo>
                    <a:lnTo>
                      <a:pt x="43" y="162"/>
                    </a:lnTo>
                    <a:lnTo>
                      <a:pt x="50" y="165"/>
                    </a:lnTo>
                    <a:lnTo>
                      <a:pt x="56" y="167"/>
                    </a:lnTo>
                    <a:lnTo>
                      <a:pt x="63" y="171"/>
                    </a:lnTo>
                    <a:lnTo>
                      <a:pt x="72" y="173"/>
                    </a:lnTo>
                    <a:lnTo>
                      <a:pt x="79" y="174"/>
                    </a:lnTo>
                    <a:lnTo>
                      <a:pt x="58" y="145"/>
                    </a:lnTo>
                    <a:lnTo>
                      <a:pt x="47" y="118"/>
                    </a:lnTo>
                    <a:lnTo>
                      <a:pt x="43" y="93"/>
                    </a:lnTo>
                    <a:lnTo>
                      <a:pt x="47" y="67"/>
                    </a:lnTo>
                    <a:lnTo>
                      <a:pt x="54" y="46"/>
                    </a:lnTo>
                    <a:lnTo>
                      <a:pt x="63" y="27"/>
                    </a:lnTo>
                    <a:lnTo>
                      <a:pt x="74" y="11"/>
                    </a:lnTo>
                    <a:lnTo>
                      <a:pt x="83" y="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3" name="Freeform 147"/>
              <p:cNvSpPr>
                <a:spLocks/>
              </p:cNvSpPr>
              <p:nvPr/>
            </p:nvSpPr>
            <p:spPr bwMode="auto">
              <a:xfrm>
                <a:off x="1850" y="2655"/>
                <a:ext cx="86" cy="174"/>
              </a:xfrm>
              <a:custGeom>
                <a:avLst/>
                <a:gdLst/>
                <a:ahLst/>
                <a:cxnLst>
                  <a:cxn ang="0">
                    <a:pos x="0" y="0"/>
                  </a:cxn>
                  <a:cxn ang="0">
                    <a:pos x="10" y="2"/>
                  </a:cxn>
                  <a:cxn ang="0">
                    <a:pos x="17" y="2"/>
                  </a:cxn>
                  <a:cxn ang="0">
                    <a:pos x="26" y="6"/>
                  </a:cxn>
                  <a:cxn ang="0">
                    <a:pos x="33" y="7"/>
                  </a:cxn>
                  <a:cxn ang="0">
                    <a:pos x="40" y="13"/>
                  </a:cxn>
                  <a:cxn ang="0">
                    <a:pos x="48" y="17"/>
                  </a:cxn>
                  <a:cxn ang="0">
                    <a:pos x="55" y="22"/>
                  </a:cxn>
                  <a:cxn ang="0">
                    <a:pos x="60" y="27"/>
                  </a:cxn>
                  <a:cxn ang="0">
                    <a:pos x="71" y="40"/>
                  </a:cxn>
                  <a:cxn ang="0">
                    <a:pos x="78" y="55"/>
                  </a:cxn>
                  <a:cxn ang="0">
                    <a:pos x="84" y="71"/>
                  </a:cxn>
                  <a:cxn ang="0">
                    <a:pos x="86" y="87"/>
                  </a:cxn>
                  <a:cxn ang="0">
                    <a:pos x="84" y="104"/>
                  </a:cxn>
                  <a:cxn ang="0">
                    <a:pos x="78" y="120"/>
                  </a:cxn>
                  <a:cxn ang="0">
                    <a:pos x="71" y="134"/>
                  </a:cxn>
                  <a:cxn ang="0">
                    <a:pos x="60" y="147"/>
                  </a:cxn>
                  <a:cxn ang="0">
                    <a:pos x="55" y="153"/>
                  </a:cxn>
                  <a:cxn ang="0">
                    <a:pos x="48" y="156"/>
                  </a:cxn>
                  <a:cxn ang="0">
                    <a:pos x="42" y="162"/>
                  </a:cxn>
                  <a:cxn ang="0">
                    <a:pos x="35" y="165"/>
                  </a:cxn>
                  <a:cxn ang="0">
                    <a:pos x="28" y="167"/>
                  </a:cxn>
                  <a:cxn ang="0">
                    <a:pos x="20" y="171"/>
                  </a:cxn>
                  <a:cxn ang="0">
                    <a:pos x="13" y="173"/>
                  </a:cxn>
                  <a:cxn ang="0">
                    <a:pos x="6" y="174"/>
                  </a:cxn>
                  <a:cxn ang="0">
                    <a:pos x="28" y="145"/>
                  </a:cxn>
                  <a:cxn ang="0">
                    <a:pos x="39" y="118"/>
                  </a:cxn>
                  <a:cxn ang="0">
                    <a:pos x="42" y="93"/>
                  </a:cxn>
                  <a:cxn ang="0">
                    <a:pos x="39" y="67"/>
                  </a:cxn>
                  <a:cxn ang="0">
                    <a:pos x="31" y="46"/>
                  </a:cxn>
                  <a:cxn ang="0">
                    <a:pos x="20" y="27"/>
                  </a:cxn>
                  <a:cxn ang="0">
                    <a:pos x="10" y="11"/>
                  </a:cxn>
                  <a:cxn ang="0">
                    <a:pos x="0" y="0"/>
                  </a:cxn>
                </a:cxnLst>
                <a:rect l="0" t="0" r="r" b="b"/>
                <a:pathLst>
                  <a:path w="86" h="174">
                    <a:moveTo>
                      <a:pt x="0" y="0"/>
                    </a:moveTo>
                    <a:lnTo>
                      <a:pt x="10" y="2"/>
                    </a:lnTo>
                    <a:lnTo>
                      <a:pt x="17" y="2"/>
                    </a:lnTo>
                    <a:lnTo>
                      <a:pt x="26" y="6"/>
                    </a:lnTo>
                    <a:lnTo>
                      <a:pt x="33" y="7"/>
                    </a:lnTo>
                    <a:lnTo>
                      <a:pt x="40" y="13"/>
                    </a:lnTo>
                    <a:lnTo>
                      <a:pt x="48" y="17"/>
                    </a:lnTo>
                    <a:lnTo>
                      <a:pt x="55" y="22"/>
                    </a:lnTo>
                    <a:lnTo>
                      <a:pt x="60" y="27"/>
                    </a:lnTo>
                    <a:lnTo>
                      <a:pt x="71" y="40"/>
                    </a:lnTo>
                    <a:lnTo>
                      <a:pt x="78" y="55"/>
                    </a:lnTo>
                    <a:lnTo>
                      <a:pt x="84" y="71"/>
                    </a:lnTo>
                    <a:lnTo>
                      <a:pt x="86" y="87"/>
                    </a:lnTo>
                    <a:lnTo>
                      <a:pt x="84" y="104"/>
                    </a:lnTo>
                    <a:lnTo>
                      <a:pt x="78" y="120"/>
                    </a:lnTo>
                    <a:lnTo>
                      <a:pt x="71" y="134"/>
                    </a:lnTo>
                    <a:lnTo>
                      <a:pt x="60" y="147"/>
                    </a:lnTo>
                    <a:lnTo>
                      <a:pt x="55" y="153"/>
                    </a:lnTo>
                    <a:lnTo>
                      <a:pt x="48" y="156"/>
                    </a:lnTo>
                    <a:lnTo>
                      <a:pt x="42" y="162"/>
                    </a:lnTo>
                    <a:lnTo>
                      <a:pt x="35" y="165"/>
                    </a:lnTo>
                    <a:lnTo>
                      <a:pt x="28" y="167"/>
                    </a:lnTo>
                    <a:lnTo>
                      <a:pt x="20" y="171"/>
                    </a:lnTo>
                    <a:lnTo>
                      <a:pt x="13" y="173"/>
                    </a:lnTo>
                    <a:lnTo>
                      <a:pt x="6" y="174"/>
                    </a:lnTo>
                    <a:lnTo>
                      <a:pt x="28" y="145"/>
                    </a:lnTo>
                    <a:lnTo>
                      <a:pt x="39" y="118"/>
                    </a:lnTo>
                    <a:lnTo>
                      <a:pt x="42" y="93"/>
                    </a:lnTo>
                    <a:lnTo>
                      <a:pt x="39" y="67"/>
                    </a:lnTo>
                    <a:lnTo>
                      <a:pt x="31" y="46"/>
                    </a:lnTo>
                    <a:lnTo>
                      <a:pt x="20" y="27"/>
                    </a:lnTo>
                    <a:lnTo>
                      <a:pt x="10" y="11"/>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4" name="Freeform 148"/>
              <p:cNvSpPr>
                <a:spLocks/>
              </p:cNvSpPr>
              <p:nvPr/>
            </p:nvSpPr>
            <p:spPr bwMode="auto">
              <a:xfrm>
                <a:off x="3981" y="1627"/>
                <a:ext cx="191" cy="85"/>
              </a:xfrm>
              <a:custGeom>
                <a:avLst/>
                <a:gdLst/>
                <a:ahLst/>
                <a:cxnLst>
                  <a:cxn ang="0">
                    <a:pos x="182" y="0"/>
                  </a:cxn>
                  <a:cxn ang="0">
                    <a:pos x="167" y="0"/>
                  </a:cxn>
                  <a:cxn ang="0">
                    <a:pos x="153" y="3"/>
                  </a:cxn>
                  <a:cxn ang="0">
                    <a:pos x="142" y="7"/>
                  </a:cxn>
                  <a:cxn ang="0">
                    <a:pos x="133" y="14"/>
                  </a:cxn>
                  <a:cxn ang="0">
                    <a:pos x="124" y="22"/>
                  </a:cxn>
                  <a:cxn ang="0">
                    <a:pos x="118" y="31"/>
                  </a:cxn>
                  <a:cxn ang="0">
                    <a:pos x="113" y="40"/>
                  </a:cxn>
                  <a:cxn ang="0">
                    <a:pos x="109" y="49"/>
                  </a:cxn>
                  <a:cxn ang="0">
                    <a:pos x="100" y="42"/>
                  </a:cxn>
                  <a:cxn ang="0">
                    <a:pos x="91" y="36"/>
                  </a:cxn>
                  <a:cxn ang="0">
                    <a:pos x="82" y="32"/>
                  </a:cxn>
                  <a:cxn ang="0">
                    <a:pos x="73" y="29"/>
                  </a:cxn>
                  <a:cxn ang="0">
                    <a:pos x="66" y="27"/>
                  </a:cxn>
                  <a:cxn ang="0">
                    <a:pos x="57" y="25"/>
                  </a:cxn>
                  <a:cxn ang="0">
                    <a:pos x="49" y="25"/>
                  </a:cxn>
                  <a:cxn ang="0">
                    <a:pos x="40" y="25"/>
                  </a:cxn>
                  <a:cxn ang="0">
                    <a:pos x="24" y="29"/>
                  </a:cxn>
                  <a:cxn ang="0">
                    <a:pos x="13" y="34"/>
                  </a:cxn>
                  <a:cxn ang="0">
                    <a:pos x="6" y="42"/>
                  </a:cxn>
                  <a:cxn ang="0">
                    <a:pos x="2" y="45"/>
                  </a:cxn>
                  <a:cxn ang="0">
                    <a:pos x="0" y="49"/>
                  </a:cxn>
                  <a:cxn ang="0">
                    <a:pos x="0" y="52"/>
                  </a:cxn>
                  <a:cxn ang="0">
                    <a:pos x="2" y="56"/>
                  </a:cxn>
                  <a:cxn ang="0">
                    <a:pos x="4" y="58"/>
                  </a:cxn>
                  <a:cxn ang="0">
                    <a:pos x="8" y="60"/>
                  </a:cxn>
                  <a:cxn ang="0">
                    <a:pos x="11" y="60"/>
                  </a:cxn>
                  <a:cxn ang="0">
                    <a:pos x="15" y="60"/>
                  </a:cxn>
                  <a:cxn ang="0">
                    <a:pos x="19" y="56"/>
                  </a:cxn>
                  <a:cxn ang="0">
                    <a:pos x="19" y="56"/>
                  </a:cxn>
                  <a:cxn ang="0">
                    <a:pos x="20" y="54"/>
                  </a:cxn>
                  <a:cxn ang="0">
                    <a:pos x="24" y="51"/>
                  </a:cxn>
                  <a:cxn ang="0">
                    <a:pos x="31" y="47"/>
                  </a:cxn>
                  <a:cxn ang="0">
                    <a:pos x="42" y="43"/>
                  </a:cxn>
                  <a:cxn ang="0">
                    <a:pos x="49" y="43"/>
                  </a:cxn>
                  <a:cxn ang="0">
                    <a:pos x="57" y="45"/>
                  </a:cxn>
                  <a:cxn ang="0">
                    <a:pos x="66" y="47"/>
                  </a:cxn>
                  <a:cxn ang="0">
                    <a:pos x="73" y="49"/>
                  </a:cxn>
                  <a:cxn ang="0">
                    <a:pos x="82" y="54"/>
                  </a:cxn>
                  <a:cxn ang="0">
                    <a:pos x="89" y="60"/>
                  </a:cxn>
                  <a:cxn ang="0">
                    <a:pos x="98" y="65"/>
                  </a:cxn>
                  <a:cxn ang="0">
                    <a:pos x="107" y="72"/>
                  </a:cxn>
                  <a:cxn ang="0">
                    <a:pos x="120" y="85"/>
                  </a:cxn>
                  <a:cxn ang="0">
                    <a:pos x="124" y="67"/>
                  </a:cxn>
                  <a:cxn ang="0">
                    <a:pos x="124" y="63"/>
                  </a:cxn>
                  <a:cxn ang="0">
                    <a:pos x="126" y="56"/>
                  </a:cxn>
                  <a:cxn ang="0">
                    <a:pos x="129" y="49"/>
                  </a:cxn>
                  <a:cxn ang="0">
                    <a:pos x="135" y="40"/>
                  </a:cxn>
                  <a:cxn ang="0">
                    <a:pos x="142" y="32"/>
                  </a:cxn>
                  <a:cxn ang="0">
                    <a:pos x="151" y="25"/>
                  </a:cxn>
                  <a:cxn ang="0">
                    <a:pos x="164" y="20"/>
                  </a:cxn>
                  <a:cxn ang="0">
                    <a:pos x="180" y="20"/>
                  </a:cxn>
                  <a:cxn ang="0">
                    <a:pos x="184" y="20"/>
                  </a:cxn>
                  <a:cxn ang="0">
                    <a:pos x="187" y="18"/>
                  </a:cxn>
                  <a:cxn ang="0">
                    <a:pos x="189" y="14"/>
                  </a:cxn>
                  <a:cxn ang="0">
                    <a:pos x="191" y="11"/>
                  </a:cxn>
                  <a:cxn ang="0">
                    <a:pos x="191" y="7"/>
                  </a:cxn>
                  <a:cxn ang="0">
                    <a:pos x="189" y="3"/>
                  </a:cxn>
                  <a:cxn ang="0">
                    <a:pos x="185" y="2"/>
                  </a:cxn>
                  <a:cxn ang="0">
                    <a:pos x="182" y="0"/>
                  </a:cxn>
                </a:cxnLst>
                <a:rect l="0" t="0" r="r" b="b"/>
                <a:pathLst>
                  <a:path w="191" h="85">
                    <a:moveTo>
                      <a:pt x="182" y="0"/>
                    </a:moveTo>
                    <a:lnTo>
                      <a:pt x="167" y="0"/>
                    </a:lnTo>
                    <a:lnTo>
                      <a:pt x="153" y="3"/>
                    </a:lnTo>
                    <a:lnTo>
                      <a:pt x="142" y="7"/>
                    </a:lnTo>
                    <a:lnTo>
                      <a:pt x="133" y="14"/>
                    </a:lnTo>
                    <a:lnTo>
                      <a:pt x="124" y="22"/>
                    </a:lnTo>
                    <a:lnTo>
                      <a:pt x="118" y="31"/>
                    </a:lnTo>
                    <a:lnTo>
                      <a:pt x="113" y="40"/>
                    </a:lnTo>
                    <a:lnTo>
                      <a:pt x="109" y="49"/>
                    </a:lnTo>
                    <a:lnTo>
                      <a:pt x="100" y="42"/>
                    </a:lnTo>
                    <a:lnTo>
                      <a:pt x="91" y="36"/>
                    </a:lnTo>
                    <a:lnTo>
                      <a:pt x="82" y="32"/>
                    </a:lnTo>
                    <a:lnTo>
                      <a:pt x="73" y="29"/>
                    </a:lnTo>
                    <a:lnTo>
                      <a:pt x="66" y="27"/>
                    </a:lnTo>
                    <a:lnTo>
                      <a:pt x="57" y="25"/>
                    </a:lnTo>
                    <a:lnTo>
                      <a:pt x="49" y="25"/>
                    </a:lnTo>
                    <a:lnTo>
                      <a:pt x="40" y="25"/>
                    </a:lnTo>
                    <a:lnTo>
                      <a:pt x="24" y="29"/>
                    </a:lnTo>
                    <a:lnTo>
                      <a:pt x="13" y="34"/>
                    </a:lnTo>
                    <a:lnTo>
                      <a:pt x="6" y="42"/>
                    </a:lnTo>
                    <a:lnTo>
                      <a:pt x="2" y="45"/>
                    </a:lnTo>
                    <a:lnTo>
                      <a:pt x="0" y="49"/>
                    </a:lnTo>
                    <a:lnTo>
                      <a:pt x="0" y="52"/>
                    </a:lnTo>
                    <a:lnTo>
                      <a:pt x="2" y="56"/>
                    </a:lnTo>
                    <a:lnTo>
                      <a:pt x="4" y="58"/>
                    </a:lnTo>
                    <a:lnTo>
                      <a:pt x="8" y="60"/>
                    </a:lnTo>
                    <a:lnTo>
                      <a:pt x="11" y="60"/>
                    </a:lnTo>
                    <a:lnTo>
                      <a:pt x="15" y="60"/>
                    </a:lnTo>
                    <a:lnTo>
                      <a:pt x="19" y="56"/>
                    </a:lnTo>
                    <a:lnTo>
                      <a:pt x="19" y="56"/>
                    </a:lnTo>
                    <a:lnTo>
                      <a:pt x="20" y="54"/>
                    </a:lnTo>
                    <a:lnTo>
                      <a:pt x="24" y="51"/>
                    </a:lnTo>
                    <a:lnTo>
                      <a:pt x="31" y="47"/>
                    </a:lnTo>
                    <a:lnTo>
                      <a:pt x="42" y="43"/>
                    </a:lnTo>
                    <a:lnTo>
                      <a:pt x="49" y="43"/>
                    </a:lnTo>
                    <a:lnTo>
                      <a:pt x="57" y="45"/>
                    </a:lnTo>
                    <a:lnTo>
                      <a:pt x="66" y="47"/>
                    </a:lnTo>
                    <a:lnTo>
                      <a:pt x="73" y="49"/>
                    </a:lnTo>
                    <a:lnTo>
                      <a:pt x="82" y="54"/>
                    </a:lnTo>
                    <a:lnTo>
                      <a:pt x="89" y="60"/>
                    </a:lnTo>
                    <a:lnTo>
                      <a:pt x="98" y="65"/>
                    </a:lnTo>
                    <a:lnTo>
                      <a:pt x="107" y="72"/>
                    </a:lnTo>
                    <a:lnTo>
                      <a:pt x="120" y="85"/>
                    </a:lnTo>
                    <a:lnTo>
                      <a:pt x="124" y="67"/>
                    </a:lnTo>
                    <a:lnTo>
                      <a:pt x="124" y="63"/>
                    </a:lnTo>
                    <a:lnTo>
                      <a:pt x="126" y="56"/>
                    </a:lnTo>
                    <a:lnTo>
                      <a:pt x="129" y="49"/>
                    </a:lnTo>
                    <a:lnTo>
                      <a:pt x="135" y="40"/>
                    </a:lnTo>
                    <a:lnTo>
                      <a:pt x="142" y="32"/>
                    </a:lnTo>
                    <a:lnTo>
                      <a:pt x="151" y="25"/>
                    </a:lnTo>
                    <a:lnTo>
                      <a:pt x="164" y="20"/>
                    </a:lnTo>
                    <a:lnTo>
                      <a:pt x="180" y="20"/>
                    </a:lnTo>
                    <a:lnTo>
                      <a:pt x="184" y="20"/>
                    </a:lnTo>
                    <a:lnTo>
                      <a:pt x="187" y="18"/>
                    </a:lnTo>
                    <a:lnTo>
                      <a:pt x="189" y="14"/>
                    </a:lnTo>
                    <a:lnTo>
                      <a:pt x="191" y="11"/>
                    </a:lnTo>
                    <a:lnTo>
                      <a:pt x="191" y="7"/>
                    </a:lnTo>
                    <a:lnTo>
                      <a:pt x="189" y="3"/>
                    </a:lnTo>
                    <a:lnTo>
                      <a:pt x="185" y="2"/>
                    </a:lnTo>
                    <a:lnTo>
                      <a:pt x="18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50" name="Flowchart: Or 149"/>
            <p:cNvSpPr/>
            <p:nvPr/>
          </p:nvSpPr>
          <p:spPr>
            <a:xfrm>
              <a:off x="762000" y="228600"/>
              <a:ext cx="7696200" cy="6324600"/>
            </a:xfrm>
            <a:prstGeom prst="flowChartOr">
              <a:avLst/>
            </a:prstGeom>
            <a:noFill/>
            <a:ln w="508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TextBox 150"/>
            <p:cNvSpPr txBox="1"/>
            <p:nvPr/>
          </p:nvSpPr>
          <p:spPr>
            <a:xfrm rot="19500000">
              <a:off x="1129368" y="952548"/>
              <a:ext cx="2786340" cy="830997"/>
            </a:xfrm>
            <a:prstGeom prst="rect">
              <a:avLst/>
            </a:prstGeom>
            <a:noFill/>
          </p:spPr>
          <p:txBody>
            <a:bodyPr wrap="none" rtlCol="0">
              <a:spAutoFit/>
            </a:bodyPr>
            <a:lstStyle/>
            <a:p>
              <a:pPr algn="ctr"/>
              <a:r>
                <a:rPr lang="en-US" sz="2400" dirty="0" smtClean="0"/>
                <a:t>Barriers to Accessing </a:t>
              </a:r>
            </a:p>
            <a:p>
              <a:pPr algn="ctr"/>
              <a:r>
                <a:rPr lang="en-US" sz="2400" dirty="0" smtClean="0"/>
                <a:t>Services</a:t>
              </a:r>
              <a:endParaRPr lang="en-US" sz="2400" dirty="0"/>
            </a:p>
          </p:txBody>
        </p:sp>
        <p:sp>
          <p:nvSpPr>
            <p:cNvPr id="152" name="TextBox 151"/>
            <p:cNvSpPr txBox="1"/>
            <p:nvPr/>
          </p:nvSpPr>
          <p:spPr>
            <a:xfrm rot="1800000">
              <a:off x="4362818" y="809069"/>
              <a:ext cx="4303154" cy="830997"/>
            </a:xfrm>
            <a:prstGeom prst="rect">
              <a:avLst/>
            </a:prstGeom>
            <a:noFill/>
          </p:spPr>
          <p:txBody>
            <a:bodyPr wrap="square" rtlCol="0">
              <a:spAutoFit/>
            </a:bodyPr>
            <a:lstStyle/>
            <a:p>
              <a:pPr algn="ctr"/>
              <a:r>
                <a:rPr lang="en-US" sz="2400" dirty="0" smtClean="0"/>
                <a:t>Insufficient </a:t>
              </a:r>
            </a:p>
            <a:p>
              <a:pPr algn="ctr"/>
              <a:r>
                <a:rPr lang="en-US" sz="2400" dirty="0" smtClean="0"/>
                <a:t>Implementation (Dose)</a:t>
              </a:r>
              <a:endParaRPr lang="en-US" sz="2400" dirty="0"/>
            </a:p>
          </p:txBody>
        </p:sp>
        <p:sp>
          <p:nvSpPr>
            <p:cNvPr id="153" name="TextBox 152"/>
            <p:cNvSpPr txBox="1"/>
            <p:nvPr/>
          </p:nvSpPr>
          <p:spPr>
            <a:xfrm rot="2400000">
              <a:off x="325776" y="4865228"/>
              <a:ext cx="3926846" cy="465358"/>
            </a:xfrm>
            <a:prstGeom prst="rect">
              <a:avLst/>
            </a:prstGeom>
            <a:noFill/>
          </p:spPr>
          <p:txBody>
            <a:bodyPr wrap="square" rtlCol="0">
              <a:spAutoFit/>
            </a:bodyPr>
            <a:lstStyle/>
            <a:p>
              <a:pPr algn="ctr"/>
              <a:r>
                <a:rPr lang="en-US" sz="2400" dirty="0" smtClean="0"/>
                <a:t>Low Quality Impl</a:t>
              </a:r>
              <a:r>
                <a:rPr lang="en-US" sz="2400" i="1" dirty="0" smtClean="0"/>
                <a:t>e</a:t>
              </a:r>
              <a:r>
                <a:rPr lang="en-US" sz="2400" dirty="0" smtClean="0"/>
                <a:t>mentation</a:t>
              </a:r>
              <a:endParaRPr lang="en-US" sz="2400" dirty="0"/>
            </a:p>
          </p:txBody>
        </p:sp>
      </p:grpSp>
      <p:sp>
        <p:nvSpPr>
          <p:cNvPr id="154" name="TextBox 153"/>
          <p:cNvSpPr txBox="1"/>
          <p:nvPr/>
        </p:nvSpPr>
        <p:spPr>
          <a:xfrm rot="-1980000">
            <a:off x="4645851" y="4772110"/>
            <a:ext cx="3779173" cy="830997"/>
          </a:xfrm>
          <a:prstGeom prst="rect">
            <a:avLst/>
          </a:prstGeom>
          <a:noFill/>
        </p:spPr>
        <p:txBody>
          <a:bodyPr wrap="square" rtlCol="0">
            <a:spAutoFit/>
          </a:bodyPr>
          <a:lstStyle/>
          <a:p>
            <a:pPr algn="ctr"/>
            <a:r>
              <a:rPr lang="en-US" sz="2400" dirty="0" smtClean="0"/>
              <a:t>Inadequate Consideration of </a:t>
            </a:r>
          </a:p>
          <a:p>
            <a:pPr algn="ctr"/>
            <a:r>
              <a:rPr lang="en-US" sz="2400" dirty="0" smtClean="0"/>
              <a:t>Context</a:t>
            </a:r>
            <a:endParaRPr lang="en-US" sz="2400" dirty="0"/>
          </a:p>
        </p:txBody>
      </p:sp>
    </p:spTree>
    <p:extLst>
      <p:ext uri="{BB962C8B-B14F-4D97-AF65-F5344CB8AC3E}">
        <p14:creationId xmlns:p14="http://schemas.microsoft.com/office/powerpoint/2010/main" val="352522375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5"/>
          <p:cNvGrpSpPr/>
          <p:nvPr/>
        </p:nvGrpSpPr>
        <p:grpSpPr>
          <a:xfrm>
            <a:off x="358228" y="228600"/>
            <a:ext cx="8307744" cy="6324600"/>
            <a:chOff x="358228" y="228600"/>
            <a:chExt cx="8307744" cy="6324600"/>
          </a:xfrm>
        </p:grpSpPr>
        <p:grpSp>
          <p:nvGrpSpPr>
            <p:cNvPr id="3" name="Group 5"/>
            <p:cNvGrpSpPr>
              <a:grpSpLocks noChangeAspect="1"/>
            </p:cNvGrpSpPr>
            <p:nvPr/>
          </p:nvGrpSpPr>
          <p:grpSpPr bwMode="auto">
            <a:xfrm>
              <a:off x="1295400" y="990600"/>
              <a:ext cx="6172200" cy="5105401"/>
              <a:chOff x="864" y="624"/>
              <a:chExt cx="3792" cy="3216"/>
            </a:xfrm>
          </p:grpSpPr>
          <p:sp>
            <p:nvSpPr>
              <p:cNvPr id="4100" name="AutoShape 4"/>
              <p:cNvSpPr>
                <a:spLocks noChangeAspect="1" noChangeArrowheads="1" noTextEdit="1"/>
              </p:cNvSpPr>
              <p:nvPr/>
            </p:nvSpPr>
            <p:spPr bwMode="auto">
              <a:xfrm>
                <a:off x="864" y="624"/>
                <a:ext cx="3792" cy="3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2" name="Freeform 6"/>
              <p:cNvSpPr>
                <a:spLocks/>
              </p:cNvSpPr>
              <p:nvPr/>
            </p:nvSpPr>
            <p:spPr bwMode="auto">
              <a:xfrm>
                <a:off x="993" y="725"/>
                <a:ext cx="3558" cy="1952"/>
              </a:xfrm>
              <a:custGeom>
                <a:avLst/>
                <a:gdLst/>
                <a:ahLst/>
                <a:cxnLst>
                  <a:cxn ang="0">
                    <a:pos x="3554" y="1426"/>
                  </a:cxn>
                  <a:cxn ang="0">
                    <a:pos x="3485" y="1226"/>
                  </a:cxn>
                  <a:cxn ang="0">
                    <a:pos x="3373" y="1076"/>
                  </a:cxn>
                  <a:cxn ang="0">
                    <a:pos x="3320" y="994"/>
                  </a:cxn>
                  <a:cxn ang="0">
                    <a:pos x="3324" y="817"/>
                  </a:cxn>
                  <a:cxn ang="0">
                    <a:pos x="3297" y="603"/>
                  </a:cxn>
                  <a:cxn ang="0">
                    <a:pos x="3248" y="485"/>
                  </a:cxn>
                  <a:cxn ang="0">
                    <a:pos x="3188" y="401"/>
                  </a:cxn>
                  <a:cxn ang="0">
                    <a:pos x="3092" y="316"/>
                  </a:cxn>
                  <a:cxn ang="0">
                    <a:pos x="2965" y="256"/>
                  </a:cxn>
                  <a:cxn ang="0">
                    <a:pos x="2820" y="231"/>
                  </a:cxn>
                  <a:cxn ang="0">
                    <a:pos x="2691" y="234"/>
                  </a:cxn>
                  <a:cxn ang="0">
                    <a:pos x="2611" y="243"/>
                  </a:cxn>
                  <a:cxn ang="0">
                    <a:pos x="2546" y="245"/>
                  </a:cxn>
                  <a:cxn ang="0">
                    <a:pos x="2501" y="236"/>
                  </a:cxn>
                  <a:cxn ang="0">
                    <a:pos x="2461" y="218"/>
                  </a:cxn>
                  <a:cxn ang="0">
                    <a:pos x="2424" y="193"/>
                  </a:cxn>
                  <a:cxn ang="0">
                    <a:pos x="2392" y="165"/>
                  </a:cxn>
                  <a:cxn ang="0">
                    <a:pos x="2339" y="118"/>
                  </a:cxn>
                  <a:cxn ang="0">
                    <a:pos x="2272" y="73"/>
                  </a:cxn>
                  <a:cxn ang="0">
                    <a:pos x="2181" y="35"/>
                  </a:cxn>
                  <a:cxn ang="0">
                    <a:pos x="2082" y="11"/>
                  </a:cxn>
                  <a:cxn ang="0">
                    <a:pos x="2000" y="2"/>
                  </a:cxn>
                  <a:cxn ang="0">
                    <a:pos x="1926" y="2"/>
                  </a:cxn>
                  <a:cxn ang="0">
                    <a:pos x="1850" y="8"/>
                  </a:cxn>
                  <a:cxn ang="0">
                    <a:pos x="1773" y="22"/>
                  </a:cxn>
                  <a:cxn ang="0">
                    <a:pos x="1719" y="40"/>
                  </a:cxn>
                  <a:cxn ang="0">
                    <a:pos x="1606" y="126"/>
                  </a:cxn>
                  <a:cxn ang="0">
                    <a:pos x="1534" y="213"/>
                  </a:cxn>
                  <a:cxn ang="0">
                    <a:pos x="1494" y="258"/>
                  </a:cxn>
                  <a:cxn ang="0">
                    <a:pos x="1458" y="294"/>
                  </a:cxn>
                  <a:cxn ang="0">
                    <a:pos x="1429" y="298"/>
                  </a:cxn>
                  <a:cxn ang="0">
                    <a:pos x="1353" y="298"/>
                  </a:cxn>
                  <a:cxn ang="0">
                    <a:pos x="1262" y="298"/>
                  </a:cxn>
                  <a:cxn ang="0">
                    <a:pos x="1133" y="298"/>
                  </a:cxn>
                  <a:cxn ang="0">
                    <a:pos x="1004" y="307"/>
                  </a:cxn>
                  <a:cxn ang="0">
                    <a:pos x="879" y="331"/>
                  </a:cxn>
                  <a:cxn ang="0">
                    <a:pos x="769" y="372"/>
                  </a:cxn>
                  <a:cxn ang="0">
                    <a:pos x="692" y="419"/>
                  </a:cxn>
                  <a:cxn ang="0">
                    <a:pos x="600" y="501"/>
                  </a:cxn>
                  <a:cxn ang="0">
                    <a:pos x="473" y="690"/>
                  </a:cxn>
                  <a:cxn ang="0">
                    <a:pos x="400" y="887"/>
                  </a:cxn>
                  <a:cxn ang="0">
                    <a:pos x="375" y="945"/>
                  </a:cxn>
                  <a:cxn ang="0">
                    <a:pos x="333" y="985"/>
                  </a:cxn>
                  <a:cxn ang="0">
                    <a:pos x="288" y="1011"/>
                  </a:cxn>
                  <a:cxn ang="0">
                    <a:pos x="214" y="1049"/>
                  </a:cxn>
                  <a:cxn ang="0">
                    <a:pos x="63" y="1161"/>
                  </a:cxn>
                  <a:cxn ang="0">
                    <a:pos x="1" y="1348"/>
                  </a:cxn>
                  <a:cxn ang="0">
                    <a:pos x="21" y="1537"/>
                  </a:cxn>
                  <a:cxn ang="0">
                    <a:pos x="90" y="1678"/>
                  </a:cxn>
                  <a:cxn ang="0">
                    <a:pos x="143" y="1740"/>
                  </a:cxn>
                  <a:cxn ang="0">
                    <a:pos x="205" y="1794"/>
                  </a:cxn>
                  <a:cxn ang="0">
                    <a:pos x="3416" y="1921"/>
                  </a:cxn>
                  <a:cxn ang="0">
                    <a:pos x="3456" y="1840"/>
                  </a:cxn>
                  <a:cxn ang="0">
                    <a:pos x="3516" y="1696"/>
                  </a:cxn>
                </a:cxnLst>
                <a:rect l="0" t="0" r="r" b="b"/>
                <a:pathLst>
                  <a:path w="3558" h="1952">
                    <a:moveTo>
                      <a:pt x="3540" y="1624"/>
                    </a:moveTo>
                    <a:lnTo>
                      <a:pt x="3552" y="1560"/>
                    </a:lnTo>
                    <a:lnTo>
                      <a:pt x="3558" y="1493"/>
                    </a:lnTo>
                    <a:lnTo>
                      <a:pt x="3554" y="1426"/>
                    </a:lnTo>
                    <a:lnTo>
                      <a:pt x="3540" y="1357"/>
                    </a:lnTo>
                    <a:lnTo>
                      <a:pt x="3525" y="1310"/>
                    </a:lnTo>
                    <a:lnTo>
                      <a:pt x="3507" y="1266"/>
                    </a:lnTo>
                    <a:lnTo>
                      <a:pt x="3485" y="1226"/>
                    </a:lnTo>
                    <a:lnTo>
                      <a:pt x="3460" y="1187"/>
                    </a:lnTo>
                    <a:lnTo>
                      <a:pt x="3433" y="1149"/>
                    </a:lnTo>
                    <a:lnTo>
                      <a:pt x="3404" y="1112"/>
                    </a:lnTo>
                    <a:lnTo>
                      <a:pt x="3373" y="1076"/>
                    </a:lnTo>
                    <a:lnTo>
                      <a:pt x="3342" y="1040"/>
                    </a:lnTo>
                    <a:lnTo>
                      <a:pt x="3338" y="1031"/>
                    </a:lnTo>
                    <a:lnTo>
                      <a:pt x="3329" y="1012"/>
                    </a:lnTo>
                    <a:lnTo>
                      <a:pt x="3320" y="994"/>
                    </a:lnTo>
                    <a:lnTo>
                      <a:pt x="3317" y="985"/>
                    </a:lnTo>
                    <a:lnTo>
                      <a:pt x="3320" y="929"/>
                    </a:lnTo>
                    <a:lnTo>
                      <a:pt x="3322" y="873"/>
                    </a:lnTo>
                    <a:lnTo>
                      <a:pt x="3324" y="817"/>
                    </a:lnTo>
                    <a:lnTo>
                      <a:pt x="3322" y="762"/>
                    </a:lnTo>
                    <a:lnTo>
                      <a:pt x="3319" y="708"/>
                    </a:lnTo>
                    <a:lnTo>
                      <a:pt x="3309" y="655"/>
                    </a:lnTo>
                    <a:lnTo>
                      <a:pt x="3297" y="603"/>
                    </a:lnTo>
                    <a:lnTo>
                      <a:pt x="3279" y="550"/>
                    </a:lnTo>
                    <a:lnTo>
                      <a:pt x="3270" y="528"/>
                    </a:lnTo>
                    <a:lnTo>
                      <a:pt x="3261" y="506"/>
                    </a:lnTo>
                    <a:lnTo>
                      <a:pt x="3248" y="485"/>
                    </a:lnTo>
                    <a:lnTo>
                      <a:pt x="3235" y="465"/>
                    </a:lnTo>
                    <a:lnTo>
                      <a:pt x="3221" y="443"/>
                    </a:lnTo>
                    <a:lnTo>
                      <a:pt x="3206" y="421"/>
                    </a:lnTo>
                    <a:lnTo>
                      <a:pt x="3188" y="401"/>
                    </a:lnTo>
                    <a:lnTo>
                      <a:pt x="3170" y="380"/>
                    </a:lnTo>
                    <a:lnTo>
                      <a:pt x="3146" y="358"/>
                    </a:lnTo>
                    <a:lnTo>
                      <a:pt x="3121" y="336"/>
                    </a:lnTo>
                    <a:lnTo>
                      <a:pt x="3092" y="316"/>
                    </a:lnTo>
                    <a:lnTo>
                      <a:pt x="3061" y="298"/>
                    </a:lnTo>
                    <a:lnTo>
                      <a:pt x="3028" y="282"/>
                    </a:lnTo>
                    <a:lnTo>
                      <a:pt x="2996" y="267"/>
                    </a:lnTo>
                    <a:lnTo>
                      <a:pt x="2965" y="256"/>
                    </a:lnTo>
                    <a:lnTo>
                      <a:pt x="2934" y="247"/>
                    </a:lnTo>
                    <a:lnTo>
                      <a:pt x="2894" y="238"/>
                    </a:lnTo>
                    <a:lnTo>
                      <a:pt x="2856" y="233"/>
                    </a:lnTo>
                    <a:lnTo>
                      <a:pt x="2820" y="231"/>
                    </a:lnTo>
                    <a:lnTo>
                      <a:pt x="2785" y="229"/>
                    </a:lnTo>
                    <a:lnTo>
                      <a:pt x="2753" y="229"/>
                    </a:lnTo>
                    <a:lnTo>
                      <a:pt x="2722" y="233"/>
                    </a:lnTo>
                    <a:lnTo>
                      <a:pt x="2691" y="234"/>
                    </a:lnTo>
                    <a:lnTo>
                      <a:pt x="2660" y="238"/>
                    </a:lnTo>
                    <a:lnTo>
                      <a:pt x="2644" y="240"/>
                    </a:lnTo>
                    <a:lnTo>
                      <a:pt x="2628" y="242"/>
                    </a:lnTo>
                    <a:lnTo>
                      <a:pt x="2611" y="243"/>
                    </a:lnTo>
                    <a:lnTo>
                      <a:pt x="2595" y="243"/>
                    </a:lnTo>
                    <a:lnTo>
                      <a:pt x="2579" y="245"/>
                    </a:lnTo>
                    <a:lnTo>
                      <a:pt x="2562" y="245"/>
                    </a:lnTo>
                    <a:lnTo>
                      <a:pt x="2546" y="245"/>
                    </a:lnTo>
                    <a:lnTo>
                      <a:pt x="2530" y="245"/>
                    </a:lnTo>
                    <a:lnTo>
                      <a:pt x="2521" y="243"/>
                    </a:lnTo>
                    <a:lnTo>
                      <a:pt x="2510" y="240"/>
                    </a:lnTo>
                    <a:lnTo>
                      <a:pt x="2501" y="236"/>
                    </a:lnTo>
                    <a:lnTo>
                      <a:pt x="2490" y="233"/>
                    </a:lnTo>
                    <a:lnTo>
                      <a:pt x="2481" y="229"/>
                    </a:lnTo>
                    <a:lnTo>
                      <a:pt x="2470" y="224"/>
                    </a:lnTo>
                    <a:lnTo>
                      <a:pt x="2461" y="218"/>
                    </a:lnTo>
                    <a:lnTo>
                      <a:pt x="2450" y="213"/>
                    </a:lnTo>
                    <a:lnTo>
                      <a:pt x="2441" y="207"/>
                    </a:lnTo>
                    <a:lnTo>
                      <a:pt x="2433" y="200"/>
                    </a:lnTo>
                    <a:lnTo>
                      <a:pt x="2424" y="193"/>
                    </a:lnTo>
                    <a:lnTo>
                      <a:pt x="2417" y="185"/>
                    </a:lnTo>
                    <a:lnTo>
                      <a:pt x="2408" y="180"/>
                    </a:lnTo>
                    <a:lnTo>
                      <a:pt x="2401" y="173"/>
                    </a:lnTo>
                    <a:lnTo>
                      <a:pt x="2392" y="165"/>
                    </a:lnTo>
                    <a:lnTo>
                      <a:pt x="2385" y="158"/>
                    </a:lnTo>
                    <a:lnTo>
                      <a:pt x="2370" y="146"/>
                    </a:lnTo>
                    <a:lnTo>
                      <a:pt x="2354" y="131"/>
                    </a:lnTo>
                    <a:lnTo>
                      <a:pt x="2339" y="118"/>
                    </a:lnTo>
                    <a:lnTo>
                      <a:pt x="2323" y="106"/>
                    </a:lnTo>
                    <a:lnTo>
                      <a:pt x="2307" y="93"/>
                    </a:lnTo>
                    <a:lnTo>
                      <a:pt x="2290" y="82"/>
                    </a:lnTo>
                    <a:lnTo>
                      <a:pt x="2272" y="73"/>
                    </a:lnTo>
                    <a:lnTo>
                      <a:pt x="2252" y="64"/>
                    </a:lnTo>
                    <a:lnTo>
                      <a:pt x="2229" y="53"/>
                    </a:lnTo>
                    <a:lnTo>
                      <a:pt x="2205" y="44"/>
                    </a:lnTo>
                    <a:lnTo>
                      <a:pt x="2181" y="35"/>
                    </a:lnTo>
                    <a:lnTo>
                      <a:pt x="2158" y="28"/>
                    </a:lnTo>
                    <a:lnTo>
                      <a:pt x="2132" y="22"/>
                    </a:lnTo>
                    <a:lnTo>
                      <a:pt x="2107" y="17"/>
                    </a:lnTo>
                    <a:lnTo>
                      <a:pt x="2082" y="11"/>
                    </a:lnTo>
                    <a:lnTo>
                      <a:pt x="2056" y="8"/>
                    </a:lnTo>
                    <a:lnTo>
                      <a:pt x="2038" y="6"/>
                    </a:lnTo>
                    <a:lnTo>
                      <a:pt x="2020" y="4"/>
                    </a:lnTo>
                    <a:lnTo>
                      <a:pt x="2000" y="2"/>
                    </a:lnTo>
                    <a:lnTo>
                      <a:pt x="1982" y="2"/>
                    </a:lnTo>
                    <a:lnTo>
                      <a:pt x="1964" y="0"/>
                    </a:lnTo>
                    <a:lnTo>
                      <a:pt x="1946" y="0"/>
                    </a:lnTo>
                    <a:lnTo>
                      <a:pt x="1926" y="2"/>
                    </a:lnTo>
                    <a:lnTo>
                      <a:pt x="1908" y="2"/>
                    </a:lnTo>
                    <a:lnTo>
                      <a:pt x="1888" y="4"/>
                    </a:lnTo>
                    <a:lnTo>
                      <a:pt x="1869" y="6"/>
                    </a:lnTo>
                    <a:lnTo>
                      <a:pt x="1850" y="8"/>
                    </a:lnTo>
                    <a:lnTo>
                      <a:pt x="1831" y="11"/>
                    </a:lnTo>
                    <a:lnTo>
                      <a:pt x="1811" y="15"/>
                    </a:lnTo>
                    <a:lnTo>
                      <a:pt x="1793" y="19"/>
                    </a:lnTo>
                    <a:lnTo>
                      <a:pt x="1773" y="22"/>
                    </a:lnTo>
                    <a:lnTo>
                      <a:pt x="1755" y="28"/>
                    </a:lnTo>
                    <a:lnTo>
                      <a:pt x="1755" y="28"/>
                    </a:lnTo>
                    <a:lnTo>
                      <a:pt x="1755" y="28"/>
                    </a:lnTo>
                    <a:lnTo>
                      <a:pt x="1719" y="40"/>
                    </a:lnTo>
                    <a:lnTo>
                      <a:pt x="1688" y="58"/>
                    </a:lnTo>
                    <a:lnTo>
                      <a:pt x="1657" y="78"/>
                    </a:lnTo>
                    <a:lnTo>
                      <a:pt x="1632" y="100"/>
                    </a:lnTo>
                    <a:lnTo>
                      <a:pt x="1606" y="126"/>
                    </a:lnTo>
                    <a:lnTo>
                      <a:pt x="1585" y="149"/>
                    </a:lnTo>
                    <a:lnTo>
                      <a:pt x="1563" y="175"/>
                    </a:lnTo>
                    <a:lnTo>
                      <a:pt x="1543" y="200"/>
                    </a:lnTo>
                    <a:lnTo>
                      <a:pt x="1534" y="213"/>
                    </a:lnTo>
                    <a:lnTo>
                      <a:pt x="1523" y="224"/>
                    </a:lnTo>
                    <a:lnTo>
                      <a:pt x="1514" y="236"/>
                    </a:lnTo>
                    <a:lnTo>
                      <a:pt x="1505" y="247"/>
                    </a:lnTo>
                    <a:lnTo>
                      <a:pt x="1494" y="258"/>
                    </a:lnTo>
                    <a:lnTo>
                      <a:pt x="1485" y="269"/>
                    </a:lnTo>
                    <a:lnTo>
                      <a:pt x="1474" y="280"/>
                    </a:lnTo>
                    <a:lnTo>
                      <a:pt x="1463" y="291"/>
                    </a:lnTo>
                    <a:lnTo>
                      <a:pt x="1458" y="294"/>
                    </a:lnTo>
                    <a:lnTo>
                      <a:pt x="1456" y="296"/>
                    </a:lnTo>
                    <a:lnTo>
                      <a:pt x="1452" y="298"/>
                    </a:lnTo>
                    <a:lnTo>
                      <a:pt x="1449" y="298"/>
                    </a:lnTo>
                    <a:lnTo>
                      <a:pt x="1429" y="298"/>
                    </a:lnTo>
                    <a:lnTo>
                      <a:pt x="1411" y="298"/>
                    </a:lnTo>
                    <a:lnTo>
                      <a:pt x="1391" y="298"/>
                    </a:lnTo>
                    <a:lnTo>
                      <a:pt x="1373" y="298"/>
                    </a:lnTo>
                    <a:lnTo>
                      <a:pt x="1353" y="298"/>
                    </a:lnTo>
                    <a:lnTo>
                      <a:pt x="1333" y="298"/>
                    </a:lnTo>
                    <a:lnTo>
                      <a:pt x="1315" y="298"/>
                    </a:lnTo>
                    <a:lnTo>
                      <a:pt x="1295" y="298"/>
                    </a:lnTo>
                    <a:lnTo>
                      <a:pt x="1262" y="298"/>
                    </a:lnTo>
                    <a:lnTo>
                      <a:pt x="1229" y="296"/>
                    </a:lnTo>
                    <a:lnTo>
                      <a:pt x="1197" y="296"/>
                    </a:lnTo>
                    <a:lnTo>
                      <a:pt x="1164" y="296"/>
                    </a:lnTo>
                    <a:lnTo>
                      <a:pt x="1133" y="298"/>
                    </a:lnTo>
                    <a:lnTo>
                      <a:pt x="1101" y="298"/>
                    </a:lnTo>
                    <a:lnTo>
                      <a:pt x="1068" y="300"/>
                    </a:lnTo>
                    <a:lnTo>
                      <a:pt x="1035" y="303"/>
                    </a:lnTo>
                    <a:lnTo>
                      <a:pt x="1004" y="307"/>
                    </a:lnTo>
                    <a:lnTo>
                      <a:pt x="972" y="311"/>
                    </a:lnTo>
                    <a:lnTo>
                      <a:pt x="941" y="316"/>
                    </a:lnTo>
                    <a:lnTo>
                      <a:pt x="910" y="323"/>
                    </a:lnTo>
                    <a:lnTo>
                      <a:pt x="879" y="331"/>
                    </a:lnTo>
                    <a:lnTo>
                      <a:pt x="848" y="340"/>
                    </a:lnTo>
                    <a:lnTo>
                      <a:pt x="818" y="350"/>
                    </a:lnTo>
                    <a:lnTo>
                      <a:pt x="789" y="363"/>
                    </a:lnTo>
                    <a:lnTo>
                      <a:pt x="769" y="372"/>
                    </a:lnTo>
                    <a:lnTo>
                      <a:pt x="749" y="383"/>
                    </a:lnTo>
                    <a:lnTo>
                      <a:pt x="731" y="394"/>
                    </a:lnTo>
                    <a:lnTo>
                      <a:pt x="711" y="405"/>
                    </a:lnTo>
                    <a:lnTo>
                      <a:pt x="692" y="419"/>
                    </a:lnTo>
                    <a:lnTo>
                      <a:pt x="674" y="434"/>
                    </a:lnTo>
                    <a:lnTo>
                      <a:pt x="656" y="448"/>
                    </a:lnTo>
                    <a:lnTo>
                      <a:pt x="638" y="465"/>
                    </a:lnTo>
                    <a:lnTo>
                      <a:pt x="600" y="501"/>
                    </a:lnTo>
                    <a:lnTo>
                      <a:pt x="564" y="543"/>
                    </a:lnTo>
                    <a:lnTo>
                      <a:pt x="531" y="588"/>
                    </a:lnTo>
                    <a:lnTo>
                      <a:pt x="500" y="637"/>
                    </a:lnTo>
                    <a:lnTo>
                      <a:pt x="473" y="690"/>
                    </a:lnTo>
                    <a:lnTo>
                      <a:pt x="448" y="746"/>
                    </a:lnTo>
                    <a:lnTo>
                      <a:pt x="426" y="808"/>
                    </a:lnTo>
                    <a:lnTo>
                      <a:pt x="406" y="871"/>
                    </a:lnTo>
                    <a:lnTo>
                      <a:pt x="400" y="887"/>
                    </a:lnTo>
                    <a:lnTo>
                      <a:pt x="395" y="904"/>
                    </a:lnTo>
                    <a:lnTo>
                      <a:pt x="390" y="918"/>
                    </a:lnTo>
                    <a:lnTo>
                      <a:pt x="384" y="933"/>
                    </a:lnTo>
                    <a:lnTo>
                      <a:pt x="375" y="945"/>
                    </a:lnTo>
                    <a:lnTo>
                      <a:pt x="366" y="958"/>
                    </a:lnTo>
                    <a:lnTo>
                      <a:pt x="357" y="969"/>
                    </a:lnTo>
                    <a:lnTo>
                      <a:pt x="344" y="978"/>
                    </a:lnTo>
                    <a:lnTo>
                      <a:pt x="333" y="985"/>
                    </a:lnTo>
                    <a:lnTo>
                      <a:pt x="322" y="991"/>
                    </a:lnTo>
                    <a:lnTo>
                      <a:pt x="312" y="998"/>
                    </a:lnTo>
                    <a:lnTo>
                      <a:pt x="301" y="1003"/>
                    </a:lnTo>
                    <a:lnTo>
                      <a:pt x="288" y="1011"/>
                    </a:lnTo>
                    <a:lnTo>
                      <a:pt x="277" y="1016"/>
                    </a:lnTo>
                    <a:lnTo>
                      <a:pt x="264" y="1022"/>
                    </a:lnTo>
                    <a:lnTo>
                      <a:pt x="254" y="1027"/>
                    </a:lnTo>
                    <a:lnTo>
                      <a:pt x="214" y="1049"/>
                    </a:lnTo>
                    <a:lnTo>
                      <a:pt x="172" y="1072"/>
                    </a:lnTo>
                    <a:lnTo>
                      <a:pt x="132" y="1098"/>
                    </a:lnTo>
                    <a:lnTo>
                      <a:pt x="96" y="1127"/>
                    </a:lnTo>
                    <a:lnTo>
                      <a:pt x="63" y="1161"/>
                    </a:lnTo>
                    <a:lnTo>
                      <a:pt x="36" y="1199"/>
                    </a:lnTo>
                    <a:lnTo>
                      <a:pt x="16" y="1245"/>
                    </a:lnTo>
                    <a:lnTo>
                      <a:pt x="5" y="1297"/>
                    </a:lnTo>
                    <a:lnTo>
                      <a:pt x="1" y="1348"/>
                    </a:lnTo>
                    <a:lnTo>
                      <a:pt x="0" y="1399"/>
                    </a:lnTo>
                    <a:lnTo>
                      <a:pt x="3" y="1446"/>
                    </a:lnTo>
                    <a:lnTo>
                      <a:pt x="11" y="1491"/>
                    </a:lnTo>
                    <a:lnTo>
                      <a:pt x="21" y="1537"/>
                    </a:lnTo>
                    <a:lnTo>
                      <a:pt x="36" y="1578"/>
                    </a:lnTo>
                    <a:lnTo>
                      <a:pt x="56" y="1620"/>
                    </a:lnTo>
                    <a:lnTo>
                      <a:pt x="78" y="1660"/>
                    </a:lnTo>
                    <a:lnTo>
                      <a:pt x="90" y="1678"/>
                    </a:lnTo>
                    <a:lnTo>
                      <a:pt x="101" y="1694"/>
                    </a:lnTo>
                    <a:lnTo>
                      <a:pt x="116" y="1709"/>
                    </a:lnTo>
                    <a:lnTo>
                      <a:pt x="128" y="1725"/>
                    </a:lnTo>
                    <a:lnTo>
                      <a:pt x="143" y="1740"/>
                    </a:lnTo>
                    <a:lnTo>
                      <a:pt x="159" y="1754"/>
                    </a:lnTo>
                    <a:lnTo>
                      <a:pt x="176" y="1769"/>
                    </a:lnTo>
                    <a:lnTo>
                      <a:pt x="192" y="1783"/>
                    </a:lnTo>
                    <a:lnTo>
                      <a:pt x="205" y="1794"/>
                    </a:lnTo>
                    <a:lnTo>
                      <a:pt x="3398" y="1952"/>
                    </a:lnTo>
                    <a:lnTo>
                      <a:pt x="3409" y="1934"/>
                    </a:lnTo>
                    <a:lnTo>
                      <a:pt x="3411" y="1930"/>
                    </a:lnTo>
                    <a:lnTo>
                      <a:pt x="3416" y="1921"/>
                    </a:lnTo>
                    <a:lnTo>
                      <a:pt x="3420" y="1912"/>
                    </a:lnTo>
                    <a:lnTo>
                      <a:pt x="3422" y="1908"/>
                    </a:lnTo>
                    <a:lnTo>
                      <a:pt x="3438" y="1874"/>
                    </a:lnTo>
                    <a:lnTo>
                      <a:pt x="3456" y="1840"/>
                    </a:lnTo>
                    <a:lnTo>
                      <a:pt x="3473" y="1803"/>
                    </a:lnTo>
                    <a:lnTo>
                      <a:pt x="3489" y="1769"/>
                    </a:lnTo>
                    <a:lnTo>
                      <a:pt x="3504" y="1733"/>
                    </a:lnTo>
                    <a:lnTo>
                      <a:pt x="3516" y="1696"/>
                    </a:lnTo>
                    <a:lnTo>
                      <a:pt x="3529" y="1660"/>
                    </a:lnTo>
                    <a:lnTo>
                      <a:pt x="3540" y="1624"/>
                    </a:lnTo>
                    <a:close/>
                  </a:path>
                </a:pathLst>
              </a:custGeom>
              <a:solidFill>
                <a:srgbClr val="7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3" name="Freeform 7"/>
              <p:cNvSpPr>
                <a:spLocks/>
              </p:cNvSpPr>
              <p:nvPr/>
            </p:nvSpPr>
            <p:spPr bwMode="auto">
              <a:xfrm>
                <a:off x="1027" y="760"/>
                <a:ext cx="3491" cy="1883"/>
              </a:xfrm>
              <a:custGeom>
                <a:avLst/>
                <a:gdLst/>
                <a:ahLst/>
                <a:cxnLst>
                  <a:cxn ang="0">
                    <a:pos x="3486" y="1380"/>
                  </a:cxn>
                  <a:cxn ang="0">
                    <a:pos x="3421" y="1206"/>
                  </a:cxn>
                  <a:cxn ang="0">
                    <a:pos x="3314" y="1061"/>
                  </a:cxn>
                  <a:cxn ang="0">
                    <a:pos x="3256" y="979"/>
                  </a:cxn>
                  <a:cxn ang="0">
                    <a:pos x="3250" y="952"/>
                  </a:cxn>
                  <a:cxn ang="0">
                    <a:pos x="3256" y="831"/>
                  </a:cxn>
                  <a:cxn ang="0">
                    <a:pos x="3241" y="611"/>
                  </a:cxn>
                  <a:cxn ang="0">
                    <a:pos x="3188" y="473"/>
                  </a:cxn>
                  <a:cxn ang="0">
                    <a:pos x="3141" y="403"/>
                  </a:cxn>
                  <a:cxn ang="0">
                    <a:pos x="3065" y="328"/>
                  </a:cxn>
                  <a:cxn ang="0">
                    <a:pos x="2949" y="263"/>
                  </a:cxn>
                  <a:cxn ang="0">
                    <a:pos x="2818" y="230"/>
                  </a:cxn>
                  <a:cxn ang="0">
                    <a:pos x="2690" y="230"/>
                  </a:cxn>
                  <a:cxn ang="0">
                    <a:pos x="2595" y="239"/>
                  </a:cxn>
                  <a:cxn ang="0">
                    <a:pos x="2528" y="245"/>
                  </a:cxn>
                  <a:cxn ang="0">
                    <a:pos x="2468" y="237"/>
                  </a:cxn>
                  <a:cxn ang="0">
                    <a:pos x="2421" y="218"/>
                  </a:cxn>
                  <a:cxn ang="0">
                    <a:pos x="2380" y="192"/>
                  </a:cxn>
                  <a:cxn ang="0">
                    <a:pos x="2345" y="161"/>
                  </a:cxn>
                  <a:cxn ang="0">
                    <a:pos x="2300" y="121"/>
                  </a:cxn>
                  <a:cxn ang="0">
                    <a:pos x="2240" y="76"/>
                  </a:cxn>
                  <a:cxn ang="0">
                    <a:pos x="2151" y="36"/>
                  </a:cxn>
                  <a:cxn ang="0">
                    <a:pos x="2035" y="9"/>
                  </a:cxn>
                  <a:cxn ang="0">
                    <a:pos x="1915" y="0"/>
                  </a:cxn>
                  <a:cxn ang="0">
                    <a:pos x="1792" y="11"/>
                  </a:cxn>
                  <a:cxn ang="0">
                    <a:pos x="1670" y="52"/>
                  </a:cxn>
                  <a:cxn ang="0">
                    <a:pos x="1574" y="138"/>
                  </a:cxn>
                  <a:cxn ang="0">
                    <a:pos x="1514" y="210"/>
                  </a:cxn>
                  <a:cxn ang="0">
                    <a:pos x="1475" y="259"/>
                  </a:cxn>
                  <a:cxn ang="0">
                    <a:pos x="1435" y="294"/>
                  </a:cxn>
                  <a:cxn ang="0">
                    <a:pos x="1377" y="297"/>
                  </a:cxn>
                  <a:cxn ang="0">
                    <a:pos x="1299" y="297"/>
                  </a:cxn>
                  <a:cxn ang="0">
                    <a:pos x="1201" y="296"/>
                  </a:cxn>
                  <a:cxn ang="0">
                    <a:pos x="1083" y="296"/>
                  </a:cxn>
                  <a:cxn ang="0">
                    <a:pos x="967" y="305"/>
                  </a:cxn>
                  <a:cxn ang="0">
                    <a:pos x="854" y="326"/>
                  </a:cxn>
                  <a:cxn ang="0">
                    <a:pos x="755" y="364"/>
                  </a:cxn>
                  <a:cxn ang="0">
                    <a:pos x="668" y="419"/>
                  </a:cxn>
                  <a:cxn ang="0">
                    <a:pos x="557" y="528"/>
                  </a:cxn>
                  <a:cxn ang="0">
                    <a:pos x="444" y="724"/>
                  </a:cxn>
                  <a:cxn ang="0">
                    <a:pos x="394" y="880"/>
                  </a:cxn>
                  <a:cxn ang="0">
                    <a:pos x="359" y="943"/>
                  </a:cxn>
                  <a:cxn ang="0">
                    <a:pos x="307" y="985"/>
                  </a:cxn>
                  <a:cxn ang="0">
                    <a:pos x="259" y="1010"/>
                  </a:cxn>
                  <a:cxn ang="0">
                    <a:pos x="156" y="1065"/>
                  </a:cxn>
                  <a:cxn ang="0">
                    <a:pos x="33" y="1179"/>
                  </a:cxn>
                  <a:cxn ang="0">
                    <a:pos x="0" y="1376"/>
                  </a:cxn>
                  <a:cxn ang="0">
                    <a:pos x="25" y="1513"/>
                  </a:cxn>
                  <a:cxn ang="0">
                    <a:pos x="55" y="1576"/>
                  </a:cxn>
                  <a:cxn ang="0">
                    <a:pos x="94" y="1638"/>
                  </a:cxn>
                  <a:cxn ang="0">
                    <a:pos x="147" y="1696"/>
                  </a:cxn>
                  <a:cxn ang="0">
                    <a:pos x="3346" y="1883"/>
                  </a:cxn>
                  <a:cxn ang="0">
                    <a:pos x="3417" y="1734"/>
                  </a:cxn>
                  <a:cxn ang="0">
                    <a:pos x="3477" y="1565"/>
                  </a:cxn>
                </a:cxnLst>
                <a:rect l="0" t="0" r="r" b="b"/>
                <a:pathLst>
                  <a:path w="3491" h="1883">
                    <a:moveTo>
                      <a:pt x="3486" y="1522"/>
                    </a:moveTo>
                    <a:lnTo>
                      <a:pt x="3491" y="1474"/>
                    </a:lnTo>
                    <a:lnTo>
                      <a:pt x="3491" y="1427"/>
                    </a:lnTo>
                    <a:lnTo>
                      <a:pt x="3486" y="1380"/>
                    </a:lnTo>
                    <a:lnTo>
                      <a:pt x="3475" y="1331"/>
                    </a:lnTo>
                    <a:lnTo>
                      <a:pt x="3460" y="1288"/>
                    </a:lnTo>
                    <a:lnTo>
                      <a:pt x="3442" y="1246"/>
                    </a:lnTo>
                    <a:lnTo>
                      <a:pt x="3421" y="1206"/>
                    </a:lnTo>
                    <a:lnTo>
                      <a:pt x="3397" y="1168"/>
                    </a:lnTo>
                    <a:lnTo>
                      <a:pt x="3372" y="1132"/>
                    </a:lnTo>
                    <a:lnTo>
                      <a:pt x="3343" y="1097"/>
                    </a:lnTo>
                    <a:lnTo>
                      <a:pt x="3314" y="1061"/>
                    </a:lnTo>
                    <a:lnTo>
                      <a:pt x="3283" y="1026"/>
                    </a:lnTo>
                    <a:lnTo>
                      <a:pt x="3266" y="1008"/>
                    </a:lnTo>
                    <a:lnTo>
                      <a:pt x="3261" y="994"/>
                    </a:lnTo>
                    <a:lnTo>
                      <a:pt x="3256" y="979"/>
                    </a:lnTo>
                    <a:lnTo>
                      <a:pt x="3250" y="967"/>
                    </a:lnTo>
                    <a:lnTo>
                      <a:pt x="3248" y="956"/>
                    </a:lnTo>
                    <a:lnTo>
                      <a:pt x="3248" y="954"/>
                    </a:lnTo>
                    <a:lnTo>
                      <a:pt x="3250" y="952"/>
                    </a:lnTo>
                    <a:lnTo>
                      <a:pt x="3250" y="950"/>
                    </a:lnTo>
                    <a:lnTo>
                      <a:pt x="3250" y="948"/>
                    </a:lnTo>
                    <a:lnTo>
                      <a:pt x="3254" y="889"/>
                    </a:lnTo>
                    <a:lnTo>
                      <a:pt x="3256" y="831"/>
                    </a:lnTo>
                    <a:lnTo>
                      <a:pt x="3257" y="774"/>
                    </a:lnTo>
                    <a:lnTo>
                      <a:pt x="3256" y="718"/>
                    </a:lnTo>
                    <a:lnTo>
                      <a:pt x="3250" y="664"/>
                    </a:lnTo>
                    <a:lnTo>
                      <a:pt x="3241" y="611"/>
                    </a:lnTo>
                    <a:lnTo>
                      <a:pt x="3227" y="559"/>
                    </a:lnTo>
                    <a:lnTo>
                      <a:pt x="3207" y="508"/>
                    </a:lnTo>
                    <a:lnTo>
                      <a:pt x="3197" y="490"/>
                    </a:lnTo>
                    <a:lnTo>
                      <a:pt x="3188" y="473"/>
                    </a:lnTo>
                    <a:lnTo>
                      <a:pt x="3178" y="455"/>
                    </a:lnTo>
                    <a:lnTo>
                      <a:pt x="3167" y="437"/>
                    </a:lnTo>
                    <a:lnTo>
                      <a:pt x="3154" y="419"/>
                    </a:lnTo>
                    <a:lnTo>
                      <a:pt x="3141" y="403"/>
                    </a:lnTo>
                    <a:lnTo>
                      <a:pt x="3127" y="384"/>
                    </a:lnTo>
                    <a:lnTo>
                      <a:pt x="3112" y="368"/>
                    </a:lnTo>
                    <a:lnTo>
                      <a:pt x="3090" y="348"/>
                    </a:lnTo>
                    <a:lnTo>
                      <a:pt x="3065" y="328"/>
                    </a:lnTo>
                    <a:lnTo>
                      <a:pt x="3038" y="310"/>
                    </a:lnTo>
                    <a:lnTo>
                      <a:pt x="3009" y="292"/>
                    </a:lnTo>
                    <a:lnTo>
                      <a:pt x="2980" y="277"/>
                    </a:lnTo>
                    <a:lnTo>
                      <a:pt x="2949" y="263"/>
                    </a:lnTo>
                    <a:lnTo>
                      <a:pt x="2920" y="252"/>
                    </a:lnTo>
                    <a:lnTo>
                      <a:pt x="2893" y="243"/>
                    </a:lnTo>
                    <a:lnTo>
                      <a:pt x="2855" y="236"/>
                    </a:lnTo>
                    <a:lnTo>
                      <a:pt x="2818" y="230"/>
                    </a:lnTo>
                    <a:lnTo>
                      <a:pt x="2784" y="227"/>
                    </a:lnTo>
                    <a:lnTo>
                      <a:pt x="2751" y="227"/>
                    </a:lnTo>
                    <a:lnTo>
                      <a:pt x="2719" y="227"/>
                    </a:lnTo>
                    <a:lnTo>
                      <a:pt x="2690" y="230"/>
                    </a:lnTo>
                    <a:lnTo>
                      <a:pt x="2659" y="232"/>
                    </a:lnTo>
                    <a:lnTo>
                      <a:pt x="2630" y="236"/>
                    </a:lnTo>
                    <a:lnTo>
                      <a:pt x="2614" y="237"/>
                    </a:lnTo>
                    <a:lnTo>
                      <a:pt x="2595" y="239"/>
                    </a:lnTo>
                    <a:lnTo>
                      <a:pt x="2579" y="241"/>
                    </a:lnTo>
                    <a:lnTo>
                      <a:pt x="2563" y="243"/>
                    </a:lnTo>
                    <a:lnTo>
                      <a:pt x="2545" y="243"/>
                    </a:lnTo>
                    <a:lnTo>
                      <a:pt x="2528" y="245"/>
                    </a:lnTo>
                    <a:lnTo>
                      <a:pt x="2510" y="245"/>
                    </a:lnTo>
                    <a:lnTo>
                      <a:pt x="2492" y="243"/>
                    </a:lnTo>
                    <a:lnTo>
                      <a:pt x="2481" y="241"/>
                    </a:lnTo>
                    <a:lnTo>
                      <a:pt x="2468" y="237"/>
                    </a:lnTo>
                    <a:lnTo>
                      <a:pt x="2458" y="234"/>
                    </a:lnTo>
                    <a:lnTo>
                      <a:pt x="2445" y="228"/>
                    </a:lnTo>
                    <a:lnTo>
                      <a:pt x="2432" y="225"/>
                    </a:lnTo>
                    <a:lnTo>
                      <a:pt x="2421" y="218"/>
                    </a:lnTo>
                    <a:lnTo>
                      <a:pt x="2409" y="212"/>
                    </a:lnTo>
                    <a:lnTo>
                      <a:pt x="2398" y="205"/>
                    </a:lnTo>
                    <a:lnTo>
                      <a:pt x="2389" y="198"/>
                    </a:lnTo>
                    <a:lnTo>
                      <a:pt x="2380" y="192"/>
                    </a:lnTo>
                    <a:lnTo>
                      <a:pt x="2370" y="185"/>
                    </a:lnTo>
                    <a:lnTo>
                      <a:pt x="2363" y="178"/>
                    </a:lnTo>
                    <a:lnTo>
                      <a:pt x="2354" y="170"/>
                    </a:lnTo>
                    <a:lnTo>
                      <a:pt x="2345" y="161"/>
                    </a:lnTo>
                    <a:lnTo>
                      <a:pt x="2338" y="154"/>
                    </a:lnTo>
                    <a:lnTo>
                      <a:pt x="2329" y="147"/>
                    </a:lnTo>
                    <a:lnTo>
                      <a:pt x="2314" y="134"/>
                    </a:lnTo>
                    <a:lnTo>
                      <a:pt x="2300" y="121"/>
                    </a:lnTo>
                    <a:lnTo>
                      <a:pt x="2285" y="111"/>
                    </a:lnTo>
                    <a:lnTo>
                      <a:pt x="2271" y="98"/>
                    </a:lnTo>
                    <a:lnTo>
                      <a:pt x="2254" y="87"/>
                    </a:lnTo>
                    <a:lnTo>
                      <a:pt x="2240" y="76"/>
                    </a:lnTo>
                    <a:lnTo>
                      <a:pt x="2224" y="67"/>
                    </a:lnTo>
                    <a:lnTo>
                      <a:pt x="2205" y="58"/>
                    </a:lnTo>
                    <a:lnTo>
                      <a:pt x="2178" y="47"/>
                    </a:lnTo>
                    <a:lnTo>
                      <a:pt x="2151" y="36"/>
                    </a:lnTo>
                    <a:lnTo>
                      <a:pt x="2124" y="27"/>
                    </a:lnTo>
                    <a:lnTo>
                      <a:pt x="2095" y="20"/>
                    </a:lnTo>
                    <a:lnTo>
                      <a:pt x="2066" y="13"/>
                    </a:lnTo>
                    <a:lnTo>
                      <a:pt x="2035" y="9"/>
                    </a:lnTo>
                    <a:lnTo>
                      <a:pt x="2006" y="4"/>
                    </a:lnTo>
                    <a:lnTo>
                      <a:pt x="1975" y="2"/>
                    </a:lnTo>
                    <a:lnTo>
                      <a:pt x="1944" y="0"/>
                    </a:lnTo>
                    <a:lnTo>
                      <a:pt x="1915" y="0"/>
                    </a:lnTo>
                    <a:lnTo>
                      <a:pt x="1884" y="0"/>
                    </a:lnTo>
                    <a:lnTo>
                      <a:pt x="1854" y="2"/>
                    </a:lnTo>
                    <a:lnTo>
                      <a:pt x="1823" y="5"/>
                    </a:lnTo>
                    <a:lnTo>
                      <a:pt x="1792" y="11"/>
                    </a:lnTo>
                    <a:lnTo>
                      <a:pt x="1761" y="16"/>
                    </a:lnTo>
                    <a:lnTo>
                      <a:pt x="1730" y="23"/>
                    </a:lnTo>
                    <a:lnTo>
                      <a:pt x="1698" y="36"/>
                    </a:lnTo>
                    <a:lnTo>
                      <a:pt x="1670" y="52"/>
                    </a:lnTo>
                    <a:lnTo>
                      <a:pt x="1643" y="71"/>
                    </a:lnTo>
                    <a:lnTo>
                      <a:pt x="1620" y="91"/>
                    </a:lnTo>
                    <a:lnTo>
                      <a:pt x="1596" y="112"/>
                    </a:lnTo>
                    <a:lnTo>
                      <a:pt x="1574" y="138"/>
                    </a:lnTo>
                    <a:lnTo>
                      <a:pt x="1554" y="161"/>
                    </a:lnTo>
                    <a:lnTo>
                      <a:pt x="1534" y="187"/>
                    </a:lnTo>
                    <a:lnTo>
                      <a:pt x="1525" y="198"/>
                    </a:lnTo>
                    <a:lnTo>
                      <a:pt x="1514" y="210"/>
                    </a:lnTo>
                    <a:lnTo>
                      <a:pt x="1505" y="223"/>
                    </a:lnTo>
                    <a:lnTo>
                      <a:pt x="1495" y="234"/>
                    </a:lnTo>
                    <a:lnTo>
                      <a:pt x="1485" y="247"/>
                    </a:lnTo>
                    <a:lnTo>
                      <a:pt x="1475" y="259"/>
                    </a:lnTo>
                    <a:lnTo>
                      <a:pt x="1464" y="270"/>
                    </a:lnTo>
                    <a:lnTo>
                      <a:pt x="1453" y="281"/>
                    </a:lnTo>
                    <a:lnTo>
                      <a:pt x="1444" y="288"/>
                    </a:lnTo>
                    <a:lnTo>
                      <a:pt x="1435" y="294"/>
                    </a:lnTo>
                    <a:lnTo>
                      <a:pt x="1426" y="296"/>
                    </a:lnTo>
                    <a:lnTo>
                      <a:pt x="1415" y="297"/>
                    </a:lnTo>
                    <a:lnTo>
                      <a:pt x="1395" y="297"/>
                    </a:lnTo>
                    <a:lnTo>
                      <a:pt x="1377" y="297"/>
                    </a:lnTo>
                    <a:lnTo>
                      <a:pt x="1357" y="297"/>
                    </a:lnTo>
                    <a:lnTo>
                      <a:pt x="1337" y="297"/>
                    </a:lnTo>
                    <a:lnTo>
                      <a:pt x="1319" y="297"/>
                    </a:lnTo>
                    <a:lnTo>
                      <a:pt x="1299" y="297"/>
                    </a:lnTo>
                    <a:lnTo>
                      <a:pt x="1279" y="296"/>
                    </a:lnTo>
                    <a:lnTo>
                      <a:pt x="1259" y="296"/>
                    </a:lnTo>
                    <a:lnTo>
                      <a:pt x="1230" y="296"/>
                    </a:lnTo>
                    <a:lnTo>
                      <a:pt x="1201" y="296"/>
                    </a:lnTo>
                    <a:lnTo>
                      <a:pt x="1170" y="296"/>
                    </a:lnTo>
                    <a:lnTo>
                      <a:pt x="1141" y="296"/>
                    </a:lnTo>
                    <a:lnTo>
                      <a:pt x="1112" y="296"/>
                    </a:lnTo>
                    <a:lnTo>
                      <a:pt x="1083" y="296"/>
                    </a:lnTo>
                    <a:lnTo>
                      <a:pt x="1054" y="297"/>
                    </a:lnTo>
                    <a:lnTo>
                      <a:pt x="1025" y="299"/>
                    </a:lnTo>
                    <a:lnTo>
                      <a:pt x="996" y="301"/>
                    </a:lnTo>
                    <a:lnTo>
                      <a:pt x="967" y="305"/>
                    </a:lnTo>
                    <a:lnTo>
                      <a:pt x="938" y="308"/>
                    </a:lnTo>
                    <a:lnTo>
                      <a:pt x="911" y="314"/>
                    </a:lnTo>
                    <a:lnTo>
                      <a:pt x="882" y="319"/>
                    </a:lnTo>
                    <a:lnTo>
                      <a:pt x="854" y="326"/>
                    </a:lnTo>
                    <a:lnTo>
                      <a:pt x="827" y="335"/>
                    </a:lnTo>
                    <a:lnTo>
                      <a:pt x="800" y="345"/>
                    </a:lnTo>
                    <a:lnTo>
                      <a:pt x="776" y="354"/>
                    </a:lnTo>
                    <a:lnTo>
                      <a:pt x="755" y="364"/>
                    </a:lnTo>
                    <a:lnTo>
                      <a:pt x="733" y="375"/>
                    </a:lnTo>
                    <a:lnTo>
                      <a:pt x="711" y="388"/>
                    </a:lnTo>
                    <a:lnTo>
                      <a:pt x="689" y="403"/>
                    </a:lnTo>
                    <a:lnTo>
                      <a:pt x="668" y="419"/>
                    </a:lnTo>
                    <a:lnTo>
                      <a:pt x="648" y="435"/>
                    </a:lnTo>
                    <a:lnTo>
                      <a:pt x="628" y="453"/>
                    </a:lnTo>
                    <a:lnTo>
                      <a:pt x="591" y="488"/>
                    </a:lnTo>
                    <a:lnTo>
                      <a:pt x="557" y="528"/>
                    </a:lnTo>
                    <a:lnTo>
                      <a:pt x="524" y="571"/>
                    </a:lnTo>
                    <a:lnTo>
                      <a:pt x="495" y="618"/>
                    </a:lnTo>
                    <a:lnTo>
                      <a:pt x="468" y="669"/>
                    </a:lnTo>
                    <a:lnTo>
                      <a:pt x="444" y="724"/>
                    </a:lnTo>
                    <a:lnTo>
                      <a:pt x="423" y="783"/>
                    </a:lnTo>
                    <a:lnTo>
                      <a:pt x="405" y="845"/>
                    </a:lnTo>
                    <a:lnTo>
                      <a:pt x="399" y="861"/>
                    </a:lnTo>
                    <a:lnTo>
                      <a:pt x="394" y="880"/>
                    </a:lnTo>
                    <a:lnTo>
                      <a:pt x="386" y="896"/>
                    </a:lnTo>
                    <a:lnTo>
                      <a:pt x="379" y="912"/>
                    </a:lnTo>
                    <a:lnTo>
                      <a:pt x="370" y="929"/>
                    </a:lnTo>
                    <a:lnTo>
                      <a:pt x="359" y="943"/>
                    </a:lnTo>
                    <a:lnTo>
                      <a:pt x="345" y="958"/>
                    </a:lnTo>
                    <a:lnTo>
                      <a:pt x="328" y="970"/>
                    </a:lnTo>
                    <a:lnTo>
                      <a:pt x="317" y="977"/>
                    </a:lnTo>
                    <a:lnTo>
                      <a:pt x="307" y="985"/>
                    </a:lnTo>
                    <a:lnTo>
                      <a:pt x="294" y="992"/>
                    </a:lnTo>
                    <a:lnTo>
                      <a:pt x="283" y="997"/>
                    </a:lnTo>
                    <a:lnTo>
                      <a:pt x="270" y="1005"/>
                    </a:lnTo>
                    <a:lnTo>
                      <a:pt x="259" y="1010"/>
                    </a:lnTo>
                    <a:lnTo>
                      <a:pt x="247" y="1017"/>
                    </a:lnTo>
                    <a:lnTo>
                      <a:pt x="236" y="1023"/>
                    </a:lnTo>
                    <a:lnTo>
                      <a:pt x="196" y="1043"/>
                    </a:lnTo>
                    <a:lnTo>
                      <a:pt x="156" y="1065"/>
                    </a:lnTo>
                    <a:lnTo>
                      <a:pt x="120" y="1088"/>
                    </a:lnTo>
                    <a:lnTo>
                      <a:pt x="85" y="1115"/>
                    </a:lnTo>
                    <a:lnTo>
                      <a:pt x="56" y="1144"/>
                    </a:lnTo>
                    <a:lnTo>
                      <a:pt x="33" y="1179"/>
                    </a:lnTo>
                    <a:lnTo>
                      <a:pt x="15" y="1221"/>
                    </a:lnTo>
                    <a:lnTo>
                      <a:pt x="4" y="1266"/>
                    </a:lnTo>
                    <a:lnTo>
                      <a:pt x="0" y="1322"/>
                    </a:lnTo>
                    <a:lnTo>
                      <a:pt x="0" y="1376"/>
                    </a:lnTo>
                    <a:lnTo>
                      <a:pt x="6" y="1429"/>
                    </a:lnTo>
                    <a:lnTo>
                      <a:pt x="16" y="1478"/>
                    </a:lnTo>
                    <a:lnTo>
                      <a:pt x="20" y="1494"/>
                    </a:lnTo>
                    <a:lnTo>
                      <a:pt x="25" y="1513"/>
                    </a:lnTo>
                    <a:lnTo>
                      <a:pt x="33" y="1529"/>
                    </a:lnTo>
                    <a:lnTo>
                      <a:pt x="40" y="1545"/>
                    </a:lnTo>
                    <a:lnTo>
                      <a:pt x="47" y="1560"/>
                    </a:lnTo>
                    <a:lnTo>
                      <a:pt x="55" y="1576"/>
                    </a:lnTo>
                    <a:lnTo>
                      <a:pt x="64" y="1592"/>
                    </a:lnTo>
                    <a:lnTo>
                      <a:pt x="73" y="1607"/>
                    </a:lnTo>
                    <a:lnTo>
                      <a:pt x="84" y="1623"/>
                    </a:lnTo>
                    <a:lnTo>
                      <a:pt x="94" y="1638"/>
                    </a:lnTo>
                    <a:lnTo>
                      <a:pt x="107" y="1654"/>
                    </a:lnTo>
                    <a:lnTo>
                      <a:pt x="120" y="1667"/>
                    </a:lnTo>
                    <a:lnTo>
                      <a:pt x="134" y="1681"/>
                    </a:lnTo>
                    <a:lnTo>
                      <a:pt x="147" y="1696"/>
                    </a:lnTo>
                    <a:lnTo>
                      <a:pt x="163" y="1708"/>
                    </a:lnTo>
                    <a:lnTo>
                      <a:pt x="180" y="1723"/>
                    </a:lnTo>
                    <a:lnTo>
                      <a:pt x="183" y="1727"/>
                    </a:lnTo>
                    <a:lnTo>
                      <a:pt x="3346" y="1883"/>
                    </a:lnTo>
                    <a:lnTo>
                      <a:pt x="3357" y="1857"/>
                    </a:lnTo>
                    <a:lnTo>
                      <a:pt x="3377" y="1817"/>
                    </a:lnTo>
                    <a:lnTo>
                      <a:pt x="3397" y="1776"/>
                    </a:lnTo>
                    <a:lnTo>
                      <a:pt x="3417" y="1734"/>
                    </a:lnTo>
                    <a:lnTo>
                      <a:pt x="3435" y="1692"/>
                    </a:lnTo>
                    <a:lnTo>
                      <a:pt x="3451" y="1650"/>
                    </a:lnTo>
                    <a:lnTo>
                      <a:pt x="3466" y="1609"/>
                    </a:lnTo>
                    <a:lnTo>
                      <a:pt x="3477" y="1565"/>
                    </a:lnTo>
                    <a:lnTo>
                      <a:pt x="3486" y="15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4" name="Freeform 8"/>
              <p:cNvSpPr>
                <a:spLocks/>
              </p:cNvSpPr>
              <p:nvPr/>
            </p:nvSpPr>
            <p:spPr bwMode="auto">
              <a:xfrm>
                <a:off x="1054" y="785"/>
                <a:ext cx="3437" cy="1830"/>
              </a:xfrm>
              <a:custGeom>
                <a:avLst/>
                <a:gdLst/>
                <a:ahLst/>
                <a:cxnLst>
                  <a:cxn ang="0">
                    <a:pos x="3394" y="1633"/>
                  </a:cxn>
                  <a:cxn ang="0">
                    <a:pos x="3325" y="1783"/>
                  </a:cxn>
                  <a:cxn ang="0">
                    <a:pos x="151" y="1662"/>
                  </a:cxn>
                  <a:cxn ang="0">
                    <a:pos x="100" y="1611"/>
                  </a:cxn>
                  <a:cxn ang="0">
                    <a:pos x="47" y="1533"/>
                  </a:cxn>
                  <a:cxn ang="0">
                    <a:pos x="2" y="1377"/>
                  </a:cxn>
                  <a:cxn ang="0">
                    <a:pos x="13" y="1203"/>
                  </a:cxn>
                  <a:cxn ang="0">
                    <a:pos x="109" y="1083"/>
                  </a:cxn>
                  <a:cxn ang="0">
                    <a:pos x="232" y="1016"/>
                  </a:cxn>
                  <a:cxn ang="0">
                    <a:pos x="281" y="989"/>
                  </a:cxn>
                  <a:cxn ang="0">
                    <a:pos x="336" y="952"/>
                  </a:cxn>
                  <a:cxn ang="0">
                    <a:pos x="385" y="882"/>
                  </a:cxn>
                  <a:cxn ang="0">
                    <a:pos x="421" y="767"/>
                  </a:cxn>
                  <a:cxn ang="0">
                    <a:pos x="519" y="563"/>
                  </a:cxn>
                  <a:cxn ang="0">
                    <a:pos x="637" y="432"/>
                  </a:cxn>
                  <a:cxn ang="0">
                    <a:pos x="717" y="376"/>
                  </a:cxn>
                  <a:cxn ang="0">
                    <a:pos x="806" y="338"/>
                  </a:cxn>
                  <a:cxn ang="0">
                    <a:pos x="914" y="310"/>
                  </a:cxn>
                  <a:cxn ang="0">
                    <a:pos x="1029" y="300"/>
                  </a:cxn>
                  <a:cxn ang="0">
                    <a:pos x="1145" y="298"/>
                  </a:cxn>
                  <a:cxn ang="0">
                    <a:pos x="1252" y="298"/>
                  </a:cxn>
                  <a:cxn ang="0">
                    <a:pos x="1330" y="298"/>
                  </a:cxn>
                  <a:cxn ang="0">
                    <a:pos x="1395" y="298"/>
                  </a:cxn>
                  <a:cxn ang="0">
                    <a:pos x="1424" y="289"/>
                  </a:cxn>
                  <a:cxn ang="0">
                    <a:pos x="1455" y="263"/>
                  </a:cxn>
                  <a:cxn ang="0">
                    <a:pos x="1498" y="214"/>
                  </a:cxn>
                  <a:cxn ang="0">
                    <a:pos x="1549" y="154"/>
                  </a:cxn>
                  <a:cxn ang="0">
                    <a:pos x="1633" y="67"/>
                  </a:cxn>
                  <a:cxn ang="0">
                    <a:pos x="1729" y="20"/>
                  </a:cxn>
                  <a:cxn ang="0">
                    <a:pos x="1805" y="6"/>
                  </a:cxn>
                  <a:cxn ang="0">
                    <a:pos x="1881" y="2"/>
                  </a:cxn>
                  <a:cxn ang="0">
                    <a:pos x="1961" y="4"/>
                  </a:cxn>
                  <a:cxn ang="0">
                    <a:pos x="2039" y="15"/>
                  </a:cxn>
                  <a:cxn ang="0">
                    <a:pos x="2113" y="37"/>
                  </a:cxn>
                  <a:cxn ang="0">
                    <a:pos x="2184" y="66"/>
                  </a:cxn>
                  <a:cxn ang="0">
                    <a:pos x="2242" y="105"/>
                  </a:cxn>
                  <a:cxn ang="0">
                    <a:pos x="2293" y="149"/>
                  </a:cxn>
                  <a:cxn ang="0">
                    <a:pos x="2329" y="182"/>
                  </a:cxn>
                  <a:cxn ang="0">
                    <a:pos x="2369" y="211"/>
                  </a:cxn>
                  <a:cxn ang="0">
                    <a:pos x="2421" y="234"/>
                  </a:cxn>
                  <a:cxn ang="0">
                    <a:pos x="2461" y="245"/>
                  </a:cxn>
                  <a:cxn ang="0">
                    <a:pos x="2519" y="245"/>
                  </a:cxn>
                  <a:cxn ang="0">
                    <a:pos x="2590" y="240"/>
                  </a:cxn>
                  <a:cxn ang="0">
                    <a:pos x="2692" y="229"/>
                  </a:cxn>
                  <a:cxn ang="0">
                    <a:pos x="2822" y="238"/>
                  </a:cxn>
                  <a:cxn ang="0">
                    <a:pos x="2940" y="276"/>
                  </a:cxn>
                  <a:cxn ang="0">
                    <a:pos x="3045" y="343"/>
                  </a:cxn>
                  <a:cxn ang="0">
                    <a:pos x="3178" y="555"/>
                  </a:cxn>
                  <a:cxn ang="0">
                    <a:pos x="3200" y="844"/>
                  </a:cxn>
                  <a:cxn ang="0">
                    <a:pos x="3210" y="980"/>
                  </a:cxn>
                  <a:cxn ang="0">
                    <a:pos x="3265" y="1052"/>
                  </a:cxn>
                  <a:cxn ang="0">
                    <a:pos x="3372" y="1194"/>
                  </a:cxn>
                  <a:cxn ang="0">
                    <a:pos x="3433" y="1366"/>
                  </a:cxn>
                </a:cxnLst>
                <a:rect l="0" t="0" r="r" b="b"/>
                <a:pathLst>
                  <a:path w="3437" h="1830">
                    <a:moveTo>
                      <a:pt x="3428" y="1520"/>
                    </a:moveTo>
                    <a:lnTo>
                      <a:pt x="3419" y="1558"/>
                    </a:lnTo>
                    <a:lnTo>
                      <a:pt x="3406" y="1596"/>
                    </a:lnTo>
                    <a:lnTo>
                      <a:pt x="3394" y="1633"/>
                    </a:lnTo>
                    <a:lnTo>
                      <a:pt x="3379" y="1671"/>
                    </a:lnTo>
                    <a:lnTo>
                      <a:pt x="3361" y="1709"/>
                    </a:lnTo>
                    <a:lnTo>
                      <a:pt x="3345" y="1745"/>
                    </a:lnTo>
                    <a:lnTo>
                      <a:pt x="3325" y="1783"/>
                    </a:lnTo>
                    <a:lnTo>
                      <a:pt x="3307" y="1821"/>
                    </a:lnTo>
                    <a:lnTo>
                      <a:pt x="3303" y="1830"/>
                    </a:lnTo>
                    <a:lnTo>
                      <a:pt x="165" y="1674"/>
                    </a:lnTo>
                    <a:lnTo>
                      <a:pt x="151" y="1662"/>
                    </a:lnTo>
                    <a:lnTo>
                      <a:pt x="136" y="1649"/>
                    </a:lnTo>
                    <a:lnTo>
                      <a:pt x="124" y="1636"/>
                    </a:lnTo>
                    <a:lnTo>
                      <a:pt x="111" y="1624"/>
                    </a:lnTo>
                    <a:lnTo>
                      <a:pt x="100" y="1611"/>
                    </a:lnTo>
                    <a:lnTo>
                      <a:pt x="89" y="1596"/>
                    </a:lnTo>
                    <a:lnTo>
                      <a:pt x="78" y="1584"/>
                    </a:lnTo>
                    <a:lnTo>
                      <a:pt x="67" y="1569"/>
                    </a:lnTo>
                    <a:lnTo>
                      <a:pt x="47" y="1533"/>
                    </a:lnTo>
                    <a:lnTo>
                      <a:pt x="31" y="1497"/>
                    </a:lnTo>
                    <a:lnTo>
                      <a:pt x="18" y="1459"/>
                    </a:lnTo>
                    <a:lnTo>
                      <a:pt x="9" y="1419"/>
                    </a:lnTo>
                    <a:lnTo>
                      <a:pt x="2" y="1377"/>
                    </a:lnTo>
                    <a:lnTo>
                      <a:pt x="0" y="1335"/>
                    </a:lnTo>
                    <a:lnTo>
                      <a:pt x="0" y="1290"/>
                    </a:lnTo>
                    <a:lnTo>
                      <a:pt x="4" y="1244"/>
                    </a:lnTo>
                    <a:lnTo>
                      <a:pt x="13" y="1203"/>
                    </a:lnTo>
                    <a:lnTo>
                      <a:pt x="29" y="1166"/>
                    </a:lnTo>
                    <a:lnTo>
                      <a:pt x="51" y="1136"/>
                    </a:lnTo>
                    <a:lnTo>
                      <a:pt x="78" y="1108"/>
                    </a:lnTo>
                    <a:lnTo>
                      <a:pt x="109" y="1083"/>
                    </a:lnTo>
                    <a:lnTo>
                      <a:pt x="144" y="1061"/>
                    </a:lnTo>
                    <a:lnTo>
                      <a:pt x="182" y="1041"/>
                    </a:lnTo>
                    <a:lnTo>
                      <a:pt x="220" y="1021"/>
                    </a:lnTo>
                    <a:lnTo>
                      <a:pt x="232" y="1016"/>
                    </a:lnTo>
                    <a:lnTo>
                      <a:pt x="245" y="1009"/>
                    </a:lnTo>
                    <a:lnTo>
                      <a:pt x="258" y="1003"/>
                    </a:lnTo>
                    <a:lnTo>
                      <a:pt x="269" y="996"/>
                    </a:lnTo>
                    <a:lnTo>
                      <a:pt x="281" y="989"/>
                    </a:lnTo>
                    <a:lnTo>
                      <a:pt x="294" y="981"/>
                    </a:lnTo>
                    <a:lnTo>
                      <a:pt x="307" y="976"/>
                    </a:lnTo>
                    <a:lnTo>
                      <a:pt x="318" y="969"/>
                    </a:lnTo>
                    <a:lnTo>
                      <a:pt x="336" y="952"/>
                    </a:lnTo>
                    <a:lnTo>
                      <a:pt x="352" y="936"/>
                    </a:lnTo>
                    <a:lnTo>
                      <a:pt x="365" y="920"/>
                    </a:lnTo>
                    <a:lnTo>
                      <a:pt x="376" y="900"/>
                    </a:lnTo>
                    <a:lnTo>
                      <a:pt x="385" y="882"/>
                    </a:lnTo>
                    <a:lnTo>
                      <a:pt x="392" y="864"/>
                    </a:lnTo>
                    <a:lnTo>
                      <a:pt x="397" y="845"/>
                    </a:lnTo>
                    <a:lnTo>
                      <a:pt x="403" y="827"/>
                    </a:lnTo>
                    <a:lnTo>
                      <a:pt x="421" y="767"/>
                    </a:lnTo>
                    <a:lnTo>
                      <a:pt x="443" y="711"/>
                    </a:lnTo>
                    <a:lnTo>
                      <a:pt x="465" y="657"/>
                    </a:lnTo>
                    <a:lnTo>
                      <a:pt x="492" y="608"/>
                    </a:lnTo>
                    <a:lnTo>
                      <a:pt x="519" y="563"/>
                    </a:lnTo>
                    <a:lnTo>
                      <a:pt x="550" y="521"/>
                    </a:lnTo>
                    <a:lnTo>
                      <a:pt x="582" y="483"/>
                    </a:lnTo>
                    <a:lnTo>
                      <a:pt x="619" y="448"/>
                    </a:lnTo>
                    <a:lnTo>
                      <a:pt x="637" y="432"/>
                    </a:lnTo>
                    <a:lnTo>
                      <a:pt x="657" y="416"/>
                    </a:lnTo>
                    <a:lnTo>
                      <a:pt x="677" y="401"/>
                    </a:lnTo>
                    <a:lnTo>
                      <a:pt x="697" y="388"/>
                    </a:lnTo>
                    <a:lnTo>
                      <a:pt x="717" y="376"/>
                    </a:lnTo>
                    <a:lnTo>
                      <a:pt x="737" y="365"/>
                    </a:lnTo>
                    <a:lnTo>
                      <a:pt x="758" y="356"/>
                    </a:lnTo>
                    <a:lnTo>
                      <a:pt x="780" y="347"/>
                    </a:lnTo>
                    <a:lnTo>
                      <a:pt x="806" y="338"/>
                    </a:lnTo>
                    <a:lnTo>
                      <a:pt x="833" y="329"/>
                    </a:lnTo>
                    <a:lnTo>
                      <a:pt x="860" y="321"/>
                    </a:lnTo>
                    <a:lnTo>
                      <a:pt x="887" y="316"/>
                    </a:lnTo>
                    <a:lnTo>
                      <a:pt x="914" y="310"/>
                    </a:lnTo>
                    <a:lnTo>
                      <a:pt x="943" y="307"/>
                    </a:lnTo>
                    <a:lnTo>
                      <a:pt x="971" y="303"/>
                    </a:lnTo>
                    <a:lnTo>
                      <a:pt x="1000" y="301"/>
                    </a:lnTo>
                    <a:lnTo>
                      <a:pt x="1029" y="300"/>
                    </a:lnTo>
                    <a:lnTo>
                      <a:pt x="1058" y="298"/>
                    </a:lnTo>
                    <a:lnTo>
                      <a:pt x="1087" y="298"/>
                    </a:lnTo>
                    <a:lnTo>
                      <a:pt x="1116" y="298"/>
                    </a:lnTo>
                    <a:lnTo>
                      <a:pt x="1145" y="298"/>
                    </a:lnTo>
                    <a:lnTo>
                      <a:pt x="1174" y="298"/>
                    </a:lnTo>
                    <a:lnTo>
                      <a:pt x="1203" y="298"/>
                    </a:lnTo>
                    <a:lnTo>
                      <a:pt x="1232" y="298"/>
                    </a:lnTo>
                    <a:lnTo>
                      <a:pt x="1252" y="298"/>
                    </a:lnTo>
                    <a:lnTo>
                      <a:pt x="1272" y="298"/>
                    </a:lnTo>
                    <a:lnTo>
                      <a:pt x="1292" y="298"/>
                    </a:lnTo>
                    <a:lnTo>
                      <a:pt x="1310" y="298"/>
                    </a:lnTo>
                    <a:lnTo>
                      <a:pt x="1330" y="298"/>
                    </a:lnTo>
                    <a:lnTo>
                      <a:pt x="1350" y="298"/>
                    </a:lnTo>
                    <a:lnTo>
                      <a:pt x="1368" y="298"/>
                    </a:lnTo>
                    <a:lnTo>
                      <a:pt x="1388" y="298"/>
                    </a:lnTo>
                    <a:lnTo>
                      <a:pt x="1395" y="298"/>
                    </a:lnTo>
                    <a:lnTo>
                      <a:pt x="1404" y="296"/>
                    </a:lnTo>
                    <a:lnTo>
                      <a:pt x="1409" y="294"/>
                    </a:lnTo>
                    <a:lnTo>
                      <a:pt x="1417" y="292"/>
                    </a:lnTo>
                    <a:lnTo>
                      <a:pt x="1424" y="289"/>
                    </a:lnTo>
                    <a:lnTo>
                      <a:pt x="1431" y="285"/>
                    </a:lnTo>
                    <a:lnTo>
                      <a:pt x="1437" y="280"/>
                    </a:lnTo>
                    <a:lnTo>
                      <a:pt x="1444" y="274"/>
                    </a:lnTo>
                    <a:lnTo>
                      <a:pt x="1455" y="263"/>
                    </a:lnTo>
                    <a:lnTo>
                      <a:pt x="1466" y="251"/>
                    </a:lnTo>
                    <a:lnTo>
                      <a:pt x="1477" y="240"/>
                    </a:lnTo>
                    <a:lnTo>
                      <a:pt x="1487" y="227"/>
                    </a:lnTo>
                    <a:lnTo>
                      <a:pt x="1498" y="214"/>
                    </a:lnTo>
                    <a:lnTo>
                      <a:pt x="1509" y="203"/>
                    </a:lnTo>
                    <a:lnTo>
                      <a:pt x="1518" y="191"/>
                    </a:lnTo>
                    <a:lnTo>
                      <a:pt x="1529" y="178"/>
                    </a:lnTo>
                    <a:lnTo>
                      <a:pt x="1549" y="154"/>
                    </a:lnTo>
                    <a:lnTo>
                      <a:pt x="1569" y="131"/>
                    </a:lnTo>
                    <a:lnTo>
                      <a:pt x="1589" y="107"/>
                    </a:lnTo>
                    <a:lnTo>
                      <a:pt x="1609" y="87"/>
                    </a:lnTo>
                    <a:lnTo>
                      <a:pt x="1633" y="67"/>
                    </a:lnTo>
                    <a:lnTo>
                      <a:pt x="1656" y="51"/>
                    </a:lnTo>
                    <a:lnTo>
                      <a:pt x="1682" y="37"/>
                    </a:lnTo>
                    <a:lnTo>
                      <a:pt x="1711" y="26"/>
                    </a:lnTo>
                    <a:lnTo>
                      <a:pt x="1729" y="20"/>
                    </a:lnTo>
                    <a:lnTo>
                      <a:pt x="1749" y="17"/>
                    </a:lnTo>
                    <a:lnTo>
                      <a:pt x="1767" y="13"/>
                    </a:lnTo>
                    <a:lnTo>
                      <a:pt x="1787" y="9"/>
                    </a:lnTo>
                    <a:lnTo>
                      <a:pt x="1805" y="6"/>
                    </a:lnTo>
                    <a:lnTo>
                      <a:pt x="1825" y="4"/>
                    </a:lnTo>
                    <a:lnTo>
                      <a:pt x="1843" y="4"/>
                    </a:lnTo>
                    <a:lnTo>
                      <a:pt x="1861" y="2"/>
                    </a:lnTo>
                    <a:lnTo>
                      <a:pt x="1881" y="2"/>
                    </a:lnTo>
                    <a:lnTo>
                      <a:pt x="1901" y="0"/>
                    </a:lnTo>
                    <a:lnTo>
                      <a:pt x="1921" y="2"/>
                    </a:lnTo>
                    <a:lnTo>
                      <a:pt x="1941" y="2"/>
                    </a:lnTo>
                    <a:lnTo>
                      <a:pt x="1961" y="4"/>
                    </a:lnTo>
                    <a:lnTo>
                      <a:pt x="1981" y="6"/>
                    </a:lnTo>
                    <a:lnTo>
                      <a:pt x="1999" y="9"/>
                    </a:lnTo>
                    <a:lnTo>
                      <a:pt x="2019" y="11"/>
                    </a:lnTo>
                    <a:lnTo>
                      <a:pt x="2039" y="15"/>
                    </a:lnTo>
                    <a:lnTo>
                      <a:pt x="2057" y="20"/>
                    </a:lnTo>
                    <a:lnTo>
                      <a:pt x="2077" y="26"/>
                    </a:lnTo>
                    <a:lnTo>
                      <a:pt x="2095" y="31"/>
                    </a:lnTo>
                    <a:lnTo>
                      <a:pt x="2113" y="37"/>
                    </a:lnTo>
                    <a:lnTo>
                      <a:pt x="2131" y="44"/>
                    </a:lnTo>
                    <a:lnTo>
                      <a:pt x="2149" y="51"/>
                    </a:lnTo>
                    <a:lnTo>
                      <a:pt x="2168" y="58"/>
                    </a:lnTo>
                    <a:lnTo>
                      <a:pt x="2184" y="66"/>
                    </a:lnTo>
                    <a:lnTo>
                      <a:pt x="2198" y="75"/>
                    </a:lnTo>
                    <a:lnTo>
                      <a:pt x="2213" y="84"/>
                    </a:lnTo>
                    <a:lnTo>
                      <a:pt x="2227" y="95"/>
                    </a:lnTo>
                    <a:lnTo>
                      <a:pt x="2242" y="105"/>
                    </a:lnTo>
                    <a:lnTo>
                      <a:pt x="2256" y="118"/>
                    </a:lnTo>
                    <a:lnTo>
                      <a:pt x="2269" y="129"/>
                    </a:lnTo>
                    <a:lnTo>
                      <a:pt x="2284" y="142"/>
                    </a:lnTo>
                    <a:lnTo>
                      <a:pt x="2293" y="149"/>
                    </a:lnTo>
                    <a:lnTo>
                      <a:pt x="2302" y="158"/>
                    </a:lnTo>
                    <a:lnTo>
                      <a:pt x="2311" y="165"/>
                    </a:lnTo>
                    <a:lnTo>
                      <a:pt x="2320" y="174"/>
                    </a:lnTo>
                    <a:lnTo>
                      <a:pt x="2329" y="182"/>
                    </a:lnTo>
                    <a:lnTo>
                      <a:pt x="2338" y="189"/>
                    </a:lnTo>
                    <a:lnTo>
                      <a:pt x="2347" y="196"/>
                    </a:lnTo>
                    <a:lnTo>
                      <a:pt x="2356" y="203"/>
                    </a:lnTo>
                    <a:lnTo>
                      <a:pt x="2369" y="211"/>
                    </a:lnTo>
                    <a:lnTo>
                      <a:pt x="2382" y="218"/>
                    </a:lnTo>
                    <a:lnTo>
                      <a:pt x="2396" y="223"/>
                    </a:lnTo>
                    <a:lnTo>
                      <a:pt x="2409" y="229"/>
                    </a:lnTo>
                    <a:lnTo>
                      <a:pt x="2421" y="234"/>
                    </a:lnTo>
                    <a:lnTo>
                      <a:pt x="2436" y="238"/>
                    </a:lnTo>
                    <a:lnTo>
                      <a:pt x="2449" y="242"/>
                    </a:lnTo>
                    <a:lnTo>
                      <a:pt x="2461" y="245"/>
                    </a:lnTo>
                    <a:lnTo>
                      <a:pt x="2461" y="245"/>
                    </a:lnTo>
                    <a:lnTo>
                      <a:pt x="2463" y="245"/>
                    </a:lnTo>
                    <a:lnTo>
                      <a:pt x="2481" y="245"/>
                    </a:lnTo>
                    <a:lnTo>
                      <a:pt x="2501" y="245"/>
                    </a:lnTo>
                    <a:lnTo>
                      <a:pt x="2519" y="245"/>
                    </a:lnTo>
                    <a:lnTo>
                      <a:pt x="2538" y="243"/>
                    </a:lnTo>
                    <a:lnTo>
                      <a:pt x="2554" y="242"/>
                    </a:lnTo>
                    <a:lnTo>
                      <a:pt x="2572" y="242"/>
                    </a:lnTo>
                    <a:lnTo>
                      <a:pt x="2590" y="240"/>
                    </a:lnTo>
                    <a:lnTo>
                      <a:pt x="2606" y="238"/>
                    </a:lnTo>
                    <a:lnTo>
                      <a:pt x="2634" y="234"/>
                    </a:lnTo>
                    <a:lnTo>
                      <a:pt x="2663" y="232"/>
                    </a:lnTo>
                    <a:lnTo>
                      <a:pt x="2692" y="229"/>
                    </a:lnTo>
                    <a:lnTo>
                      <a:pt x="2723" y="229"/>
                    </a:lnTo>
                    <a:lnTo>
                      <a:pt x="2755" y="229"/>
                    </a:lnTo>
                    <a:lnTo>
                      <a:pt x="2788" y="232"/>
                    </a:lnTo>
                    <a:lnTo>
                      <a:pt x="2822" y="238"/>
                    </a:lnTo>
                    <a:lnTo>
                      <a:pt x="2859" y="245"/>
                    </a:lnTo>
                    <a:lnTo>
                      <a:pt x="2884" y="252"/>
                    </a:lnTo>
                    <a:lnTo>
                      <a:pt x="2913" y="263"/>
                    </a:lnTo>
                    <a:lnTo>
                      <a:pt x="2940" y="276"/>
                    </a:lnTo>
                    <a:lnTo>
                      <a:pt x="2969" y="290"/>
                    </a:lnTo>
                    <a:lnTo>
                      <a:pt x="2996" y="307"/>
                    </a:lnTo>
                    <a:lnTo>
                      <a:pt x="3022" y="325"/>
                    </a:lnTo>
                    <a:lnTo>
                      <a:pt x="3045" y="343"/>
                    </a:lnTo>
                    <a:lnTo>
                      <a:pt x="3065" y="361"/>
                    </a:lnTo>
                    <a:lnTo>
                      <a:pt x="3116" y="425"/>
                    </a:lnTo>
                    <a:lnTo>
                      <a:pt x="3152" y="490"/>
                    </a:lnTo>
                    <a:lnTo>
                      <a:pt x="3178" y="555"/>
                    </a:lnTo>
                    <a:lnTo>
                      <a:pt x="3194" y="624"/>
                    </a:lnTo>
                    <a:lnTo>
                      <a:pt x="3201" y="695"/>
                    </a:lnTo>
                    <a:lnTo>
                      <a:pt x="3203" y="767"/>
                    </a:lnTo>
                    <a:lnTo>
                      <a:pt x="3200" y="844"/>
                    </a:lnTo>
                    <a:lnTo>
                      <a:pt x="3196" y="922"/>
                    </a:lnTo>
                    <a:lnTo>
                      <a:pt x="3196" y="929"/>
                    </a:lnTo>
                    <a:lnTo>
                      <a:pt x="3205" y="958"/>
                    </a:lnTo>
                    <a:lnTo>
                      <a:pt x="3210" y="980"/>
                    </a:lnTo>
                    <a:lnTo>
                      <a:pt x="3214" y="994"/>
                    </a:lnTo>
                    <a:lnTo>
                      <a:pt x="3216" y="998"/>
                    </a:lnTo>
                    <a:lnTo>
                      <a:pt x="3236" y="1018"/>
                    </a:lnTo>
                    <a:lnTo>
                      <a:pt x="3265" y="1052"/>
                    </a:lnTo>
                    <a:lnTo>
                      <a:pt x="3294" y="1087"/>
                    </a:lnTo>
                    <a:lnTo>
                      <a:pt x="3321" y="1121"/>
                    </a:lnTo>
                    <a:lnTo>
                      <a:pt x="3348" y="1157"/>
                    </a:lnTo>
                    <a:lnTo>
                      <a:pt x="3372" y="1194"/>
                    </a:lnTo>
                    <a:lnTo>
                      <a:pt x="3392" y="1232"/>
                    </a:lnTo>
                    <a:lnTo>
                      <a:pt x="3408" y="1272"/>
                    </a:lnTo>
                    <a:lnTo>
                      <a:pt x="3423" y="1313"/>
                    </a:lnTo>
                    <a:lnTo>
                      <a:pt x="3433" y="1366"/>
                    </a:lnTo>
                    <a:lnTo>
                      <a:pt x="3437" y="1419"/>
                    </a:lnTo>
                    <a:lnTo>
                      <a:pt x="3435" y="1469"/>
                    </a:lnTo>
                    <a:lnTo>
                      <a:pt x="3428" y="1520"/>
                    </a:lnTo>
                    <a:close/>
                  </a:path>
                </a:pathLst>
              </a:custGeom>
              <a:solidFill>
                <a:srgbClr val="7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5" name="Freeform 9"/>
              <p:cNvSpPr>
                <a:spLocks/>
              </p:cNvSpPr>
              <p:nvPr/>
            </p:nvSpPr>
            <p:spPr bwMode="auto">
              <a:xfrm>
                <a:off x="960" y="2207"/>
                <a:ext cx="3540" cy="1560"/>
              </a:xfrm>
              <a:custGeom>
                <a:avLst/>
                <a:gdLst/>
                <a:ahLst/>
                <a:cxnLst>
                  <a:cxn ang="0">
                    <a:pos x="2807" y="0"/>
                  </a:cxn>
                  <a:cxn ang="0">
                    <a:pos x="1498" y="62"/>
                  </a:cxn>
                  <a:cxn ang="0">
                    <a:pos x="0" y="227"/>
                  </a:cxn>
                  <a:cxn ang="0">
                    <a:pos x="1741" y="1560"/>
                  </a:cxn>
                  <a:cxn ang="0">
                    <a:pos x="3540" y="401"/>
                  </a:cxn>
                  <a:cxn ang="0">
                    <a:pos x="2807" y="0"/>
                  </a:cxn>
                </a:cxnLst>
                <a:rect l="0" t="0" r="r" b="b"/>
                <a:pathLst>
                  <a:path w="3540" h="1560">
                    <a:moveTo>
                      <a:pt x="2807" y="0"/>
                    </a:moveTo>
                    <a:lnTo>
                      <a:pt x="1498" y="62"/>
                    </a:lnTo>
                    <a:lnTo>
                      <a:pt x="0" y="227"/>
                    </a:lnTo>
                    <a:lnTo>
                      <a:pt x="1741" y="1560"/>
                    </a:lnTo>
                    <a:lnTo>
                      <a:pt x="3540" y="401"/>
                    </a:lnTo>
                    <a:lnTo>
                      <a:pt x="280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6" name="Freeform 10"/>
              <p:cNvSpPr>
                <a:spLocks/>
              </p:cNvSpPr>
              <p:nvPr/>
            </p:nvSpPr>
            <p:spPr bwMode="auto">
              <a:xfrm>
                <a:off x="1022" y="2233"/>
                <a:ext cx="3431" cy="1505"/>
              </a:xfrm>
              <a:custGeom>
                <a:avLst/>
                <a:gdLst/>
                <a:ahLst/>
                <a:cxnLst>
                  <a:cxn ang="0">
                    <a:pos x="0" y="219"/>
                  </a:cxn>
                  <a:cxn ang="0">
                    <a:pos x="1440" y="59"/>
                  </a:cxn>
                  <a:cxn ang="0">
                    <a:pos x="1443" y="59"/>
                  </a:cxn>
                  <a:cxn ang="0">
                    <a:pos x="1452" y="59"/>
                  </a:cxn>
                  <a:cxn ang="0">
                    <a:pos x="1470" y="58"/>
                  </a:cxn>
                  <a:cxn ang="0">
                    <a:pos x="1492" y="58"/>
                  </a:cxn>
                  <a:cxn ang="0">
                    <a:pos x="1519" y="56"/>
                  </a:cxn>
                  <a:cxn ang="0">
                    <a:pos x="1552" y="54"/>
                  </a:cxn>
                  <a:cxn ang="0">
                    <a:pos x="1590" y="52"/>
                  </a:cxn>
                  <a:cxn ang="0">
                    <a:pos x="1632" y="50"/>
                  </a:cxn>
                  <a:cxn ang="0">
                    <a:pos x="1677" y="49"/>
                  </a:cxn>
                  <a:cxn ang="0">
                    <a:pos x="1726" y="47"/>
                  </a:cxn>
                  <a:cxn ang="0">
                    <a:pos x="1777" y="43"/>
                  </a:cxn>
                  <a:cxn ang="0">
                    <a:pos x="1831" y="41"/>
                  </a:cxn>
                  <a:cxn ang="0">
                    <a:pos x="1888" y="38"/>
                  </a:cxn>
                  <a:cxn ang="0">
                    <a:pos x="1944" y="36"/>
                  </a:cxn>
                  <a:cxn ang="0">
                    <a:pos x="2004" y="32"/>
                  </a:cxn>
                  <a:cxn ang="0">
                    <a:pos x="2062" y="30"/>
                  </a:cxn>
                  <a:cxn ang="0">
                    <a:pos x="2122" y="27"/>
                  </a:cxn>
                  <a:cxn ang="0">
                    <a:pos x="2180" y="25"/>
                  </a:cxn>
                  <a:cxn ang="0">
                    <a:pos x="2239" y="21"/>
                  </a:cxn>
                  <a:cxn ang="0">
                    <a:pos x="2296" y="20"/>
                  </a:cxn>
                  <a:cxn ang="0">
                    <a:pos x="2352" y="16"/>
                  </a:cxn>
                  <a:cxn ang="0">
                    <a:pos x="2406" y="14"/>
                  </a:cxn>
                  <a:cxn ang="0">
                    <a:pos x="2457" y="12"/>
                  </a:cxn>
                  <a:cxn ang="0">
                    <a:pos x="2506" y="11"/>
                  </a:cxn>
                  <a:cxn ang="0">
                    <a:pos x="2551" y="7"/>
                  </a:cxn>
                  <a:cxn ang="0">
                    <a:pos x="2593" y="5"/>
                  </a:cxn>
                  <a:cxn ang="0">
                    <a:pos x="2631" y="3"/>
                  </a:cxn>
                  <a:cxn ang="0">
                    <a:pos x="2664" y="3"/>
                  </a:cxn>
                  <a:cxn ang="0">
                    <a:pos x="2691" y="1"/>
                  </a:cxn>
                  <a:cxn ang="0">
                    <a:pos x="2713" y="1"/>
                  </a:cxn>
                  <a:cxn ang="0">
                    <a:pos x="2729" y="0"/>
                  </a:cxn>
                  <a:cxn ang="0">
                    <a:pos x="2740" y="0"/>
                  </a:cxn>
                  <a:cxn ang="0">
                    <a:pos x="3431" y="377"/>
                  </a:cxn>
                  <a:cxn ang="0">
                    <a:pos x="1679" y="1505"/>
                  </a:cxn>
                  <a:cxn ang="0">
                    <a:pos x="0" y="219"/>
                  </a:cxn>
                </a:cxnLst>
                <a:rect l="0" t="0" r="r" b="b"/>
                <a:pathLst>
                  <a:path w="3431" h="1505">
                    <a:moveTo>
                      <a:pt x="0" y="219"/>
                    </a:moveTo>
                    <a:lnTo>
                      <a:pt x="1440" y="59"/>
                    </a:lnTo>
                    <a:lnTo>
                      <a:pt x="1443" y="59"/>
                    </a:lnTo>
                    <a:lnTo>
                      <a:pt x="1452" y="59"/>
                    </a:lnTo>
                    <a:lnTo>
                      <a:pt x="1470" y="58"/>
                    </a:lnTo>
                    <a:lnTo>
                      <a:pt x="1492" y="58"/>
                    </a:lnTo>
                    <a:lnTo>
                      <a:pt x="1519" y="56"/>
                    </a:lnTo>
                    <a:lnTo>
                      <a:pt x="1552" y="54"/>
                    </a:lnTo>
                    <a:lnTo>
                      <a:pt x="1590" y="52"/>
                    </a:lnTo>
                    <a:lnTo>
                      <a:pt x="1632" y="50"/>
                    </a:lnTo>
                    <a:lnTo>
                      <a:pt x="1677" y="49"/>
                    </a:lnTo>
                    <a:lnTo>
                      <a:pt x="1726" y="47"/>
                    </a:lnTo>
                    <a:lnTo>
                      <a:pt x="1777" y="43"/>
                    </a:lnTo>
                    <a:lnTo>
                      <a:pt x="1831" y="41"/>
                    </a:lnTo>
                    <a:lnTo>
                      <a:pt x="1888" y="38"/>
                    </a:lnTo>
                    <a:lnTo>
                      <a:pt x="1944" y="36"/>
                    </a:lnTo>
                    <a:lnTo>
                      <a:pt x="2004" y="32"/>
                    </a:lnTo>
                    <a:lnTo>
                      <a:pt x="2062" y="30"/>
                    </a:lnTo>
                    <a:lnTo>
                      <a:pt x="2122" y="27"/>
                    </a:lnTo>
                    <a:lnTo>
                      <a:pt x="2180" y="25"/>
                    </a:lnTo>
                    <a:lnTo>
                      <a:pt x="2239" y="21"/>
                    </a:lnTo>
                    <a:lnTo>
                      <a:pt x="2296" y="20"/>
                    </a:lnTo>
                    <a:lnTo>
                      <a:pt x="2352" y="16"/>
                    </a:lnTo>
                    <a:lnTo>
                      <a:pt x="2406" y="14"/>
                    </a:lnTo>
                    <a:lnTo>
                      <a:pt x="2457" y="12"/>
                    </a:lnTo>
                    <a:lnTo>
                      <a:pt x="2506" y="11"/>
                    </a:lnTo>
                    <a:lnTo>
                      <a:pt x="2551" y="7"/>
                    </a:lnTo>
                    <a:lnTo>
                      <a:pt x="2593" y="5"/>
                    </a:lnTo>
                    <a:lnTo>
                      <a:pt x="2631" y="3"/>
                    </a:lnTo>
                    <a:lnTo>
                      <a:pt x="2664" y="3"/>
                    </a:lnTo>
                    <a:lnTo>
                      <a:pt x="2691" y="1"/>
                    </a:lnTo>
                    <a:lnTo>
                      <a:pt x="2713" y="1"/>
                    </a:lnTo>
                    <a:lnTo>
                      <a:pt x="2729" y="0"/>
                    </a:lnTo>
                    <a:lnTo>
                      <a:pt x="2740" y="0"/>
                    </a:lnTo>
                    <a:lnTo>
                      <a:pt x="3431" y="377"/>
                    </a:lnTo>
                    <a:lnTo>
                      <a:pt x="1679" y="1505"/>
                    </a:lnTo>
                    <a:lnTo>
                      <a:pt x="0" y="219"/>
                    </a:lnTo>
                    <a:close/>
                  </a:path>
                </a:pathLst>
              </a:custGeom>
              <a:solidFill>
                <a:srgbClr val="3FFF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7" name="Freeform 11"/>
              <p:cNvSpPr>
                <a:spLocks/>
              </p:cNvSpPr>
              <p:nvPr/>
            </p:nvSpPr>
            <p:spPr bwMode="auto">
              <a:xfrm>
                <a:off x="1022" y="2298"/>
                <a:ext cx="1840" cy="773"/>
              </a:xfrm>
              <a:custGeom>
                <a:avLst/>
                <a:gdLst/>
                <a:ahLst/>
                <a:cxnLst>
                  <a:cxn ang="0">
                    <a:pos x="1403" y="0"/>
                  </a:cxn>
                  <a:cxn ang="0">
                    <a:pos x="0" y="154"/>
                  </a:cxn>
                  <a:cxn ang="0">
                    <a:pos x="377" y="442"/>
                  </a:cxn>
                  <a:cxn ang="0">
                    <a:pos x="1840" y="773"/>
                  </a:cxn>
                  <a:cxn ang="0">
                    <a:pos x="1403" y="0"/>
                  </a:cxn>
                </a:cxnLst>
                <a:rect l="0" t="0" r="r" b="b"/>
                <a:pathLst>
                  <a:path w="1840" h="773">
                    <a:moveTo>
                      <a:pt x="1403" y="0"/>
                    </a:moveTo>
                    <a:lnTo>
                      <a:pt x="0" y="154"/>
                    </a:lnTo>
                    <a:lnTo>
                      <a:pt x="377" y="442"/>
                    </a:lnTo>
                    <a:lnTo>
                      <a:pt x="1840" y="773"/>
                    </a:lnTo>
                    <a:lnTo>
                      <a:pt x="1403" y="0"/>
                    </a:lnTo>
                    <a:close/>
                  </a:path>
                </a:pathLst>
              </a:custGeom>
              <a:solidFill>
                <a:srgbClr val="00D1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8" name="Freeform 12"/>
              <p:cNvSpPr>
                <a:spLocks/>
              </p:cNvSpPr>
              <p:nvPr/>
            </p:nvSpPr>
            <p:spPr bwMode="auto">
              <a:xfrm>
                <a:off x="1832" y="1883"/>
                <a:ext cx="2266" cy="1202"/>
              </a:xfrm>
              <a:custGeom>
                <a:avLst/>
                <a:gdLst/>
                <a:ahLst/>
                <a:cxnLst>
                  <a:cxn ang="0">
                    <a:pos x="1072" y="453"/>
                  </a:cxn>
                  <a:cxn ang="0">
                    <a:pos x="0" y="0"/>
                  </a:cxn>
                  <a:cxn ang="0">
                    <a:pos x="71" y="573"/>
                  </a:cxn>
                  <a:cxn ang="0">
                    <a:pos x="1029" y="1202"/>
                  </a:cxn>
                  <a:cxn ang="0">
                    <a:pos x="2164" y="676"/>
                  </a:cxn>
                  <a:cxn ang="0">
                    <a:pos x="2266" y="192"/>
                  </a:cxn>
                  <a:cxn ang="0">
                    <a:pos x="1072" y="453"/>
                  </a:cxn>
                </a:cxnLst>
                <a:rect l="0" t="0" r="r" b="b"/>
                <a:pathLst>
                  <a:path w="2266" h="1202">
                    <a:moveTo>
                      <a:pt x="1072" y="453"/>
                    </a:moveTo>
                    <a:lnTo>
                      <a:pt x="0" y="0"/>
                    </a:lnTo>
                    <a:lnTo>
                      <a:pt x="71" y="573"/>
                    </a:lnTo>
                    <a:lnTo>
                      <a:pt x="1029" y="1202"/>
                    </a:lnTo>
                    <a:lnTo>
                      <a:pt x="2164" y="676"/>
                    </a:lnTo>
                    <a:lnTo>
                      <a:pt x="2266" y="192"/>
                    </a:lnTo>
                    <a:lnTo>
                      <a:pt x="1072" y="4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9" name="Freeform 13"/>
              <p:cNvSpPr>
                <a:spLocks/>
              </p:cNvSpPr>
              <p:nvPr/>
            </p:nvSpPr>
            <p:spPr bwMode="auto">
              <a:xfrm>
                <a:off x="1861" y="1921"/>
                <a:ext cx="1029" cy="1128"/>
              </a:xfrm>
              <a:custGeom>
                <a:avLst/>
                <a:gdLst/>
                <a:ahLst/>
                <a:cxnLst>
                  <a:cxn ang="0">
                    <a:pos x="0" y="0"/>
                  </a:cxn>
                  <a:cxn ang="0">
                    <a:pos x="1029" y="435"/>
                  </a:cxn>
                  <a:cxn ang="0">
                    <a:pos x="991" y="1128"/>
                  </a:cxn>
                  <a:cxn ang="0">
                    <a:pos x="66" y="520"/>
                  </a:cxn>
                  <a:cxn ang="0">
                    <a:pos x="0" y="0"/>
                  </a:cxn>
                </a:cxnLst>
                <a:rect l="0" t="0" r="r" b="b"/>
                <a:pathLst>
                  <a:path w="1029" h="1128">
                    <a:moveTo>
                      <a:pt x="0" y="0"/>
                    </a:moveTo>
                    <a:lnTo>
                      <a:pt x="1029" y="435"/>
                    </a:lnTo>
                    <a:lnTo>
                      <a:pt x="991" y="1128"/>
                    </a:lnTo>
                    <a:lnTo>
                      <a:pt x="66" y="520"/>
                    </a:lnTo>
                    <a:lnTo>
                      <a:pt x="0" y="0"/>
                    </a:lnTo>
                    <a:close/>
                  </a:path>
                </a:pathLst>
              </a:custGeom>
              <a:solidFill>
                <a:srgbClr val="A8A8D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0" name="Freeform 14"/>
              <p:cNvSpPr>
                <a:spLocks/>
              </p:cNvSpPr>
              <p:nvPr/>
            </p:nvSpPr>
            <p:spPr bwMode="auto">
              <a:xfrm>
                <a:off x="1985" y="1897"/>
                <a:ext cx="292" cy="595"/>
              </a:xfrm>
              <a:custGeom>
                <a:avLst/>
                <a:gdLst/>
                <a:ahLst/>
                <a:cxnLst>
                  <a:cxn ang="0">
                    <a:pos x="0" y="0"/>
                  </a:cxn>
                  <a:cxn ang="0">
                    <a:pos x="56" y="470"/>
                  </a:cxn>
                  <a:cxn ang="0">
                    <a:pos x="292" y="595"/>
                  </a:cxn>
                  <a:cxn ang="0">
                    <a:pos x="292" y="143"/>
                  </a:cxn>
                  <a:cxn ang="0">
                    <a:pos x="0" y="0"/>
                  </a:cxn>
                </a:cxnLst>
                <a:rect l="0" t="0" r="r" b="b"/>
                <a:pathLst>
                  <a:path w="292" h="595">
                    <a:moveTo>
                      <a:pt x="0" y="0"/>
                    </a:moveTo>
                    <a:lnTo>
                      <a:pt x="56" y="470"/>
                    </a:lnTo>
                    <a:lnTo>
                      <a:pt x="292" y="595"/>
                    </a:lnTo>
                    <a:lnTo>
                      <a:pt x="292" y="14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1" name="Freeform 15"/>
              <p:cNvSpPr>
                <a:spLocks/>
              </p:cNvSpPr>
              <p:nvPr/>
            </p:nvSpPr>
            <p:spPr bwMode="auto">
              <a:xfrm>
                <a:off x="2012" y="1935"/>
                <a:ext cx="243" cy="519"/>
              </a:xfrm>
              <a:custGeom>
                <a:avLst/>
                <a:gdLst/>
                <a:ahLst/>
                <a:cxnLst>
                  <a:cxn ang="0">
                    <a:pos x="0" y="0"/>
                  </a:cxn>
                  <a:cxn ang="0">
                    <a:pos x="243" y="118"/>
                  </a:cxn>
                  <a:cxn ang="0">
                    <a:pos x="243" y="519"/>
                  </a:cxn>
                  <a:cxn ang="0">
                    <a:pos x="49" y="417"/>
                  </a:cxn>
                  <a:cxn ang="0">
                    <a:pos x="0" y="0"/>
                  </a:cxn>
                </a:cxnLst>
                <a:rect l="0" t="0" r="r" b="b"/>
                <a:pathLst>
                  <a:path w="243" h="519">
                    <a:moveTo>
                      <a:pt x="0" y="0"/>
                    </a:moveTo>
                    <a:lnTo>
                      <a:pt x="243" y="118"/>
                    </a:lnTo>
                    <a:lnTo>
                      <a:pt x="243" y="519"/>
                    </a:lnTo>
                    <a:lnTo>
                      <a:pt x="49" y="417"/>
                    </a:lnTo>
                    <a:lnTo>
                      <a:pt x="0" y="0"/>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2" name="Freeform 16"/>
              <p:cNvSpPr>
                <a:spLocks/>
              </p:cNvSpPr>
              <p:nvPr/>
            </p:nvSpPr>
            <p:spPr bwMode="auto">
              <a:xfrm>
                <a:off x="2012" y="1935"/>
                <a:ext cx="243" cy="303"/>
              </a:xfrm>
              <a:custGeom>
                <a:avLst/>
                <a:gdLst/>
                <a:ahLst/>
                <a:cxnLst>
                  <a:cxn ang="0">
                    <a:pos x="0" y="0"/>
                  </a:cxn>
                  <a:cxn ang="0">
                    <a:pos x="22" y="189"/>
                  </a:cxn>
                  <a:cxn ang="0">
                    <a:pos x="31" y="196"/>
                  </a:cxn>
                  <a:cxn ang="0">
                    <a:pos x="38" y="205"/>
                  </a:cxn>
                  <a:cxn ang="0">
                    <a:pos x="47" y="212"/>
                  </a:cxn>
                  <a:cxn ang="0">
                    <a:pos x="54" y="221"/>
                  </a:cxn>
                  <a:cxn ang="0">
                    <a:pos x="62" y="231"/>
                  </a:cxn>
                  <a:cxn ang="0">
                    <a:pos x="69" y="240"/>
                  </a:cxn>
                  <a:cxn ang="0">
                    <a:pos x="76" y="249"/>
                  </a:cxn>
                  <a:cxn ang="0">
                    <a:pos x="83" y="260"/>
                  </a:cxn>
                  <a:cxn ang="0">
                    <a:pos x="98" y="276"/>
                  </a:cxn>
                  <a:cxn ang="0">
                    <a:pos x="114" y="289"/>
                  </a:cxn>
                  <a:cxn ang="0">
                    <a:pos x="132" y="298"/>
                  </a:cxn>
                  <a:cxn ang="0">
                    <a:pos x="152" y="301"/>
                  </a:cxn>
                  <a:cxn ang="0">
                    <a:pos x="174" y="303"/>
                  </a:cxn>
                  <a:cxn ang="0">
                    <a:pos x="198" y="303"/>
                  </a:cxn>
                  <a:cxn ang="0">
                    <a:pos x="219" y="301"/>
                  </a:cxn>
                  <a:cxn ang="0">
                    <a:pos x="243" y="299"/>
                  </a:cxn>
                  <a:cxn ang="0">
                    <a:pos x="243" y="118"/>
                  </a:cxn>
                  <a:cxn ang="0">
                    <a:pos x="0" y="0"/>
                  </a:cxn>
                </a:cxnLst>
                <a:rect l="0" t="0" r="r" b="b"/>
                <a:pathLst>
                  <a:path w="243" h="303">
                    <a:moveTo>
                      <a:pt x="0" y="0"/>
                    </a:moveTo>
                    <a:lnTo>
                      <a:pt x="22" y="189"/>
                    </a:lnTo>
                    <a:lnTo>
                      <a:pt x="31" y="196"/>
                    </a:lnTo>
                    <a:lnTo>
                      <a:pt x="38" y="205"/>
                    </a:lnTo>
                    <a:lnTo>
                      <a:pt x="47" y="212"/>
                    </a:lnTo>
                    <a:lnTo>
                      <a:pt x="54" y="221"/>
                    </a:lnTo>
                    <a:lnTo>
                      <a:pt x="62" y="231"/>
                    </a:lnTo>
                    <a:lnTo>
                      <a:pt x="69" y="240"/>
                    </a:lnTo>
                    <a:lnTo>
                      <a:pt x="76" y="249"/>
                    </a:lnTo>
                    <a:lnTo>
                      <a:pt x="83" y="260"/>
                    </a:lnTo>
                    <a:lnTo>
                      <a:pt x="98" y="276"/>
                    </a:lnTo>
                    <a:lnTo>
                      <a:pt x="114" y="289"/>
                    </a:lnTo>
                    <a:lnTo>
                      <a:pt x="132" y="298"/>
                    </a:lnTo>
                    <a:lnTo>
                      <a:pt x="152" y="301"/>
                    </a:lnTo>
                    <a:lnTo>
                      <a:pt x="174" y="303"/>
                    </a:lnTo>
                    <a:lnTo>
                      <a:pt x="198" y="303"/>
                    </a:lnTo>
                    <a:lnTo>
                      <a:pt x="219" y="301"/>
                    </a:lnTo>
                    <a:lnTo>
                      <a:pt x="243" y="299"/>
                    </a:lnTo>
                    <a:lnTo>
                      <a:pt x="243" y="118"/>
                    </a:lnTo>
                    <a:lnTo>
                      <a:pt x="0" y="0"/>
                    </a:lnTo>
                    <a:close/>
                  </a:path>
                </a:pathLst>
              </a:custGeom>
              <a:solidFill>
                <a:srgbClr val="6D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3" name="Freeform 17"/>
              <p:cNvSpPr>
                <a:spLocks/>
              </p:cNvSpPr>
              <p:nvPr/>
            </p:nvSpPr>
            <p:spPr bwMode="auto">
              <a:xfrm>
                <a:off x="2480" y="2236"/>
                <a:ext cx="299" cy="535"/>
              </a:xfrm>
              <a:custGeom>
                <a:avLst/>
                <a:gdLst/>
                <a:ahLst/>
                <a:cxnLst>
                  <a:cxn ang="0">
                    <a:pos x="0" y="0"/>
                  </a:cxn>
                  <a:cxn ang="0">
                    <a:pos x="9" y="377"/>
                  </a:cxn>
                  <a:cxn ang="0">
                    <a:pos x="277" y="535"/>
                  </a:cxn>
                  <a:cxn ang="0">
                    <a:pos x="299" y="145"/>
                  </a:cxn>
                  <a:cxn ang="0">
                    <a:pos x="0" y="0"/>
                  </a:cxn>
                </a:cxnLst>
                <a:rect l="0" t="0" r="r" b="b"/>
                <a:pathLst>
                  <a:path w="299" h="535">
                    <a:moveTo>
                      <a:pt x="0" y="0"/>
                    </a:moveTo>
                    <a:lnTo>
                      <a:pt x="9" y="377"/>
                    </a:lnTo>
                    <a:lnTo>
                      <a:pt x="277" y="535"/>
                    </a:lnTo>
                    <a:lnTo>
                      <a:pt x="299" y="145"/>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4" name="Freeform 18"/>
              <p:cNvSpPr>
                <a:spLocks/>
              </p:cNvSpPr>
              <p:nvPr/>
            </p:nvSpPr>
            <p:spPr bwMode="auto">
              <a:xfrm>
                <a:off x="2503" y="2273"/>
                <a:ext cx="252" cy="460"/>
              </a:xfrm>
              <a:custGeom>
                <a:avLst/>
                <a:gdLst/>
                <a:ahLst/>
                <a:cxnLst>
                  <a:cxn ang="0">
                    <a:pos x="252" y="123"/>
                  </a:cxn>
                  <a:cxn ang="0">
                    <a:pos x="234" y="460"/>
                  </a:cxn>
                  <a:cxn ang="0">
                    <a:pos x="8" y="328"/>
                  </a:cxn>
                  <a:cxn ang="0">
                    <a:pos x="0" y="0"/>
                  </a:cxn>
                  <a:cxn ang="0">
                    <a:pos x="252" y="123"/>
                  </a:cxn>
                </a:cxnLst>
                <a:rect l="0" t="0" r="r" b="b"/>
                <a:pathLst>
                  <a:path w="252" h="460">
                    <a:moveTo>
                      <a:pt x="252" y="123"/>
                    </a:moveTo>
                    <a:lnTo>
                      <a:pt x="234" y="460"/>
                    </a:lnTo>
                    <a:lnTo>
                      <a:pt x="8" y="328"/>
                    </a:lnTo>
                    <a:lnTo>
                      <a:pt x="0" y="0"/>
                    </a:lnTo>
                    <a:lnTo>
                      <a:pt x="252" y="123"/>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5" name="Freeform 19"/>
              <p:cNvSpPr>
                <a:spLocks/>
              </p:cNvSpPr>
              <p:nvPr/>
            </p:nvSpPr>
            <p:spPr bwMode="auto">
              <a:xfrm>
                <a:off x="2503" y="2273"/>
                <a:ext cx="252" cy="217"/>
              </a:xfrm>
              <a:custGeom>
                <a:avLst/>
                <a:gdLst/>
                <a:ahLst/>
                <a:cxnLst>
                  <a:cxn ang="0">
                    <a:pos x="0" y="0"/>
                  </a:cxn>
                  <a:cxn ang="0">
                    <a:pos x="4" y="159"/>
                  </a:cxn>
                  <a:cxn ang="0">
                    <a:pos x="20" y="172"/>
                  </a:cxn>
                  <a:cxn ang="0">
                    <a:pos x="37" y="183"/>
                  </a:cxn>
                  <a:cxn ang="0">
                    <a:pos x="55" y="194"/>
                  </a:cxn>
                  <a:cxn ang="0">
                    <a:pos x="75" y="201"/>
                  </a:cxn>
                  <a:cxn ang="0">
                    <a:pos x="95" y="208"/>
                  </a:cxn>
                  <a:cxn ang="0">
                    <a:pos x="115" y="214"/>
                  </a:cxn>
                  <a:cxn ang="0">
                    <a:pos x="136" y="215"/>
                  </a:cxn>
                  <a:cxn ang="0">
                    <a:pos x="158" y="217"/>
                  </a:cxn>
                  <a:cxn ang="0">
                    <a:pos x="169" y="217"/>
                  </a:cxn>
                  <a:cxn ang="0">
                    <a:pos x="180" y="217"/>
                  </a:cxn>
                  <a:cxn ang="0">
                    <a:pos x="191" y="217"/>
                  </a:cxn>
                  <a:cxn ang="0">
                    <a:pos x="202" y="217"/>
                  </a:cxn>
                  <a:cxn ang="0">
                    <a:pos x="213" y="217"/>
                  </a:cxn>
                  <a:cxn ang="0">
                    <a:pos x="223" y="217"/>
                  </a:cxn>
                  <a:cxn ang="0">
                    <a:pos x="236" y="217"/>
                  </a:cxn>
                  <a:cxn ang="0">
                    <a:pos x="247" y="217"/>
                  </a:cxn>
                  <a:cxn ang="0">
                    <a:pos x="252" y="123"/>
                  </a:cxn>
                  <a:cxn ang="0">
                    <a:pos x="0" y="0"/>
                  </a:cxn>
                </a:cxnLst>
                <a:rect l="0" t="0" r="r" b="b"/>
                <a:pathLst>
                  <a:path w="252" h="217">
                    <a:moveTo>
                      <a:pt x="0" y="0"/>
                    </a:moveTo>
                    <a:lnTo>
                      <a:pt x="4" y="159"/>
                    </a:lnTo>
                    <a:lnTo>
                      <a:pt x="20" y="172"/>
                    </a:lnTo>
                    <a:lnTo>
                      <a:pt x="37" y="183"/>
                    </a:lnTo>
                    <a:lnTo>
                      <a:pt x="55" y="194"/>
                    </a:lnTo>
                    <a:lnTo>
                      <a:pt x="75" y="201"/>
                    </a:lnTo>
                    <a:lnTo>
                      <a:pt x="95" y="208"/>
                    </a:lnTo>
                    <a:lnTo>
                      <a:pt x="115" y="214"/>
                    </a:lnTo>
                    <a:lnTo>
                      <a:pt x="136" y="215"/>
                    </a:lnTo>
                    <a:lnTo>
                      <a:pt x="158" y="217"/>
                    </a:lnTo>
                    <a:lnTo>
                      <a:pt x="169" y="217"/>
                    </a:lnTo>
                    <a:lnTo>
                      <a:pt x="180" y="217"/>
                    </a:lnTo>
                    <a:lnTo>
                      <a:pt x="191" y="217"/>
                    </a:lnTo>
                    <a:lnTo>
                      <a:pt x="202" y="217"/>
                    </a:lnTo>
                    <a:lnTo>
                      <a:pt x="213" y="217"/>
                    </a:lnTo>
                    <a:lnTo>
                      <a:pt x="223" y="217"/>
                    </a:lnTo>
                    <a:lnTo>
                      <a:pt x="236" y="217"/>
                    </a:lnTo>
                    <a:lnTo>
                      <a:pt x="247" y="217"/>
                    </a:lnTo>
                    <a:lnTo>
                      <a:pt x="252" y="123"/>
                    </a:lnTo>
                    <a:lnTo>
                      <a:pt x="0" y="0"/>
                    </a:lnTo>
                    <a:close/>
                  </a:path>
                </a:pathLst>
              </a:custGeom>
              <a:solidFill>
                <a:srgbClr val="6D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6" name="Freeform 20"/>
              <p:cNvSpPr>
                <a:spLocks/>
              </p:cNvSpPr>
              <p:nvPr/>
            </p:nvSpPr>
            <p:spPr bwMode="auto">
              <a:xfrm>
                <a:off x="2875" y="2107"/>
                <a:ext cx="1190" cy="945"/>
              </a:xfrm>
              <a:custGeom>
                <a:avLst/>
                <a:gdLst/>
                <a:ahLst/>
                <a:cxnLst>
                  <a:cxn ang="0">
                    <a:pos x="1099" y="436"/>
                  </a:cxn>
                  <a:cxn ang="0">
                    <a:pos x="0" y="945"/>
                  </a:cxn>
                  <a:cxn ang="0">
                    <a:pos x="40" y="251"/>
                  </a:cxn>
                  <a:cxn ang="0">
                    <a:pos x="1190" y="0"/>
                  </a:cxn>
                  <a:cxn ang="0">
                    <a:pos x="1099" y="436"/>
                  </a:cxn>
                </a:cxnLst>
                <a:rect l="0" t="0" r="r" b="b"/>
                <a:pathLst>
                  <a:path w="1190" h="945">
                    <a:moveTo>
                      <a:pt x="1099" y="436"/>
                    </a:moveTo>
                    <a:lnTo>
                      <a:pt x="0" y="945"/>
                    </a:lnTo>
                    <a:lnTo>
                      <a:pt x="40" y="251"/>
                    </a:lnTo>
                    <a:lnTo>
                      <a:pt x="1190" y="0"/>
                    </a:lnTo>
                    <a:lnTo>
                      <a:pt x="1099" y="436"/>
                    </a:lnTo>
                    <a:close/>
                  </a:path>
                </a:pathLst>
              </a:custGeom>
              <a:solidFill>
                <a:srgbClr val="EAEAF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7" name="Freeform 21"/>
              <p:cNvSpPr>
                <a:spLocks/>
              </p:cNvSpPr>
              <p:nvPr/>
            </p:nvSpPr>
            <p:spPr bwMode="auto">
              <a:xfrm>
                <a:off x="2977" y="2305"/>
                <a:ext cx="384" cy="486"/>
              </a:xfrm>
              <a:custGeom>
                <a:avLst/>
                <a:gdLst/>
                <a:ahLst/>
                <a:cxnLst>
                  <a:cxn ang="0">
                    <a:pos x="12" y="91"/>
                  </a:cxn>
                  <a:cxn ang="0">
                    <a:pos x="0" y="486"/>
                  </a:cxn>
                  <a:cxn ang="0">
                    <a:pos x="359" y="352"/>
                  </a:cxn>
                  <a:cxn ang="0">
                    <a:pos x="384" y="0"/>
                  </a:cxn>
                  <a:cxn ang="0">
                    <a:pos x="12" y="91"/>
                  </a:cxn>
                </a:cxnLst>
                <a:rect l="0" t="0" r="r" b="b"/>
                <a:pathLst>
                  <a:path w="384" h="486">
                    <a:moveTo>
                      <a:pt x="12" y="91"/>
                    </a:moveTo>
                    <a:lnTo>
                      <a:pt x="0" y="486"/>
                    </a:lnTo>
                    <a:lnTo>
                      <a:pt x="359" y="352"/>
                    </a:lnTo>
                    <a:lnTo>
                      <a:pt x="384" y="0"/>
                    </a:lnTo>
                    <a:lnTo>
                      <a:pt x="12"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8" name="Freeform 22"/>
              <p:cNvSpPr>
                <a:spLocks/>
              </p:cNvSpPr>
              <p:nvPr/>
            </p:nvSpPr>
            <p:spPr bwMode="auto">
              <a:xfrm>
                <a:off x="3002" y="2336"/>
                <a:ext cx="334" cy="419"/>
              </a:xfrm>
              <a:custGeom>
                <a:avLst/>
                <a:gdLst/>
                <a:ahLst/>
                <a:cxnLst>
                  <a:cxn ang="0">
                    <a:pos x="310" y="303"/>
                  </a:cxn>
                  <a:cxn ang="0">
                    <a:pos x="0" y="419"/>
                  </a:cxn>
                  <a:cxn ang="0">
                    <a:pos x="11" y="80"/>
                  </a:cxn>
                  <a:cxn ang="0">
                    <a:pos x="334" y="0"/>
                  </a:cxn>
                  <a:cxn ang="0">
                    <a:pos x="310" y="303"/>
                  </a:cxn>
                </a:cxnLst>
                <a:rect l="0" t="0" r="r" b="b"/>
                <a:pathLst>
                  <a:path w="334" h="419">
                    <a:moveTo>
                      <a:pt x="310" y="303"/>
                    </a:moveTo>
                    <a:lnTo>
                      <a:pt x="0" y="419"/>
                    </a:lnTo>
                    <a:lnTo>
                      <a:pt x="11" y="80"/>
                    </a:lnTo>
                    <a:lnTo>
                      <a:pt x="334" y="0"/>
                    </a:lnTo>
                    <a:lnTo>
                      <a:pt x="310" y="3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9" name="Freeform 23"/>
              <p:cNvSpPr>
                <a:spLocks/>
              </p:cNvSpPr>
              <p:nvPr/>
            </p:nvSpPr>
            <p:spPr bwMode="auto">
              <a:xfrm>
                <a:off x="3009" y="2336"/>
                <a:ext cx="327" cy="203"/>
              </a:xfrm>
              <a:custGeom>
                <a:avLst/>
                <a:gdLst/>
                <a:ahLst/>
                <a:cxnLst>
                  <a:cxn ang="0">
                    <a:pos x="138" y="151"/>
                  </a:cxn>
                  <a:cxn ang="0">
                    <a:pos x="160" y="145"/>
                  </a:cxn>
                  <a:cxn ang="0">
                    <a:pos x="184" y="141"/>
                  </a:cxn>
                  <a:cxn ang="0">
                    <a:pos x="205" y="140"/>
                  </a:cxn>
                  <a:cxn ang="0">
                    <a:pos x="227" y="140"/>
                  </a:cxn>
                  <a:cxn ang="0">
                    <a:pos x="249" y="141"/>
                  </a:cxn>
                  <a:cxn ang="0">
                    <a:pos x="271" y="141"/>
                  </a:cxn>
                  <a:cxn ang="0">
                    <a:pos x="294" y="143"/>
                  </a:cxn>
                  <a:cxn ang="0">
                    <a:pos x="316" y="143"/>
                  </a:cxn>
                  <a:cxn ang="0">
                    <a:pos x="327" y="0"/>
                  </a:cxn>
                  <a:cxn ang="0">
                    <a:pos x="4" y="80"/>
                  </a:cxn>
                  <a:cxn ang="0">
                    <a:pos x="0" y="203"/>
                  </a:cxn>
                  <a:cxn ang="0">
                    <a:pos x="9" y="203"/>
                  </a:cxn>
                  <a:cxn ang="0">
                    <a:pos x="17" y="201"/>
                  </a:cxn>
                  <a:cxn ang="0">
                    <a:pos x="26" y="201"/>
                  </a:cxn>
                  <a:cxn ang="0">
                    <a:pos x="33" y="200"/>
                  </a:cxn>
                  <a:cxn ang="0">
                    <a:pos x="46" y="194"/>
                  </a:cxn>
                  <a:cxn ang="0">
                    <a:pos x="60" y="189"/>
                  </a:cxn>
                  <a:cxn ang="0">
                    <a:pos x="73" y="181"/>
                  </a:cxn>
                  <a:cxn ang="0">
                    <a:pos x="86" y="174"/>
                  </a:cxn>
                  <a:cxn ang="0">
                    <a:pos x="98" y="167"/>
                  </a:cxn>
                  <a:cxn ang="0">
                    <a:pos x="111" y="160"/>
                  </a:cxn>
                  <a:cxn ang="0">
                    <a:pos x="126" y="154"/>
                  </a:cxn>
                  <a:cxn ang="0">
                    <a:pos x="138" y="151"/>
                  </a:cxn>
                </a:cxnLst>
                <a:rect l="0" t="0" r="r" b="b"/>
                <a:pathLst>
                  <a:path w="327" h="203">
                    <a:moveTo>
                      <a:pt x="138" y="151"/>
                    </a:moveTo>
                    <a:lnTo>
                      <a:pt x="160" y="145"/>
                    </a:lnTo>
                    <a:lnTo>
                      <a:pt x="184" y="141"/>
                    </a:lnTo>
                    <a:lnTo>
                      <a:pt x="205" y="140"/>
                    </a:lnTo>
                    <a:lnTo>
                      <a:pt x="227" y="140"/>
                    </a:lnTo>
                    <a:lnTo>
                      <a:pt x="249" y="141"/>
                    </a:lnTo>
                    <a:lnTo>
                      <a:pt x="271" y="141"/>
                    </a:lnTo>
                    <a:lnTo>
                      <a:pt x="294" y="143"/>
                    </a:lnTo>
                    <a:lnTo>
                      <a:pt x="316" y="143"/>
                    </a:lnTo>
                    <a:lnTo>
                      <a:pt x="327" y="0"/>
                    </a:lnTo>
                    <a:lnTo>
                      <a:pt x="4" y="80"/>
                    </a:lnTo>
                    <a:lnTo>
                      <a:pt x="0" y="203"/>
                    </a:lnTo>
                    <a:lnTo>
                      <a:pt x="9" y="203"/>
                    </a:lnTo>
                    <a:lnTo>
                      <a:pt x="17" y="201"/>
                    </a:lnTo>
                    <a:lnTo>
                      <a:pt x="26" y="201"/>
                    </a:lnTo>
                    <a:lnTo>
                      <a:pt x="33" y="200"/>
                    </a:lnTo>
                    <a:lnTo>
                      <a:pt x="46" y="194"/>
                    </a:lnTo>
                    <a:lnTo>
                      <a:pt x="60" y="189"/>
                    </a:lnTo>
                    <a:lnTo>
                      <a:pt x="73" y="181"/>
                    </a:lnTo>
                    <a:lnTo>
                      <a:pt x="86" y="174"/>
                    </a:lnTo>
                    <a:lnTo>
                      <a:pt x="98" y="167"/>
                    </a:lnTo>
                    <a:lnTo>
                      <a:pt x="111" y="160"/>
                    </a:lnTo>
                    <a:lnTo>
                      <a:pt x="126" y="154"/>
                    </a:lnTo>
                    <a:lnTo>
                      <a:pt x="138" y="151"/>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0" name="Freeform 24"/>
              <p:cNvSpPr>
                <a:spLocks/>
              </p:cNvSpPr>
              <p:nvPr/>
            </p:nvSpPr>
            <p:spPr bwMode="auto">
              <a:xfrm>
                <a:off x="3602" y="2104"/>
                <a:ext cx="410" cy="470"/>
              </a:xfrm>
              <a:custGeom>
                <a:avLst/>
                <a:gdLst/>
                <a:ahLst/>
                <a:cxnLst>
                  <a:cxn ang="0">
                    <a:pos x="44" y="78"/>
                  </a:cxn>
                  <a:cxn ang="0">
                    <a:pos x="0" y="470"/>
                  </a:cxn>
                  <a:cxn ang="0">
                    <a:pos x="345" y="330"/>
                  </a:cxn>
                  <a:cxn ang="0">
                    <a:pos x="410" y="0"/>
                  </a:cxn>
                  <a:cxn ang="0">
                    <a:pos x="44" y="78"/>
                  </a:cxn>
                </a:cxnLst>
                <a:rect l="0" t="0" r="r" b="b"/>
                <a:pathLst>
                  <a:path w="410" h="470">
                    <a:moveTo>
                      <a:pt x="44" y="78"/>
                    </a:moveTo>
                    <a:lnTo>
                      <a:pt x="0" y="470"/>
                    </a:lnTo>
                    <a:lnTo>
                      <a:pt x="345" y="330"/>
                    </a:lnTo>
                    <a:lnTo>
                      <a:pt x="410" y="0"/>
                    </a:lnTo>
                    <a:lnTo>
                      <a:pt x="44"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1" name="Freeform 25"/>
              <p:cNvSpPr>
                <a:spLocks/>
              </p:cNvSpPr>
              <p:nvPr/>
            </p:nvSpPr>
            <p:spPr bwMode="auto">
              <a:xfrm>
                <a:off x="3631" y="2135"/>
                <a:ext cx="350" cy="402"/>
              </a:xfrm>
              <a:custGeom>
                <a:avLst/>
                <a:gdLst/>
                <a:ahLst/>
                <a:cxnLst>
                  <a:cxn ang="0">
                    <a:pos x="294" y="283"/>
                  </a:cxn>
                  <a:cxn ang="0">
                    <a:pos x="0" y="402"/>
                  </a:cxn>
                  <a:cxn ang="0">
                    <a:pos x="39" y="67"/>
                  </a:cxn>
                  <a:cxn ang="0">
                    <a:pos x="350" y="0"/>
                  </a:cxn>
                  <a:cxn ang="0">
                    <a:pos x="294" y="283"/>
                  </a:cxn>
                </a:cxnLst>
                <a:rect l="0" t="0" r="r" b="b"/>
                <a:pathLst>
                  <a:path w="350" h="402">
                    <a:moveTo>
                      <a:pt x="294" y="283"/>
                    </a:moveTo>
                    <a:lnTo>
                      <a:pt x="0" y="402"/>
                    </a:lnTo>
                    <a:lnTo>
                      <a:pt x="39" y="67"/>
                    </a:lnTo>
                    <a:lnTo>
                      <a:pt x="350" y="0"/>
                    </a:lnTo>
                    <a:lnTo>
                      <a:pt x="294" y="28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2" name="Freeform 26"/>
              <p:cNvSpPr>
                <a:spLocks/>
              </p:cNvSpPr>
              <p:nvPr/>
            </p:nvSpPr>
            <p:spPr bwMode="auto">
              <a:xfrm>
                <a:off x="3650" y="2135"/>
                <a:ext cx="331" cy="235"/>
              </a:xfrm>
              <a:custGeom>
                <a:avLst/>
                <a:gdLst/>
                <a:ahLst/>
                <a:cxnLst>
                  <a:cxn ang="0">
                    <a:pos x="29" y="234"/>
                  </a:cxn>
                  <a:cxn ang="0">
                    <a:pos x="45" y="230"/>
                  </a:cxn>
                  <a:cxn ang="0">
                    <a:pos x="59" y="226"/>
                  </a:cxn>
                  <a:cxn ang="0">
                    <a:pos x="74" y="219"/>
                  </a:cxn>
                  <a:cxn ang="0">
                    <a:pos x="88" y="214"/>
                  </a:cxn>
                  <a:cxn ang="0">
                    <a:pos x="101" y="206"/>
                  </a:cxn>
                  <a:cxn ang="0">
                    <a:pos x="116" y="199"/>
                  </a:cxn>
                  <a:cxn ang="0">
                    <a:pos x="130" y="194"/>
                  </a:cxn>
                  <a:cxn ang="0">
                    <a:pos x="145" y="186"/>
                  </a:cxn>
                  <a:cxn ang="0">
                    <a:pos x="163" y="181"/>
                  </a:cxn>
                  <a:cxn ang="0">
                    <a:pos x="181" y="177"/>
                  </a:cxn>
                  <a:cxn ang="0">
                    <a:pos x="199" y="176"/>
                  </a:cxn>
                  <a:cxn ang="0">
                    <a:pos x="219" y="176"/>
                  </a:cxn>
                  <a:cxn ang="0">
                    <a:pos x="237" y="179"/>
                  </a:cxn>
                  <a:cxn ang="0">
                    <a:pos x="257" y="181"/>
                  </a:cxn>
                  <a:cxn ang="0">
                    <a:pos x="275" y="185"/>
                  </a:cxn>
                  <a:cxn ang="0">
                    <a:pos x="295" y="188"/>
                  </a:cxn>
                  <a:cxn ang="0">
                    <a:pos x="331" y="0"/>
                  </a:cxn>
                  <a:cxn ang="0">
                    <a:pos x="20" y="67"/>
                  </a:cxn>
                  <a:cxn ang="0">
                    <a:pos x="0" y="235"/>
                  </a:cxn>
                  <a:cxn ang="0">
                    <a:pos x="7" y="235"/>
                  </a:cxn>
                  <a:cxn ang="0">
                    <a:pos x="14" y="235"/>
                  </a:cxn>
                  <a:cxn ang="0">
                    <a:pos x="21" y="235"/>
                  </a:cxn>
                  <a:cxn ang="0">
                    <a:pos x="29" y="234"/>
                  </a:cxn>
                </a:cxnLst>
                <a:rect l="0" t="0" r="r" b="b"/>
                <a:pathLst>
                  <a:path w="331" h="235">
                    <a:moveTo>
                      <a:pt x="29" y="234"/>
                    </a:moveTo>
                    <a:lnTo>
                      <a:pt x="45" y="230"/>
                    </a:lnTo>
                    <a:lnTo>
                      <a:pt x="59" y="226"/>
                    </a:lnTo>
                    <a:lnTo>
                      <a:pt x="74" y="219"/>
                    </a:lnTo>
                    <a:lnTo>
                      <a:pt x="88" y="214"/>
                    </a:lnTo>
                    <a:lnTo>
                      <a:pt x="101" y="206"/>
                    </a:lnTo>
                    <a:lnTo>
                      <a:pt x="116" y="199"/>
                    </a:lnTo>
                    <a:lnTo>
                      <a:pt x="130" y="194"/>
                    </a:lnTo>
                    <a:lnTo>
                      <a:pt x="145" y="186"/>
                    </a:lnTo>
                    <a:lnTo>
                      <a:pt x="163" y="181"/>
                    </a:lnTo>
                    <a:lnTo>
                      <a:pt x="181" y="177"/>
                    </a:lnTo>
                    <a:lnTo>
                      <a:pt x="199" y="176"/>
                    </a:lnTo>
                    <a:lnTo>
                      <a:pt x="219" y="176"/>
                    </a:lnTo>
                    <a:lnTo>
                      <a:pt x="237" y="179"/>
                    </a:lnTo>
                    <a:lnTo>
                      <a:pt x="257" y="181"/>
                    </a:lnTo>
                    <a:lnTo>
                      <a:pt x="275" y="185"/>
                    </a:lnTo>
                    <a:lnTo>
                      <a:pt x="295" y="188"/>
                    </a:lnTo>
                    <a:lnTo>
                      <a:pt x="331" y="0"/>
                    </a:lnTo>
                    <a:lnTo>
                      <a:pt x="20" y="67"/>
                    </a:lnTo>
                    <a:lnTo>
                      <a:pt x="0" y="235"/>
                    </a:lnTo>
                    <a:lnTo>
                      <a:pt x="7" y="235"/>
                    </a:lnTo>
                    <a:lnTo>
                      <a:pt x="14" y="235"/>
                    </a:lnTo>
                    <a:lnTo>
                      <a:pt x="21" y="235"/>
                    </a:lnTo>
                    <a:lnTo>
                      <a:pt x="29" y="234"/>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3" name="Freeform 27"/>
              <p:cNvSpPr>
                <a:spLocks/>
              </p:cNvSpPr>
              <p:nvPr/>
            </p:nvSpPr>
            <p:spPr bwMode="auto">
              <a:xfrm>
                <a:off x="1716" y="1357"/>
                <a:ext cx="2461" cy="1120"/>
              </a:xfrm>
              <a:custGeom>
                <a:avLst/>
                <a:gdLst/>
                <a:ahLst/>
                <a:cxnLst>
                  <a:cxn ang="0">
                    <a:pos x="2461" y="649"/>
                  </a:cxn>
                  <a:cxn ang="0">
                    <a:pos x="1652" y="0"/>
                  </a:cxn>
                  <a:cxn ang="0">
                    <a:pos x="660" y="12"/>
                  </a:cxn>
                  <a:cxn ang="0">
                    <a:pos x="0" y="395"/>
                  </a:cxn>
                  <a:cxn ang="0">
                    <a:pos x="22" y="546"/>
                  </a:cxn>
                  <a:cxn ang="0">
                    <a:pos x="1226" y="1120"/>
                  </a:cxn>
                  <a:cxn ang="0">
                    <a:pos x="2436" y="801"/>
                  </a:cxn>
                  <a:cxn ang="0">
                    <a:pos x="2461" y="649"/>
                  </a:cxn>
                </a:cxnLst>
                <a:rect l="0" t="0" r="r" b="b"/>
                <a:pathLst>
                  <a:path w="2461" h="1120">
                    <a:moveTo>
                      <a:pt x="2461" y="649"/>
                    </a:moveTo>
                    <a:lnTo>
                      <a:pt x="1652" y="0"/>
                    </a:lnTo>
                    <a:lnTo>
                      <a:pt x="660" y="12"/>
                    </a:lnTo>
                    <a:lnTo>
                      <a:pt x="0" y="395"/>
                    </a:lnTo>
                    <a:lnTo>
                      <a:pt x="22" y="546"/>
                    </a:lnTo>
                    <a:lnTo>
                      <a:pt x="1226" y="1120"/>
                    </a:lnTo>
                    <a:lnTo>
                      <a:pt x="2436" y="801"/>
                    </a:lnTo>
                    <a:lnTo>
                      <a:pt x="2461" y="6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4" name="Freeform 28"/>
              <p:cNvSpPr>
                <a:spLocks/>
              </p:cNvSpPr>
              <p:nvPr/>
            </p:nvSpPr>
            <p:spPr bwMode="auto">
              <a:xfrm>
                <a:off x="2402" y="1380"/>
                <a:ext cx="1734" cy="871"/>
              </a:xfrm>
              <a:custGeom>
                <a:avLst/>
                <a:gdLst/>
                <a:ahLst/>
                <a:cxnLst>
                  <a:cxn ang="0">
                    <a:pos x="1734" y="624"/>
                  </a:cxn>
                  <a:cxn ang="0">
                    <a:pos x="551" y="871"/>
                  </a:cxn>
                  <a:cxn ang="0">
                    <a:pos x="0" y="13"/>
                  </a:cxn>
                  <a:cxn ang="0">
                    <a:pos x="959" y="0"/>
                  </a:cxn>
                  <a:cxn ang="0">
                    <a:pos x="1734" y="624"/>
                  </a:cxn>
                </a:cxnLst>
                <a:rect l="0" t="0" r="r" b="b"/>
                <a:pathLst>
                  <a:path w="1734" h="871">
                    <a:moveTo>
                      <a:pt x="1734" y="624"/>
                    </a:moveTo>
                    <a:lnTo>
                      <a:pt x="551" y="871"/>
                    </a:lnTo>
                    <a:lnTo>
                      <a:pt x="0" y="13"/>
                    </a:lnTo>
                    <a:lnTo>
                      <a:pt x="959" y="0"/>
                    </a:lnTo>
                    <a:lnTo>
                      <a:pt x="1734" y="624"/>
                    </a:lnTo>
                    <a:close/>
                  </a:path>
                </a:pathLst>
              </a:custGeom>
              <a:solidFill>
                <a:srgbClr val="FF5959"/>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5" name="Freeform 29"/>
              <p:cNvSpPr>
                <a:spLocks/>
              </p:cNvSpPr>
              <p:nvPr/>
            </p:nvSpPr>
            <p:spPr bwMode="auto">
              <a:xfrm>
                <a:off x="2541" y="1465"/>
                <a:ext cx="690" cy="594"/>
              </a:xfrm>
              <a:custGeom>
                <a:avLst/>
                <a:gdLst/>
                <a:ahLst/>
                <a:cxnLst>
                  <a:cxn ang="0">
                    <a:pos x="690" y="111"/>
                  </a:cxn>
                  <a:cxn ang="0">
                    <a:pos x="28" y="0"/>
                  </a:cxn>
                  <a:cxn ang="0">
                    <a:pos x="0" y="146"/>
                  </a:cxn>
                  <a:cxn ang="0">
                    <a:pos x="135" y="354"/>
                  </a:cxn>
                  <a:cxn ang="0">
                    <a:pos x="650" y="594"/>
                  </a:cxn>
                  <a:cxn ang="0">
                    <a:pos x="690" y="111"/>
                  </a:cxn>
                </a:cxnLst>
                <a:rect l="0" t="0" r="r" b="b"/>
                <a:pathLst>
                  <a:path w="690" h="594">
                    <a:moveTo>
                      <a:pt x="690" y="111"/>
                    </a:moveTo>
                    <a:lnTo>
                      <a:pt x="28" y="0"/>
                    </a:lnTo>
                    <a:lnTo>
                      <a:pt x="0" y="146"/>
                    </a:lnTo>
                    <a:lnTo>
                      <a:pt x="135" y="354"/>
                    </a:lnTo>
                    <a:lnTo>
                      <a:pt x="650" y="594"/>
                    </a:lnTo>
                    <a:lnTo>
                      <a:pt x="690" y="111"/>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6" name="Freeform 30"/>
              <p:cNvSpPr>
                <a:spLocks/>
              </p:cNvSpPr>
              <p:nvPr/>
            </p:nvSpPr>
            <p:spPr bwMode="auto">
              <a:xfrm>
                <a:off x="3339" y="1262"/>
                <a:ext cx="537" cy="514"/>
              </a:xfrm>
              <a:custGeom>
                <a:avLst/>
                <a:gdLst/>
                <a:ahLst/>
                <a:cxnLst>
                  <a:cxn ang="0">
                    <a:pos x="369" y="0"/>
                  </a:cxn>
                  <a:cxn ang="0">
                    <a:pos x="11" y="22"/>
                  </a:cxn>
                  <a:cxn ang="0">
                    <a:pos x="0" y="421"/>
                  </a:cxn>
                  <a:cxn ang="0">
                    <a:pos x="363" y="514"/>
                  </a:cxn>
                  <a:cxn ang="0">
                    <a:pos x="528" y="408"/>
                  </a:cxn>
                  <a:cxn ang="0">
                    <a:pos x="537" y="120"/>
                  </a:cxn>
                  <a:cxn ang="0">
                    <a:pos x="369" y="0"/>
                  </a:cxn>
                </a:cxnLst>
                <a:rect l="0" t="0" r="r" b="b"/>
                <a:pathLst>
                  <a:path w="537" h="514">
                    <a:moveTo>
                      <a:pt x="369" y="0"/>
                    </a:moveTo>
                    <a:lnTo>
                      <a:pt x="11" y="22"/>
                    </a:lnTo>
                    <a:lnTo>
                      <a:pt x="0" y="421"/>
                    </a:lnTo>
                    <a:lnTo>
                      <a:pt x="363" y="514"/>
                    </a:lnTo>
                    <a:lnTo>
                      <a:pt x="528" y="408"/>
                    </a:lnTo>
                    <a:lnTo>
                      <a:pt x="537" y="120"/>
                    </a:lnTo>
                    <a:lnTo>
                      <a:pt x="36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7" name="Freeform 31"/>
              <p:cNvSpPr>
                <a:spLocks/>
              </p:cNvSpPr>
              <p:nvPr/>
            </p:nvSpPr>
            <p:spPr bwMode="auto">
              <a:xfrm>
                <a:off x="3713" y="1302"/>
                <a:ext cx="143" cy="435"/>
              </a:xfrm>
              <a:custGeom>
                <a:avLst/>
                <a:gdLst/>
                <a:ahLst/>
                <a:cxnLst>
                  <a:cxn ang="0">
                    <a:pos x="4" y="0"/>
                  </a:cxn>
                  <a:cxn ang="0">
                    <a:pos x="143" y="95"/>
                  </a:cxn>
                  <a:cxn ang="0">
                    <a:pos x="134" y="354"/>
                  </a:cxn>
                  <a:cxn ang="0">
                    <a:pos x="0" y="435"/>
                  </a:cxn>
                  <a:cxn ang="0">
                    <a:pos x="4" y="0"/>
                  </a:cxn>
                </a:cxnLst>
                <a:rect l="0" t="0" r="r" b="b"/>
                <a:pathLst>
                  <a:path w="143" h="435">
                    <a:moveTo>
                      <a:pt x="4" y="0"/>
                    </a:moveTo>
                    <a:lnTo>
                      <a:pt x="143" y="95"/>
                    </a:lnTo>
                    <a:lnTo>
                      <a:pt x="134" y="354"/>
                    </a:lnTo>
                    <a:lnTo>
                      <a:pt x="0" y="435"/>
                    </a:lnTo>
                    <a:lnTo>
                      <a:pt x="4" y="0"/>
                    </a:lnTo>
                    <a:close/>
                  </a:path>
                </a:pathLst>
              </a:custGeom>
              <a:solidFill>
                <a:srgbClr val="00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8" name="Freeform 32"/>
              <p:cNvSpPr>
                <a:spLocks/>
              </p:cNvSpPr>
              <p:nvPr/>
            </p:nvSpPr>
            <p:spPr bwMode="auto">
              <a:xfrm>
                <a:off x="3367" y="1289"/>
                <a:ext cx="322" cy="456"/>
              </a:xfrm>
              <a:custGeom>
                <a:avLst/>
                <a:gdLst/>
                <a:ahLst/>
                <a:cxnLst>
                  <a:cxn ang="0">
                    <a:pos x="321" y="456"/>
                  </a:cxn>
                  <a:cxn ang="0">
                    <a:pos x="0" y="372"/>
                  </a:cxn>
                  <a:cxn ang="0">
                    <a:pos x="9" y="20"/>
                  </a:cxn>
                  <a:cxn ang="0">
                    <a:pos x="322" y="0"/>
                  </a:cxn>
                  <a:cxn ang="0">
                    <a:pos x="321" y="456"/>
                  </a:cxn>
                </a:cxnLst>
                <a:rect l="0" t="0" r="r" b="b"/>
                <a:pathLst>
                  <a:path w="322" h="456">
                    <a:moveTo>
                      <a:pt x="321" y="456"/>
                    </a:moveTo>
                    <a:lnTo>
                      <a:pt x="0" y="372"/>
                    </a:lnTo>
                    <a:lnTo>
                      <a:pt x="9" y="20"/>
                    </a:lnTo>
                    <a:lnTo>
                      <a:pt x="322" y="0"/>
                    </a:lnTo>
                    <a:lnTo>
                      <a:pt x="321" y="456"/>
                    </a:lnTo>
                    <a:close/>
                  </a:path>
                </a:pathLst>
              </a:custGeom>
              <a:solidFill>
                <a:srgbClr val="00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9" name="Freeform 33"/>
              <p:cNvSpPr>
                <a:spLocks/>
              </p:cNvSpPr>
              <p:nvPr/>
            </p:nvSpPr>
            <p:spPr bwMode="auto">
              <a:xfrm>
                <a:off x="3417" y="1342"/>
                <a:ext cx="243" cy="330"/>
              </a:xfrm>
              <a:custGeom>
                <a:avLst/>
                <a:gdLst/>
                <a:ahLst/>
                <a:cxnLst>
                  <a:cxn ang="0">
                    <a:pos x="0" y="7"/>
                  </a:cxn>
                  <a:cxn ang="0">
                    <a:pos x="0" y="278"/>
                  </a:cxn>
                  <a:cxn ang="0">
                    <a:pos x="227" y="330"/>
                  </a:cxn>
                  <a:cxn ang="0">
                    <a:pos x="243" y="0"/>
                  </a:cxn>
                  <a:cxn ang="0">
                    <a:pos x="0" y="7"/>
                  </a:cxn>
                </a:cxnLst>
                <a:rect l="0" t="0" r="r" b="b"/>
                <a:pathLst>
                  <a:path w="243" h="330">
                    <a:moveTo>
                      <a:pt x="0" y="7"/>
                    </a:moveTo>
                    <a:lnTo>
                      <a:pt x="0" y="278"/>
                    </a:lnTo>
                    <a:lnTo>
                      <a:pt x="227" y="330"/>
                    </a:lnTo>
                    <a:lnTo>
                      <a:pt x="243" y="0"/>
                    </a:lnTo>
                    <a:lnTo>
                      <a:pt x="0" y="7"/>
                    </a:lnTo>
                    <a:close/>
                  </a:path>
                </a:pathLst>
              </a:custGeom>
              <a:solidFill>
                <a:srgbClr val="BF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0" name="Freeform 34"/>
              <p:cNvSpPr>
                <a:spLocks/>
              </p:cNvSpPr>
              <p:nvPr/>
            </p:nvSpPr>
            <p:spPr bwMode="auto">
              <a:xfrm>
                <a:off x="3465" y="1389"/>
                <a:ext cx="168" cy="214"/>
              </a:xfrm>
              <a:custGeom>
                <a:avLst/>
                <a:gdLst/>
                <a:ahLst/>
                <a:cxnLst>
                  <a:cxn ang="0">
                    <a:pos x="137" y="6"/>
                  </a:cxn>
                  <a:cxn ang="0">
                    <a:pos x="132" y="100"/>
                  </a:cxn>
                  <a:cxn ang="0">
                    <a:pos x="112" y="96"/>
                  </a:cxn>
                  <a:cxn ang="0">
                    <a:pos x="112" y="71"/>
                  </a:cxn>
                  <a:cxn ang="0">
                    <a:pos x="105" y="69"/>
                  </a:cxn>
                  <a:cxn ang="0">
                    <a:pos x="99" y="69"/>
                  </a:cxn>
                  <a:cxn ang="0">
                    <a:pos x="92" y="67"/>
                  </a:cxn>
                  <a:cxn ang="0">
                    <a:pos x="87" y="67"/>
                  </a:cxn>
                  <a:cxn ang="0">
                    <a:pos x="76" y="67"/>
                  </a:cxn>
                  <a:cxn ang="0">
                    <a:pos x="65" y="71"/>
                  </a:cxn>
                  <a:cxn ang="0">
                    <a:pos x="56" y="75"/>
                  </a:cxn>
                  <a:cxn ang="0">
                    <a:pos x="47" y="78"/>
                  </a:cxn>
                  <a:cxn ang="0">
                    <a:pos x="39" y="85"/>
                  </a:cxn>
                  <a:cxn ang="0">
                    <a:pos x="34" y="91"/>
                  </a:cxn>
                  <a:cxn ang="0">
                    <a:pos x="32" y="100"/>
                  </a:cxn>
                  <a:cxn ang="0">
                    <a:pos x="30" y="107"/>
                  </a:cxn>
                  <a:cxn ang="0">
                    <a:pos x="32" y="120"/>
                  </a:cxn>
                  <a:cxn ang="0">
                    <a:pos x="34" y="131"/>
                  </a:cxn>
                  <a:cxn ang="0">
                    <a:pos x="39" y="142"/>
                  </a:cxn>
                  <a:cxn ang="0">
                    <a:pos x="47" y="151"/>
                  </a:cxn>
                  <a:cxn ang="0">
                    <a:pos x="56" y="158"/>
                  </a:cxn>
                  <a:cxn ang="0">
                    <a:pos x="67" y="163"/>
                  </a:cxn>
                  <a:cxn ang="0">
                    <a:pos x="78" y="165"/>
                  </a:cxn>
                  <a:cxn ang="0">
                    <a:pos x="90" y="167"/>
                  </a:cxn>
                  <a:cxn ang="0">
                    <a:pos x="99" y="167"/>
                  </a:cxn>
                  <a:cxn ang="0">
                    <a:pos x="107" y="165"/>
                  </a:cxn>
                  <a:cxn ang="0">
                    <a:pos x="116" y="163"/>
                  </a:cxn>
                  <a:cxn ang="0">
                    <a:pos x="127" y="158"/>
                  </a:cxn>
                  <a:cxn ang="0">
                    <a:pos x="121" y="145"/>
                  </a:cxn>
                  <a:cxn ang="0">
                    <a:pos x="137" y="131"/>
                  </a:cxn>
                  <a:cxn ang="0">
                    <a:pos x="168" y="200"/>
                  </a:cxn>
                  <a:cxn ang="0">
                    <a:pos x="150" y="214"/>
                  </a:cxn>
                  <a:cxn ang="0">
                    <a:pos x="141" y="193"/>
                  </a:cxn>
                  <a:cxn ang="0">
                    <a:pos x="127" y="200"/>
                  </a:cxn>
                  <a:cxn ang="0">
                    <a:pos x="116" y="205"/>
                  </a:cxn>
                  <a:cxn ang="0">
                    <a:pos x="103" y="209"/>
                  </a:cxn>
                  <a:cxn ang="0">
                    <a:pos x="90" y="209"/>
                  </a:cxn>
                  <a:cxn ang="0">
                    <a:pos x="72" y="207"/>
                  </a:cxn>
                  <a:cxn ang="0">
                    <a:pos x="56" y="200"/>
                  </a:cxn>
                  <a:cxn ang="0">
                    <a:pos x="39" y="191"/>
                  </a:cxn>
                  <a:cxn ang="0">
                    <a:pos x="27" y="178"/>
                  </a:cxn>
                  <a:cxn ang="0">
                    <a:pos x="16" y="163"/>
                  </a:cxn>
                  <a:cxn ang="0">
                    <a:pos x="7" y="145"/>
                  </a:cxn>
                  <a:cxn ang="0">
                    <a:pos x="1" y="127"/>
                  </a:cxn>
                  <a:cxn ang="0">
                    <a:pos x="0" y="107"/>
                  </a:cxn>
                  <a:cxn ang="0">
                    <a:pos x="1" y="91"/>
                  </a:cxn>
                  <a:cxn ang="0">
                    <a:pos x="7" y="75"/>
                  </a:cxn>
                  <a:cxn ang="0">
                    <a:pos x="14" y="60"/>
                  </a:cxn>
                  <a:cxn ang="0">
                    <a:pos x="25" y="49"/>
                  </a:cxn>
                  <a:cxn ang="0">
                    <a:pos x="38" y="38"/>
                  </a:cxn>
                  <a:cxn ang="0">
                    <a:pos x="52" y="31"/>
                  </a:cxn>
                  <a:cxn ang="0">
                    <a:pos x="69" y="26"/>
                  </a:cxn>
                  <a:cxn ang="0">
                    <a:pos x="87" y="24"/>
                  </a:cxn>
                  <a:cxn ang="0">
                    <a:pos x="92" y="24"/>
                  </a:cxn>
                  <a:cxn ang="0">
                    <a:pos x="99" y="24"/>
                  </a:cxn>
                  <a:cxn ang="0">
                    <a:pos x="107" y="26"/>
                  </a:cxn>
                  <a:cxn ang="0">
                    <a:pos x="116" y="27"/>
                  </a:cxn>
                  <a:cxn ang="0">
                    <a:pos x="117" y="0"/>
                  </a:cxn>
                  <a:cxn ang="0">
                    <a:pos x="137" y="6"/>
                  </a:cxn>
                </a:cxnLst>
                <a:rect l="0" t="0" r="r" b="b"/>
                <a:pathLst>
                  <a:path w="168" h="214">
                    <a:moveTo>
                      <a:pt x="137" y="6"/>
                    </a:moveTo>
                    <a:lnTo>
                      <a:pt x="132" y="100"/>
                    </a:lnTo>
                    <a:lnTo>
                      <a:pt x="112" y="96"/>
                    </a:lnTo>
                    <a:lnTo>
                      <a:pt x="112" y="71"/>
                    </a:lnTo>
                    <a:lnTo>
                      <a:pt x="105" y="69"/>
                    </a:lnTo>
                    <a:lnTo>
                      <a:pt x="99" y="69"/>
                    </a:lnTo>
                    <a:lnTo>
                      <a:pt x="92" y="67"/>
                    </a:lnTo>
                    <a:lnTo>
                      <a:pt x="87" y="67"/>
                    </a:lnTo>
                    <a:lnTo>
                      <a:pt x="76" y="67"/>
                    </a:lnTo>
                    <a:lnTo>
                      <a:pt x="65" y="71"/>
                    </a:lnTo>
                    <a:lnTo>
                      <a:pt x="56" y="75"/>
                    </a:lnTo>
                    <a:lnTo>
                      <a:pt x="47" y="78"/>
                    </a:lnTo>
                    <a:lnTo>
                      <a:pt x="39" y="85"/>
                    </a:lnTo>
                    <a:lnTo>
                      <a:pt x="34" y="91"/>
                    </a:lnTo>
                    <a:lnTo>
                      <a:pt x="32" y="100"/>
                    </a:lnTo>
                    <a:lnTo>
                      <a:pt x="30" y="107"/>
                    </a:lnTo>
                    <a:lnTo>
                      <a:pt x="32" y="120"/>
                    </a:lnTo>
                    <a:lnTo>
                      <a:pt x="34" y="131"/>
                    </a:lnTo>
                    <a:lnTo>
                      <a:pt x="39" y="142"/>
                    </a:lnTo>
                    <a:lnTo>
                      <a:pt x="47" y="151"/>
                    </a:lnTo>
                    <a:lnTo>
                      <a:pt x="56" y="158"/>
                    </a:lnTo>
                    <a:lnTo>
                      <a:pt x="67" y="163"/>
                    </a:lnTo>
                    <a:lnTo>
                      <a:pt x="78" y="165"/>
                    </a:lnTo>
                    <a:lnTo>
                      <a:pt x="90" y="167"/>
                    </a:lnTo>
                    <a:lnTo>
                      <a:pt x="99" y="167"/>
                    </a:lnTo>
                    <a:lnTo>
                      <a:pt x="107" y="165"/>
                    </a:lnTo>
                    <a:lnTo>
                      <a:pt x="116" y="163"/>
                    </a:lnTo>
                    <a:lnTo>
                      <a:pt x="127" y="158"/>
                    </a:lnTo>
                    <a:lnTo>
                      <a:pt x="121" y="145"/>
                    </a:lnTo>
                    <a:lnTo>
                      <a:pt x="137" y="131"/>
                    </a:lnTo>
                    <a:lnTo>
                      <a:pt x="168" y="200"/>
                    </a:lnTo>
                    <a:lnTo>
                      <a:pt x="150" y="214"/>
                    </a:lnTo>
                    <a:lnTo>
                      <a:pt x="141" y="193"/>
                    </a:lnTo>
                    <a:lnTo>
                      <a:pt x="127" y="200"/>
                    </a:lnTo>
                    <a:lnTo>
                      <a:pt x="116" y="205"/>
                    </a:lnTo>
                    <a:lnTo>
                      <a:pt x="103" y="209"/>
                    </a:lnTo>
                    <a:lnTo>
                      <a:pt x="90" y="209"/>
                    </a:lnTo>
                    <a:lnTo>
                      <a:pt x="72" y="207"/>
                    </a:lnTo>
                    <a:lnTo>
                      <a:pt x="56" y="200"/>
                    </a:lnTo>
                    <a:lnTo>
                      <a:pt x="39" y="191"/>
                    </a:lnTo>
                    <a:lnTo>
                      <a:pt x="27" y="178"/>
                    </a:lnTo>
                    <a:lnTo>
                      <a:pt x="16" y="163"/>
                    </a:lnTo>
                    <a:lnTo>
                      <a:pt x="7" y="145"/>
                    </a:lnTo>
                    <a:lnTo>
                      <a:pt x="1" y="127"/>
                    </a:lnTo>
                    <a:lnTo>
                      <a:pt x="0" y="107"/>
                    </a:lnTo>
                    <a:lnTo>
                      <a:pt x="1" y="91"/>
                    </a:lnTo>
                    <a:lnTo>
                      <a:pt x="7" y="75"/>
                    </a:lnTo>
                    <a:lnTo>
                      <a:pt x="14" y="60"/>
                    </a:lnTo>
                    <a:lnTo>
                      <a:pt x="25" y="49"/>
                    </a:lnTo>
                    <a:lnTo>
                      <a:pt x="38" y="38"/>
                    </a:lnTo>
                    <a:lnTo>
                      <a:pt x="52" y="31"/>
                    </a:lnTo>
                    <a:lnTo>
                      <a:pt x="69" y="26"/>
                    </a:lnTo>
                    <a:lnTo>
                      <a:pt x="87" y="24"/>
                    </a:lnTo>
                    <a:lnTo>
                      <a:pt x="92" y="24"/>
                    </a:lnTo>
                    <a:lnTo>
                      <a:pt x="99" y="24"/>
                    </a:lnTo>
                    <a:lnTo>
                      <a:pt x="107" y="26"/>
                    </a:lnTo>
                    <a:lnTo>
                      <a:pt x="116" y="27"/>
                    </a:lnTo>
                    <a:lnTo>
                      <a:pt x="117" y="0"/>
                    </a:lnTo>
                    <a:lnTo>
                      <a:pt x="137" y="6"/>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1" name="Freeform 35"/>
              <p:cNvSpPr>
                <a:spLocks/>
              </p:cNvSpPr>
              <p:nvPr/>
            </p:nvSpPr>
            <p:spPr bwMode="auto">
              <a:xfrm>
                <a:off x="1745" y="1777"/>
                <a:ext cx="1190" cy="668"/>
              </a:xfrm>
              <a:custGeom>
                <a:avLst/>
                <a:gdLst/>
                <a:ahLst/>
                <a:cxnLst>
                  <a:cxn ang="0">
                    <a:pos x="1190" y="496"/>
                  </a:cxn>
                  <a:cxn ang="0">
                    <a:pos x="1186" y="668"/>
                  </a:cxn>
                  <a:cxn ang="0">
                    <a:pos x="15" y="109"/>
                  </a:cxn>
                  <a:cxn ang="0">
                    <a:pos x="0" y="0"/>
                  </a:cxn>
                  <a:cxn ang="0">
                    <a:pos x="1190" y="496"/>
                  </a:cxn>
                </a:cxnLst>
                <a:rect l="0" t="0" r="r" b="b"/>
                <a:pathLst>
                  <a:path w="1190" h="668">
                    <a:moveTo>
                      <a:pt x="1190" y="496"/>
                    </a:moveTo>
                    <a:lnTo>
                      <a:pt x="1186" y="668"/>
                    </a:lnTo>
                    <a:lnTo>
                      <a:pt x="15" y="109"/>
                    </a:lnTo>
                    <a:lnTo>
                      <a:pt x="0" y="0"/>
                    </a:lnTo>
                    <a:lnTo>
                      <a:pt x="1190" y="496"/>
                    </a:lnTo>
                    <a:close/>
                  </a:path>
                </a:pathLst>
              </a:custGeom>
              <a:solidFill>
                <a:srgbClr val="BFBFB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2" name="Freeform 36"/>
              <p:cNvSpPr>
                <a:spLocks/>
              </p:cNvSpPr>
              <p:nvPr/>
            </p:nvSpPr>
            <p:spPr bwMode="auto">
              <a:xfrm>
                <a:off x="1758" y="1398"/>
                <a:ext cx="1159" cy="840"/>
              </a:xfrm>
              <a:custGeom>
                <a:avLst/>
                <a:gdLst/>
                <a:ahLst/>
                <a:cxnLst>
                  <a:cxn ang="0">
                    <a:pos x="0" y="358"/>
                  </a:cxn>
                  <a:cxn ang="0">
                    <a:pos x="618" y="0"/>
                  </a:cxn>
                  <a:cxn ang="0">
                    <a:pos x="1159" y="840"/>
                  </a:cxn>
                  <a:cxn ang="0">
                    <a:pos x="0" y="358"/>
                  </a:cxn>
                </a:cxnLst>
                <a:rect l="0" t="0" r="r" b="b"/>
                <a:pathLst>
                  <a:path w="1159" h="840">
                    <a:moveTo>
                      <a:pt x="0" y="358"/>
                    </a:moveTo>
                    <a:lnTo>
                      <a:pt x="618" y="0"/>
                    </a:lnTo>
                    <a:lnTo>
                      <a:pt x="1159" y="840"/>
                    </a:lnTo>
                    <a:lnTo>
                      <a:pt x="0" y="35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3" name="Freeform 37"/>
              <p:cNvSpPr>
                <a:spLocks/>
              </p:cNvSpPr>
              <p:nvPr/>
            </p:nvSpPr>
            <p:spPr bwMode="auto">
              <a:xfrm>
                <a:off x="1963" y="1679"/>
                <a:ext cx="636" cy="423"/>
              </a:xfrm>
              <a:custGeom>
                <a:avLst/>
                <a:gdLst/>
                <a:ahLst/>
                <a:cxnLst>
                  <a:cxn ang="0">
                    <a:pos x="294" y="0"/>
                  </a:cxn>
                  <a:cxn ang="0">
                    <a:pos x="270" y="0"/>
                  </a:cxn>
                  <a:cxn ang="0">
                    <a:pos x="248" y="4"/>
                  </a:cxn>
                  <a:cxn ang="0">
                    <a:pos x="225" y="8"/>
                  </a:cxn>
                  <a:cxn ang="0">
                    <a:pos x="203" y="11"/>
                  </a:cxn>
                  <a:cxn ang="0">
                    <a:pos x="181" y="19"/>
                  </a:cxn>
                  <a:cxn ang="0">
                    <a:pos x="161" y="26"/>
                  </a:cxn>
                  <a:cxn ang="0">
                    <a:pos x="141" y="35"/>
                  </a:cxn>
                  <a:cxn ang="0">
                    <a:pos x="123" y="46"/>
                  </a:cxn>
                  <a:cxn ang="0">
                    <a:pos x="103" y="57"/>
                  </a:cxn>
                  <a:cxn ang="0">
                    <a:pos x="87" y="69"/>
                  </a:cxn>
                  <a:cxn ang="0">
                    <a:pos x="69" y="82"/>
                  </a:cxn>
                  <a:cxn ang="0">
                    <a:pos x="54" y="97"/>
                  </a:cxn>
                  <a:cxn ang="0">
                    <a:pos x="38" y="113"/>
                  </a:cxn>
                  <a:cxn ang="0">
                    <a:pos x="25" y="129"/>
                  </a:cxn>
                  <a:cxn ang="0">
                    <a:pos x="11" y="146"/>
                  </a:cxn>
                  <a:cxn ang="0">
                    <a:pos x="0" y="164"/>
                  </a:cxn>
                  <a:cxn ang="0">
                    <a:pos x="624" y="423"/>
                  </a:cxn>
                  <a:cxn ang="0">
                    <a:pos x="629" y="401"/>
                  </a:cxn>
                  <a:cxn ang="0">
                    <a:pos x="633" y="380"/>
                  </a:cxn>
                  <a:cxn ang="0">
                    <a:pos x="636" y="358"/>
                  </a:cxn>
                  <a:cxn ang="0">
                    <a:pos x="636" y="334"/>
                  </a:cxn>
                  <a:cxn ang="0">
                    <a:pos x="635" y="300"/>
                  </a:cxn>
                  <a:cxn ang="0">
                    <a:pos x="629" y="267"/>
                  </a:cxn>
                  <a:cxn ang="0">
                    <a:pos x="622" y="234"/>
                  </a:cxn>
                  <a:cxn ang="0">
                    <a:pos x="609" y="204"/>
                  </a:cxn>
                  <a:cxn ang="0">
                    <a:pos x="595" y="175"/>
                  </a:cxn>
                  <a:cxn ang="0">
                    <a:pos x="578" y="147"/>
                  </a:cxn>
                  <a:cxn ang="0">
                    <a:pos x="559" y="122"/>
                  </a:cxn>
                  <a:cxn ang="0">
                    <a:pos x="537" y="98"/>
                  </a:cxn>
                  <a:cxn ang="0">
                    <a:pos x="511" y="77"/>
                  </a:cxn>
                  <a:cxn ang="0">
                    <a:pos x="486" y="57"/>
                  </a:cxn>
                  <a:cxn ang="0">
                    <a:pos x="457" y="40"/>
                  </a:cxn>
                  <a:cxn ang="0">
                    <a:pos x="428" y="26"/>
                  </a:cxn>
                  <a:cxn ang="0">
                    <a:pos x="395" y="15"/>
                  </a:cxn>
                  <a:cxn ang="0">
                    <a:pos x="363" y="8"/>
                  </a:cxn>
                  <a:cxn ang="0">
                    <a:pos x="328" y="2"/>
                  </a:cxn>
                  <a:cxn ang="0">
                    <a:pos x="294" y="0"/>
                  </a:cxn>
                </a:cxnLst>
                <a:rect l="0" t="0" r="r" b="b"/>
                <a:pathLst>
                  <a:path w="636" h="423">
                    <a:moveTo>
                      <a:pt x="294" y="0"/>
                    </a:moveTo>
                    <a:lnTo>
                      <a:pt x="270" y="0"/>
                    </a:lnTo>
                    <a:lnTo>
                      <a:pt x="248" y="4"/>
                    </a:lnTo>
                    <a:lnTo>
                      <a:pt x="225" y="8"/>
                    </a:lnTo>
                    <a:lnTo>
                      <a:pt x="203" y="11"/>
                    </a:lnTo>
                    <a:lnTo>
                      <a:pt x="181" y="19"/>
                    </a:lnTo>
                    <a:lnTo>
                      <a:pt x="161" y="26"/>
                    </a:lnTo>
                    <a:lnTo>
                      <a:pt x="141" y="35"/>
                    </a:lnTo>
                    <a:lnTo>
                      <a:pt x="123" y="46"/>
                    </a:lnTo>
                    <a:lnTo>
                      <a:pt x="103" y="57"/>
                    </a:lnTo>
                    <a:lnTo>
                      <a:pt x="87" y="69"/>
                    </a:lnTo>
                    <a:lnTo>
                      <a:pt x="69" y="82"/>
                    </a:lnTo>
                    <a:lnTo>
                      <a:pt x="54" y="97"/>
                    </a:lnTo>
                    <a:lnTo>
                      <a:pt x="38" y="113"/>
                    </a:lnTo>
                    <a:lnTo>
                      <a:pt x="25" y="129"/>
                    </a:lnTo>
                    <a:lnTo>
                      <a:pt x="11" y="146"/>
                    </a:lnTo>
                    <a:lnTo>
                      <a:pt x="0" y="164"/>
                    </a:lnTo>
                    <a:lnTo>
                      <a:pt x="624" y="423"/>
                    </a:lnTo>
                    <a:lnTo>
                      <a:pt x="629" y="401"/>
                    </a:lnTo>
                    <a:lnTo>
                      <a:pt x="633" y="380"/>
                    </a:lnTo>
                    <a:lnTo>
                      <a:pt x="636" y="358"/>
                    </a:lnTo>
                    <a:lnTo>
                      <a:pt x="636" y="334"/>
                    </a:lnTo>
                    <a:lnTo>
                      <a:pt x="635" y="300"/>
                    </a:lnTo>
                    <a:lnTo>
                      <a:pt x="629" y="267"/>
                    </a:lnTo>
                    <a:lnTo>
                      <a:pt x="622" y="234"/>
                    </a:lnTo>
                    <a:lnTo>
                      <a:pt x="609" y="204"/>
                    </a:lnTo>
                    <a:lnTo>
                      <a:pt x="595" y="175"/>
                    </a:lnTo>
                    <a:lnTo>
                      <a:pt x="578" y="147"/>
                    </a:lnTo>
                    <a:lnTo>
                      <a:pt x="559" y="122"/>
                    </a:lnTo>
                    <a:lnTo>
                      <a:pt x="537" y="98"/>
                    </a:lnTo>
                    <a:lnTo>
                      <a:pt x="511" y="77"/>
                    </a:lnTo>
                    <a:lnTo>
                      <a:pt x="486" y="57"/>
                    </a:lnTo>
                    <a:lnTo>
                      <a:pt x="457" y="40"/>
                    </a:lnTo>
                    <a:lnTo>
                      <a:pt x="428" y="26"/>
                    </a:lnTo>
                    <a:lnTo>
                      <a:pt x="395" y="15"/>
                    </a:lnTo>
                    <a:lnTo>
                      <a:pt x="363" y="8"/>
                    </a:lnTo>
                    <a:lnTo>
                      <a:pt x="328" y="2"/>
                    </a:lnTo>
                    <a:lnTo>
                      <a:pt x="294" y="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4" name="Freeform 38"/>
              <p:cNvSpPr>
                <a:spLocks/>
              </p:cNvSpPr>
              <p:nvPr/>
            </p:nvSpPr>
            <p:spPr bwMode="auto">
              <a:xfrm>
                <a:off x="2014" y="1732"/>
                <a:ext cx="531" cy="348"/>
              </a:xfrm>
              <a:custGeom>
                <a:avLst/>
                <a:gdLst/>
                <a:ahLst/>
                <a:cxnLst>
                  <a:cxn ang="0">
                    <a:pos x="243" y="0"/>
                  </a:cxn>
                  <a:cxn ang="0">
                    <a:pos x="205" y="2"/>
                  </a:cxn>
                  <a:cxn ang="0">
                    <a:pos x="168" y="9"/>
                  </a:cxn>
                  <a:cxn ang="0">
                    <a:pos x="134" y="20"/>
                  </a:cxn>
                  <a:cxn ang="0">
                    <a:pos x="103" y="36"/>
                  </a:cxn>
                  <a:cxn ang="0">
                    <a:pos x="72" y="54"/>
                  </a:cxn>
                  <a:cxn ang="0">
                    <a:pos x="45" y="78"/>
                  </a:cxn>
                  <a:cxn ang="0">
                    <a:pos x="21" y="103"/>
                  </a:cxn>
                  <a:cxn ang="0">
                    <a:pos x="0" y="131"/>
                  </a:cxn>
                  <a:cxn ang="0">
                    <a:pos x="524" y="348"/>
                  </a:cxn>
                  <a:cxn ang="0">
                    <a:pos x="527" y="332"/>
                  </a:cxn>
                  <a:cxn ang="0">
                    <a:pos x="529" y="316"/>
                  </a:cxn>
                  <a:cxn ang="0">
                    <a:pos x="531" y="299"/>
                  </a:cxn>
                  <a:cxn ang="0">
                    <a:pos x="531" y="281"/>
                  </a:cxn>
                  <a:cxn ang="0">
                    <a:pos x="526" y="225"/>
                  </a:cxn>
                  <a:cxn ang="0">
                    <a:pos x="509" y="171"/>
                  </a:cxn>
                  <a:cxn ang="0">
                    <a:pos x="482" y="123"/>
                  </a:cxn>
                  <a:cxn ang="0">
                    <a:pos x="448" y="82"/>
                  </a:cxn>
                  <a:cxn ang="0">
                    <a:pos x="404" y="47"/>
                  </a:cxn>
                  <a:cxn ang="0">
                    <a:pos x="355" y="22"/>
                  </a:cxn>
                  <a:cxn ang="0">
                    <a:pos x="301" y="5"/>
                  </a:cxn>
                  <a:cxn ang="0">
                    <a:pos x="243" y="0"/>
                  </a:cxn>
                </a:cxnLst>
                <a:rect l="0" t="0" r="r" b="b"/>
                <a:pathLst>
                  <a:path w="531" h="348">
                    <a:moveTo>
                      <a:pt x="243" y="0"/>
                    </a:moveTo>
                    <a:lnTo>
                      <a:pt x="205" y="2"/>
                    </a:lnTo>
                    <a:lnTo>
                      <a:pt x="168" y="9"/>
                    </a:lnTo>
                    <a:lnTo>
                      <a:pt x="134" y="20"/>
                    </a:lnTo>
                    <a:lnTo>
                      <a:pt x="103" y="36"/>
                    </a:lnTo>
                    <a:lnTo>
                      <a:pt x="72" y="54"/>
                    </a:lnTo>
                    <a:lnTo>
                      <a:pt x="45" y="78"/>
                    </a:lnTo>
                    <a:lnTo>
                      <a:pt x="21" y="103"/>
                    </a:lnTo>
                    <a:lnTo>
                      <a:pt x="0" y="131"/>
                    </a:lnTo>
                    <a:lnTo>
                      <a:pt x="524" y="348"/>
                    </a:lnTo>
                    <a:lnTo>
                      <a:pt x="527" y="332"/>
                    </a:lnTo>
                    <a:lnTo>
                      <a:pt x="529" y="316"/>
                    </a:lnTo>
                    <a:lnTo>
                      <a:pt x="531" y="299"/>
                    </a:lnTo>
                    <a:lnTo>
                      <a:pt x="531" y="281"/>
                    </a:lnTo>
                    <a:lnTo>
                      <a:pt x="526" y="225"/>
                    </a:lnTo>
                    <a:lnTo>
                      <a:pt x="509" y="171"/>
                    </a:lnTo>
                    <a:lnTo>
                      <a:pt x="482" y="123"/>
                    </a:lnTo>
                    <a:lnTo>
                      <a:pt x="448" y="82"/>
                    </a:lnTo>
                    <a:lnTo>
                      <a:pt x="404" y="47"/>
                    </a:lnTo>
                    <a:lnTo>
                      <a:pt x="355" y="22"/>
                    </a:lnTo>
                    <a:lnTo>
                      <a:pt x="301" y="5"/>
                    </a:lnTo>
                    <a:lnTo>
                      <a:pt x="243" y="0"/>
                    </a:lnTo>
                    <a:close/>
                  </a:path>
                </a:pathLst>
              </a:custGeom>
              <a:solidFill>
                <a:srgbClr val="FF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5" name="Freeform 39"/>
              <p:cNvSpPr>
                <a:spLocks/>
              </p:cNvSpPr>
              <p:nvPr/>
            </p:nvSpPr>
            <p:spPr bwMode="auto">
              <a:xfrm>
                <a:off x="2068" y="1788"/>
                <a:ext cx="421" cy="271"/>
              </a:xfrm>
              <a:custGeom>
                <a:avLst/>
                <a:gdLst/>
                <a:ahLst/>
                <a:cxnLst>
                  <a:cxn ang="0">
                    <a:pos x="189" y="0"/>
                  </a:cxn>
                  <a:cxn ang="0">
                    <a:pos x="160" y="2"/>
                  </a:cxn>
                  <a:cxn ang="0">
                    <a:pos x="133" y="8"/>
                  </a:cxn>
                  <a:cxn ang="0">
                    <a:pos x="105" y="15"/>
                  </a:cxn>
                  <a:cxn ang="0">
                    <a:pos x="80" y="26"/>
                  </a:cxn>
                  <a:cxn ang="0">
                    <a:pos x="56" y="40"/>
                  </a:cxn>
                  <a:cxn ang="0">
                    <a:pos x="35" y="56"/>
                  </a:cxn>
                  <a:cxn ang="0">
                    <a:pos x="16" y="76"/>
                  </a:cxn>
                  <a:cxn ang="0">
                    <a:pos x="0" y="96"/>
                  </a:cxn>
                  <a:cxn ang="0">
                    <a:pos x="415" y="271"/>
                  </a:cxn>
                  <a:cxn ang="0">
                    <a:pos x="417" y="260"/>
                  </a:cxn>
                  <a:cxn ang="0">
                    <a:pos x="419" y="247"/>
                  </a:cxn>
                  <a:cxn ang="0">
                    <a:pos x="421" y="236"/>
                  </a:cxn>
                  <a:cxn ang="0">
                    <a:pos x="421" y="225"/>
                  </a:cxn>
                  <a:cxn ang="0">
                    <a:pos x="415" y="180"/>
                  </a:cxn>
                  <a:cxn ang="0">
                    <a:pos x="403" y="138"/>
                  </a:cxn>
                  <a:cxn ang="0">
                    <a:pos x="381" y="98"/>
                  </a:cxn>
                  <a:cxn ang="0">
                    <a:pos x="354" y="66"/>
                  </a:cxn>
                  <a:cxn ang="0">
                    <a:pos x="319" y="38"/>
                  </a:cxn>
                  <a:cxn ang="0">
                    <a:pos x="279" y="18"/>
                  </a:cxn>
                  <a:cxn ang="0">
                    <a:pos x="236" y="4"/>
                  </a:cxn>
                  <a:cxn ang="0">
                    <a:pos x="189" y="0"/>
                  </a:cxn>
                </a:cxnLst>
                <a:rect l="0" t="0" r="r" b="b"/>
                <a:pathLst>
                  <a:path w="421" h="271">
                    <a:moveTo>
                      <a:pt x="189" y="0"/>
                    </a:moveTo>
                    <a:lnTo>
                      <a:pt x="160" y="2"/>
                    </a:lnTo>
                    <a:lnTo>
                      <a:pt x="133" y="8"/>
                    </a:lnTo>
                    <a:lnTo>
                      <a:pt x="105" y="15"/>
                    </a:lnTo>
                    <a:lnTo>
                      <a:pt x="80" y="26"/>
                    </a:lnTo>
                    <a:lnTo>
                      <a:pt x="56" y="40"/>
                    </a:lnTo>
                    <a:lnTo>
                      <a:pt x="35" y="56"/>
                    </a:lnTo>
                    <a:lnTo>
                      <a:pt x="16" y="76"/>
                    </a:lnTo>
                    <a:lnTo>
                      <a:pt x="0" y="96"/>
                    </a:lnTo>
                    <a:lnTo>
                      <a:pt x="415" y="271"/>
                    </a:lnTo>
                    <a:lnTo>
                      <a:pt x="417" y="260"/>
                    </a:lnTo>
                    <a:lnTo>
                      <a:pt x="419" y="247"/>
                    </a:lnTo>
                    <a:lnTo>
                      <a:pt x="421" y="236"/>
                    </a:lnTo>
                    <a:lnTo>
                      <a:pt x="421" y="225"/>
                    </a:lnTo>
                    <a:lnTo>
                      <a:pt x="415" y="180"/>
                    </a:lnTo>
                    <a:lnTo>
                      <a:pt x="403" y="138"/>
                    </a:lnTo>
                    <a:lnTo>
                      <a:pt x="381" y="98"/>
                    </a:lnTo>
                    <a:lnTo>
                      <a:pt x="354" y="66"/>
                    </a:lnTo>
                    <a:lnTo>
                      <a:pt x="319" y="38"/>
                    </a:lnTo>
                    <a:lnTo>
                      <a:pt x="279" y="18"/>
                    </a:lnTo>
                    <a:lnTo>
                      <a:pt x="236" y="4"/>
                    </a:lnTo>
                    <a:lnTo>
                      <a:pt x="189" y="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6" name="Freeform 40"/>
              <p:cNvSpPr>
                <a:spLocks/>
              </p:cNvSpPr>
              <p:nvPr/>
            </p:nvSpPr>
            <p:spPr bwMode="auto">
              <a:xfrm>
                <a:off x="1758" y="1398"/>
                <a:ext cx="666" cy="407"/>
              </a:xfrm>
              <a:custGeom>
                <a:avLst/>
                <a:gdLst/>
                <a:ahLst/>
                <a:cxnLst>
                  <a:cxn ang="0">
                    <a:pos x="618" y="0"/>
                  </a:cxn>
                  <a:cxn ang="0">
                    <a:pos x="0" y="358"/>
                  </a:cxn>
                  <a:cxn ang="0">
                    <a:pos x="118" y="407"/>
                  </a:cxn>
                  <a:cxn ang="0">
                    <a:pos x="666" y="73"/>
                  </a:cxn>
                  <a:cxn ang="0">
                    <a:pos x="618" y="0"/>
                  </a:cxn>
                </a:cxnLst>
                <a:rect l="0" t="0" r="r" b="b"/>
                <a:pathLst>
                  <a:path w="666" h="407">
                    <a:moveTo>
                      <a:pt x="618" y="0"/>
                    </a:moveTo>
                    <a:lnTo>
                      <a:pt x="0" y="358"/>
                    </a:lnTo>
                    <a:lnTo>
                      <a:pt x="118" y="407"/>
                    </a:lnTo>
                    <a:lnTo>
                      <a:pt x="666" y="73"/>
                    </a:lnTo>
                    <a:lnTo>
                      <a:pt x="618" y="0"/>
                    </a:lnTo>
                    <a:close/>
                  </a:path>
                </a:pathLst>
              </a:custGeom>
              <a:solidFill>
                <a:srgbClr val="D1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7" name="Freeform 41"/>
              <p:cNvSpPr>
                <a:spLocks/>
              </p:cNvSpPr>
              <p:nvPr/>
            </p:nvSpPr>
            <p:spPr bwMode="auto">
              <a:xfrm>
                <a:off x="2955" y="2026"/>
                <a:ext cx="1193" cy="422"/>
              </a:xfrm>
              <a:custGeom>
                <a:avLst/>
                <a:gdLst/>
                <a:ahLst/>
                <a:cxnLst>
                  <a:cxn ang="0">
                    <a:pos x="1175" y="114"/>
                  </a:cxn>
                  <a:cxn ang="0">
                    <a:pos x="0" y="422"/>
                  </a:cxn>
                  <a:cxn ang="0">
                    <a:pos x="4" y="250"/>
                  </a:cxn>
                  <a:cxn ang="0">
                    <a:pos x="13" y="247"/>
                  </a:cxn>
                  <a:cxn ang="0">
                    <a:pos x="1193" y="0"/>
                  </a:cxn>
                  <a:cxn ang="0">
                    <a:pos x="1175" y="114"/>
                  </a:cxn>
                </a:cxnLst>
                <a:rect l="0" t="0" r="r" b="b"/>
                <a:pathLst>
                  <a:path w="1193" h="422">
                    <a:moveTo>
                      <a:pt x="1175" y="114"/>
                    </a:moveTo>
                    <a:lnTo>
                      <a:pt x="0" y="422"/>
                    </a:lnTo>
                    <a:lnTo>
                      <a:pt x="4" y="250"/>
                    </a:lnTo>
                    <a:lnTo>
                      <a:pt x="13" y="247"/>
                    </a:lnTo>
                    <a:lnTo>
                      <a:pt x="1193" y="0"/>
                    </a:lnTo>
                    <a:lnTo>
                      <a:pt x="1175" y="11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8" name="Freeform 42"/>
              <p:cNvSpPr>
                <a:spLocks/>
              </p:cNvSpPr>
              <p:nvPr/>
            </p:nvSpPr>
            <p:spPr bwMode="auto">
              <a:xfrm>
                <a:off x="3356" y="2405"/>
                <a:ext cx="230" cy="453"/>
              </a:xfrm>
              <a:custGeom>
                <a:avLst/>
                <a:gdLst/>
                <a:ahLst/>
                <a:cxnLst>
                  <a:cxn ang="0">
                    <a:pos x="25" y="69"/>
                  </a:cxn>
                  <a:cxn ang="0">
                    <a:pos x="0" y="453"/>
                  </a:cxn>
                  <a:cxn ang="0">
                    <a:pos x="205" y="352"/>
                  </a:cxn>
                  <a:cxn ang="0">
                    <a:pos x="230" y="0"/>
                  </a:cxn>
                  <a:cxn ang="0">
                    <a:pos x="25" y="69"/>
                  </a:cxn>
                </a:cxnLst>
                <a:rect l="0" t="0" r="r" b="b"/>
                <a:pathLst>
                  <a:path w="230" h="453">
                    <a:moveTo>
                      <a:pt x="25" y="69"/>
                    </a:moveTo>
                    <a:lnTo>
                      <a:pt x="0" y="453"/>
                    </a:lnTo>
                    <a:lnTo>
                      <a:pt x="205" y="352"/>
                    </a:lnTo>
                    <a:lnTo>
                      <a:pt x="230" y="0"/>
                    </a:lnTo>
                    <a:lnTo>
                      <a:pt x="25" y="6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9" name="Freeform 43"/>
              <p:cNvSpPr>
                <a:spLocks/>
              </p:cNvSpPr>
              <p:nvPr/>
            </p:nvSpPr>
            <p:spPr bwMode="auto">
              <a:xfrm>
                <a:off x="3383" y="2439"/>
                <a:ext cx="176" cy="379"/>
              </a:xfrm>
              <a:custGeom>
                <a:avLst/>
                <a:gdLst/>
                <a:ahLst/>
                <a:cxnLst>
                  <a:cxn ang="0">
                    <a:pos x="154" y="303"/>
                  </a:cxn>
                  <a:cxn ang="0">
                    <a:pos x="0" y="379"/>
                  </a:cxn>
                  <a:cxn ang="0">
                    <a:pos x="20" y="53"/>
                  </a:cxn>
                  <a:cxn ang="0">
                    <a:pos x="176" y="0"/>
                  </a:cxn>
                  <a:cxn ang="0">
                    <a:pos x="154" y="303"/>
                  </a:cxn>
                </a:cxnLst>
                <a:rect l="0" t="0" r="r" b="b"/>
                <a:pathLst>
                  <a:path w="176" h="379">
                    <a:moveTo>
                      <a:pt x="154" y="303"/>
                    </a:moveTo>
                    <a:lnTo>
                      <a:pt x="0" y="379"/>
                    </a:lnTo>
                    <a:lnTo>
                      <a:pt x="20" y="53"/>
                    </a:lnTo>
                    <a:lnTo>
                      <a:pt x="176" y="0"/>
                    </a:lnTo>
                    <a:lnTo>
                      <a:pt x="154" y="3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0" name="Freeform 44"/>
              <p:cNvSpPr>
                <a:spLocks/>
              </p:cNvSpPr>
              <p:nvPr/>
            </p:nvSpPr>
            <p:spPr bwMode="auto">
              <a:xfrm>
                <a:off x="3396" y="2439"/>
                <a:ext cx="163" cy="160"/>
              </a:xfrm>
              <a:custGeom>
                <a:avLst/>
                <a:gdLst/>
                <a:ahLst/>
                <a:cxnLst>
                  <a:cxn ang="0">
                    <a:pos x="163" y="0"/>
                  </a:cxn>
                  <a:cxn ang="0">
                    <a:pos x="7" y="53"/>
                  </a:cxn>
                  <a:cxn ang="0">
                    <a:pos x="0" y="160"/>
                  </a:cxn>
                  <a:cxn ang="0">
                    <a:pos x="21" y="158"/>
                  </a:cxn>
                  <a:cxn ang="0">
                    <a:pos x="41" y="156"/>
                  </a:cxn>
                  <a:cxn ang="0">
                    <a:pos x="63" y="153"/>
                  </a:cxn>
                  <a:cxn ang="0">
                    <a:pos x="83" y="147"/>
                  </a:cxn>
                  <a:cxn ang="0">
                    <a:pos x="101" y="142"/>
                  </a:cxn>
                  <a:cxn ang="0">
                    <a:pos x="121" y="135"/>
                  </a:cxn>
                  <a:cxn ang="0">
                    <a:pos x="139" y="127"/>
                  </a:cxn>
                  <a:cxn ang="0">
                    <a:pos x="156" y="116"/>
                  </a:cxn>
                  <a:cxn ang="0">
                    <a:pos x="163" y="0"/>
                  </a:cxn>
                </a:cxnLst>
                <a:rect l="0" t="0" r="r" b="b"/>
                <a:pathLst>
                  <a:path w="163" h="160">
                    <a:moveTo>
                      <a:pt x="163" y="0"/>
                    </a:moveTo>
                    <a:lnTo>
                      <a:pt x="7" y="53"/>
                    </a:lnTo>
                    <a:lnTo>
                      <a:pt x="0" y="160"/>
                    </a:lnTo>
                    <a:lnTo>
                      <a:pt x="21" y="158"/>
                    </a:lnTo>
                    <a:lnTo>
                      <a:pt x="41" y="156"/>
                    </a:lnTo>
                    <a:lnTo>
                      <a:pt x="63" y="153"/>
                    </a:lnTo>
                    <a:lnTo>
                      <a:pt x="83" y="147"/>
                    </a:lnTo>
                    <a:lnTo>
                      <a:pt x="101" y="142"/>
                    </a:lnTo>
                    <a:lnTo>
                      <a:pt x="121" y="135"/>
                    </a:lnTo>
                    <a:lnTo>
                      <a:pt x="139" y="127"/>
                    </a:lnTo>
                    <a:lnTo>
                      <a:pt x="156" y="116"/>
                    </a:lnTo>
                    <a:lnTo>
                      <a:pt x="163" y="0"/>
                    </a:lnTo>
                    <a:close/>
                  </a:path>
                </a:pathLst>
              </a:custGeom>
              <a:solidFill>
                <a:srgbClr val="B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1" name="Freeform 45"/>
              <p:cNvSpPr>
                <a:spLocks/>
              </p:cNvSpPr>
              <p:nvPr/>
            </p:nvSpPr>
            <p:spPr bwMode="auto">
              <a:xfrm>
                <a:off x="3448" y="2454"/>
                <a:ext cx="40" cy="335"/>
              </a:xfrm>
              <a:custGeom>
                <a:avLst/>
                <a:gdLst/>
                <a:ahLst/>
                <a:cxnLst>
                  <a:cxn ang="0">
                    <a:pos x="17" y="0"/>
                  </a:cxn>
                  <a:cxn ang="0">
                    <a:pos x="0" y="335"/>
                  </a:cxn>
                  <a:cxn ang="0">
                    <a:pos x="24" y="335"/>
                  </a:cxn>
                  <a:cxn ang="0">
                    <a:pos x="40" y="2"/>
                  </a:cxn>
                  <a:cxn ang="0">
                    <a:pos x="17" y="0"/>
                  </a:cxn>
                </a:cxnLst>
                <a:rect l="0" t="0" r="r" b="b"/>
                <a:pathLst>
                  <a:path w="40" h="335">
                    <a:moveTo>
                      <a:pt x="17" y="0"/>
                    </a:moveTo>
                    <a:lnTo>
                      <a:pt x="0" y="335"/>
                    </a:lnTo>
                    <a:lnTo>
                      <a:pt x="24" y="335"/>
                    </a:lnTo>
                    <a:lnTo>
                      <a:pt x="40" y="2"/>
                    </a:lnTo>
                    <a:lnTo>
                      <a:pt x="1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2" name="Freeform 46"/>
              <p:cNvSpPr>
                <a:spLocks/>
              </p:cNvSpPr>
              <p:nvPr/>
            </p:nvSpPr>
            <p:spPr bwMode="auto">
              <a:xfrm>
                <a:off x="2560" y="1099"/>
                <a:ext cx="698" cy="629"/>
              </a:xfrm>
              <a:custGeom>
                <a:avLst/>
                <a:gdLst/>
                <a:ahLst/>
                <a:cxnLst>
                  <a:cxn ang="0">
                    <a:pos x="674" y="65"/>
                  </a:cxn>
                  <a:cxn ang="0">
                    <a:pos x="397" y="0"/>
                  </a:cxn>
                  <a:cxn ang="0">
                    <a:pos x="0" y="87"/>
                  </a:cxn>
                  <a:cxn ang="0">
                    <a:pos x="92" y="584"/>
                  </a:cxn>
                  <a:cxn ang="0">
                    <a:pos x="466" y="629"/>
                  </a:cxn>
                  <a:cxn ang="0">
                    <a:pos x="698" y="477"/>
                  </a:cxn>
                  <a:cxn ang="0">
                    <a:pos x="674" y="65"/>
                  </a:cxn>
                </a:cxnLst>
                <a:rect l="0" t="0" r="r" b="b"/>
                <a:pathLst>
                  <a:path w="698" h="629">
                    <a:moveTo>
                      <a:pt x="674" y="65"/>
                    </a:moveTo>
                    <a:lnTo>
                      <a:pt x="397" y="0"/>
                    </a:lnTo>
                    <a:lnTo>
                      <a:pt x="0" y="87"/>
                    </a:lnTo>
                    <a:lnTo>
                      <a:pt x="92" y="584"/>
                    </a:lnTo>
                    <a:lnTo>
                      <a:pt x="466" y="629"/>
                    </a:lnTo>
                    <a:lnTo>
                      <a:pt x="698" y="477"/>
                    </a:lnTo>
                    <a:lnTo>
                      <a:pt x="6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3" name="Freeform 47"/>
              <p:cNvSpPr>
                <a:spLocks/>
              </p:cNvSpPr>
              <p:nvPr/>
            </p:nvSpPr>
            <p:spPr bwMode="auto">
              <a:xfrm>
                <a:off x="2590" y="1126"/>
                <a:ext cx="641" cy="575"/>
              </a:xfrm>
              <a:custGeom>
                <a:avLst/>
                <a:gdLst/>
                <a:ahLst/>
                <a:cxnLst>
                  <a:cxn ang="0">
                    <a:pos x="428" y="575"/>
                  </a:cxn>
                  <a:cxn ang="0">
                    <a:pos x="84" y="533"/>
                  </a:cxn>
                  <a:cxn ang="0">
                    <a:pos x="0" y="80"/>
                  </a:cxn>
                  <a:cxn ang="0">
                    <a:pos x="365" y="0"/>
                  </a:cxn>
                  <a:cxn ang="0">
                    <a:pos x="619" y="58"/>
                  </a:cxn>
                  <a:cxn ang="0">
                    <a:pos x="641" y="436"/>
                  </a:cxn>
                  <a:cxn ang="0">
                    <a:pos x="428" y="575"/>
                  </a:cxn>
                </a:cxnLst>
                <a:rect l="0" t="0" r="r" b="b"/>
                <a:pathLst>
                  <a:path w="641" h="575">
                    <a:moveTo>
                      <a:pt x="428" y="575"/>
                    </a:moveTo>
                    <a:lnTo>
                      <a:pt x="84" y="533"/>
                    </a:lnTo>
                    <a:lnTo>
                      <a:pt x="0" y="80"/>
                    </a:lnTo>
                    <a:lnTo>
                      <a:pt x="365" y="0"/>
                    </a:lnTo>
                    <a:lnTo>
                      <a:pt x="619" y="58"/>
                    </a:lnTo>
                    <a:lnTo>
                      <a:pt x="641" y="436"/>
                    </a:lnTo>
                    <a:lnTo>
                      <a:pt x="428" y="575"/>
                    </a:lnTo>
                    <a:close/>
                  </a:path>
                </a:pathLst>
              </a:custGeom>
              <a:solidFill>
                <a:srgbClr val="FF7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4" name="Freeform 48"/>
              <p:cNvSpPr>
                <a:spLocks/>
              </p:cNvSpPr>
              <p:nvPr/>
            </p:nvSpPr>
            <p:spPr bwMode="auto">
              <a:xfrm>
                <a:off x="3020" y="1186"/>
                <a:ext cx="167" cy="279"/>
              </a:xfrm>
              <a:custGeom>
                <a:avLst/>
                <a:gdLst/>
                <a:ahLst/>
                <a:cxnLst>
                  <a:cxn ang="0">
                    <a:pos x="0" y="0"/>
                  </a:cxn>
                  <a:cxn ang="0">
                    <a:pos x="27" y="279"/>
                  </a:cxn>
                  <a:cxn ang="0">
                    <a:pos x="167" y="236"/>
                  </a:cxn>
                  <a:cxn ang="0">
                    <a:pos x="163" y="35"/>
                  </a:cxn>
                  <a:cxn ang="0">
                    <a:pos x="0" y="0"/>
                  </a:cxn>
                </a:cxnLst>
                <a:rect l="0" t="0" r="r" b="b"/>
                <a:pathLst>
                  <a:path w="167" h="279">
                    <a:moveTo>
                      <a:pt x="0" y="0"/>
                    </a:moveTo>
                    <a:lnTo>
                      <a:pt x="27" y="279"/>
                    </a:lnTo>
                    <a:lnTo>
                      <a:pt x="167" y="236"/>
                    </a:lnTo>
                    <a:lnTo>
                      <a:pt x="163" y="35"/>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5" name="Freeform 49"/>
              <p:cNvSpPr>
                <a:spLocks/>
              </p:cNvSpPr>
              <p:nvPr/>
            </p:nvSpPr>
            <p:spPr bwMode="auto">
              <a:xfrm>
                <a:off x="3031" y="1237"/>
                <a:ext cx="169" cy="207"/>
              </a:xfrm>
              <a:custGeom>
                <a:avLst/>
                <a:gdLst/>
                <a:ahLst/>
                <a:cxnLst>
                  <a:cxn ang="0">
                    <a:pos x="143" y="150"/>
                  </a:cxn>
                  <a:cxn ang="0">
                    <a:pos x="163" y="140"/>
                  </a:cxn>
                  <a:cxn ang="0">
                    <a:pos x="169" y="165"/>
                  </a:cxn>
                  <a:cxn ang="0">
                    <a:pos x="111" y="205"/>
                  </a:cxn>
                  <a:cxn ang="0">
                    <a:pos x="105" y="181"/>
                  </a:cxn>
                  <a:cxn ang="0">
                    <a:pos x="120" y="170"/>
                  </a:cxn>
                  <a:cxn ang="0">
                    <a:pos x="113" y="150"/>
                  </a:cxn>
                  <a:cxn ang="0">
                    <a:pos x="58" y="150"/>
                  </a:cxn>
                  <a:cxn ang="0">
                    <a:pos x="49" y="183"/>
                  </a:cxn>
                  <a:cxn ang="0">
                    <a:pos x="56" y="185"/>
                  </a:cxn>
                  <a:cxn ang="0">
                    <a:pos x="51" y="207"/>
                  </a:cxn>
                  <a:cxn ang="0">
                    <a:pos x="0" y="201"/>
                  </a:cxn>
                  <a:cxn ang="0">
                    <a:pos x="9" y="176"/>
                  </a:cxn>
                  <a:cxn ang="0">
                    <a:pos x="24" y="178"/>
                  </a:cxn>
                  <a:cxn ang="0">
                    <a:pos x="76" y="0"/>
                  </a:cxn>
                  <a:cxn ang="0">
                    <a:pos x="93" y="7"/>
                  </a:cxn>
                  <a:cxn ang="0">
                    <a:pos x="143" y="150"/>
                  </a:cxn>
                </a:cxnLst>
                <a:rect l="0" t="0" r="r" b="b"/>
                <a:pathLst>
                  <a:path w="169" h="207">
                    <a:moveTo>
                      <a:pt x="143" y="150"/>
                    </a:moveTo>
                    <a:lnTo>
                      <a:pt x="163" y="140"/>
                    </a:lnTo>
                    <a:lnTo>
                      <a:pt x="169" y="165"/>
                    </a:lnTo>
                    <a:lnTo>
                      <a:pt x="111" y="205"/>
                    </a:lnTo>
                    <a:lnTo>
                      <a:pt x="105" y="181"/>
                    </a:lnTo>
                    <a:lnTo>
                      <a:pt x="120" y="170"/>
                    </a:lnTo>
                    <a:lnTo>
                      <a:pt x="113" y="150"/>
                    </a:lnTo>
                    <a:lnTo>
                      <a:pt x="58" y="150"/>
                    </a:lnTo>
                    <a:lnTo>
                      <a:pt x="49" y="183"/>
                    </a:lnTo>
                    <a:lnTo>
                      <a:pt x="56" y="185"/>
                    </a:lnTo>
                    <a:lnTo>
                      <a:pt x="51" y="207"/>
                    </a:lnTo>
                    <a:lnTo>
                      <a:pt x="0" y="201"/>
                    </a:lnTo>
                    <a:lnTo>
                      <a:pt x="9" y="176"/>
                    </a:lnTo>
                    <a:lnTo>
                      <a:pt x="24" y="178"/>
                    </a:lnTo>
                    <a:lnTo>
                      <a:pt x="76" y="0"/>
                    </a:lnTo>
                    <a:lnTo>
                      <a:pt x="93" y="7"/>
                    </a:lnTo>
                    <a:lnTo>
                      <a:pt x="143" y="150"/>
                    </a:lnTo>
                    <a:close/>
                  </a:path>
                </a:pathLst>
              </a:custGeom>
              <a:solidFill>
                <a:srgbClr val="3F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6" name="Freeform 50"/>
              <p:cNvSpPr>
                <a:spLocks/>
              </p:cNvSpPr>
              <p:nvPr/>
            </p:nvSpPr>
            <p:spPr bwMode="auto">
              <a:xfrm>
                <a:off x="3096" y="1304"/>
                <a:ext cx="39" cy="58"/>
              </a:xfrm>
              <a:custGeom>
                <a:avLst/>
                <a:gdLst/>
                <a:ahLst/>
                <a:cxnLst>
                  <a:cxn ang="0">
                    <a:pos x="0" y="58"/>
                  </a:cxn>
                  <a:cxn ang="0">
                    <a:pos x="39" y="56"/>
                  </a:cxn>
                  <a:cxn ang="0">
                    <a:pos x="17" y="0"/>
                  </a:cxn>
                  <a:cxn ang="0">
                    <a:pos x="0" y="58"/>
                  </a:cxn>
                </a:cxnLst>
                <a:rect l="0" t="0" r="r" b="b"/>
                <a:pathLst>
                  <a:path w="39" h="58">
                    <a:moveTo>
                      <a:pt x="0" y="58"/>
                    </a:moveTo>
                    <a:lnTo>
                      <a:pt x="39" y="56"/>
                    </a:lnTo>
                    <a:lnTo>
                      <a:pt x="17" y="0"/>
                    </a:lnTo>
                    <a:lnTo>
                      <a:pt x="0" y="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7" name="Freeform 51"/>
              <p:cNvSpPr>
                <a:spLocks/>
              </p:cNvSpPr>
              <p:nvPr/>
            </p:nvSpPr>
            <p:spPr bwMode="auto">
              <a:xfrm>
                <a:off x="2650" y="1201"/>
                <a:ext cx="283" cy="431"/>
              </a:xfrm>
              <a:custGeom>
                <a:avLst/>
                <a:gdLst/>
                <a:ahLst/>
                <a:cxnLst>
                  <a:cxn ang="0">
                    <a:pos x="0" y="41"/>
                  </a:cxn>
                  <a:cxn ang="0">
                    <a:pos x="60" y="395"/>
                  </a:cxn>
                  <a:cxn ang="0">
                    <a:pos x="283" y="431"/>
                  </a:cxn>
                  <a:cxn ang="0">
                    <a:pos x="243" y="0"/>
                  </a:cxn>
                  <a:cxn ang="0">
                    <a:pos x="0" y="41"/>
                  </a:cxn>
                </a:cxnLst>
                <a:rect l="0" t="0" r="r" b="b"/>
                <a:pathLst>
                  <a:path w="283" h="431">
                    <a:moveTo>
                      <a:pt x="0" y="41"/>
                    </a:moveTo>
                    <a:lnTo>
                      <a:pt x="60" y="395"/>
                    </a:lnTo>
                    <a:lnTo>
                      <a:pt x="283" y="431"/>
                    </a:lnTo>
                    <a:lnTo>
                      <a:pt x="243" y="0"/>
                    </a:lnTo>
                    <a:lnTo>
                      <a:pt x="0" y="4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8" name="Freeform 52"/>
              <p:cNvSpPr>
                <a:spLocks/>
              </p:cNvSpPr>
              <p:nvPr/>
            </p:nvSpPr>
            <p:spPr bwMode="auto">
              <a:xfrm>
                <a:off x="2668" y="1237"/>
                <a:ext cx="265" cy="285"/>
              </a:xfrm>
              <a:custGeom>
                <a:avLst/>
                <a:gdLst/>
                <a:ahLst/>
                <a:cxnLst>
                  <a:cxn ang="0">
                    <a:pos x="227" y="230"/>
                  </a:cxn>
                  <a:cxn ang="0">
                    <a:pos x="256" y="227"/>
                  </a:cxn>
                  <a:cxn ang="0">
                    <a:pos x="265" y="261"/>
                  </a:cxn>
                  <a:cxn ang="0">
                    <a:pos x="175" y="285"/>
                  </a:cxn>
                  <a:cxn ang="0">
                    <a:pos x="165" y="250"/>
                  </a:cxn>
                  <a:cxn ang="0">
                    <a:pos x="189" y="243"/>
                  </a:cxn>
                  <a:cxn ang="0">
                    <a:pos x="176" y="214"/>
                  </a:cxn>
                  <a:cxn ang="0">
                    <a:pos x="93" y="187"/>
                  </a:cxn>
                  <a:cxn ang="0">
                    <a:pos x="77" y="225"/>
                  </a:cxn>
                  <a:cxn ang="0">
                    <a:pos x="89" y="232"/>
                  </a:cxn>
                  <a:cxn ang="0">
                    <a:pos x="80" y="259"/>
                  </a:cxn>
                  <a:cxn ang="0">
                    <a:pos x="0" y="227"/>
                  </a:cxn>
                  <a:cxn ang="0">
                    <a:pos x="15" y="196"/>
                  </a:cxn>
                  <a:cxn ang="0">
                    <a:pos x="38" y="207"/>
                  </a:cxn>
                  <a:cxn ang="0">
                    <a:pos x="127" y="0"/>
                  </a:cxn>
                  <a:cxn ang="0">
                    <a:pos x="153" y="18"/>
                  </a:cxn>
                  <a:cxn ang="0">
                    <a:pos x="227" y="230"/>
                  </a:cxn>
                </a:cxnLst>
                <a:rect l="0" t="0" r="r" b="b"/>
                <a:pathLst>
                  <a:path w="265" h="285">
                    <a:moveTo>
                      <a:pt x="227" y="230"/>
                    </a:moveTo>
                    <a:lnTo>
                      <a:pt x="256" y="227"/>
                    </a:lnTo>
                    <a:lnTo>
                      <a:pt x="265" y="261"/>
                    </a:lnTo>
                    <a:lnTo>
                      <a:pt x="175" y="285"/>
                    </a:lnTo>
                    <a:lnTo>
                      <a:pt x="165" y="250"/>
                    </a:lnTo>
                    <a:lnTo>
                      <a:pt x="189" y="243"/>
                    </a:lnTo>
                    <a:lnTo>
                      <a:pt x="176" y="214"/>
                    </a:lnTo>
                    <a:lnTo>
                      <a:pt x="93" y="187"/>
                    </a:lnTo>
                    <a:lnTo>
                      <a:pt x="77" y="225"/>
                    </a:lnTo>
                    <a:lnTo>
                      <a:pt x="89" y="232"/>
                    </a:lnTo>
                    <a:lnTo>
                      <a:pt x="80" y="259"/>
                    </a:lnTo>
                    <a:lnTo>
                      <a:pt x="0" y="227"/>
                    </a:lnTo>
                    <a:lnTo>
                      <a:pt x="15" y="196"/>
                    </a:lnTo>
                    <a:lnTo>
                      <a:pt x="38" y="207"/>
                    </a:lnTo>
                    <a:lnTo>
                      <a:pt x="127" y="0"/>
                    </a:lnTo>
                    <a:lnTo>
                      <a:pt x="153" y="18"/>
                    </a:lnTo>
                    <a:lnTo>
                      <a:pt x="227" y="230"/>
                    </a:lnTo>
                    <a:close/>
                  </a:path>
                </a:pathLst>
              </a:custGeom>
              <a:solidFill>
                <a:srgbClr val="3F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9" name="Freeform 53"/>
              <p:cNvSpPr>
                <a:spLocks/>
              </p:cNvSpPr>
              <p:nvPr/>
            </p:nvSpPr>
            <p:spPr bwMode="auto">
              <a:xfrm>
                <a:off x="2946" y="1112"/>
                <a:ext cx="87" cy="604"/>
              </a:xfrm>
              <a:custGeom>
                <a:avLst/>
                <a:gdLst/>
                <a:ahLst/>
                <a:cxnLst>
                  <a:cxn ang="0">
                    <a:pos x="0" y="2"/>
                  </a:cxn>
                  <a:cxn ang="0">
                    <a:pos x="67" y="604"/>
                  </a:cxn>
                  <a:cxn ang="0">
                    <a:pos x="87" y="602"/>
                  </a:cxn>
                  <a:cxn ang="0">
                    <a:pos x="20" y="0"/>
                  </a:cxn>
                  <a:cxn ang="0">
                    <a:pos x="0" y="2"/>
                  </a:cxn>
                </a:cxnLst>
                <a:rect l="0" t="0" r="r" b="b"/>
                <a:pathLst>
                  <a:path w="87" h="604">
                    <a:moveTo>
                      <a:pt x="0" y="2"/>
                    </a:moveTo>
                    <a:lnTo>
                      <a:pt x="67" y="604"/>
                    </a:lnTo>
                    <a:lnTo>
                      <a:pt x="87" y="602"/>
                    </a:lnTo>
                    <a:lnTo>
                      <a:pt x="20" y="0"/>
                    </a:lnTo>
                    <a:lnTo>
                      <a:pt x="0"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0" name="Freeform 54"/>
              <p:cNvSpPr>
                <a:spLocks/>
              </p:cNvSpPr>
              <p:nvPr/>
            </p:nvSpPr>
            <p:spPr bwMode="auto">
              <a:xfrm>
                <a:off x="2875" y="1382"/>
                <a:ext cx="624" cy="686"/>
              </a:xfrm>
              <a:custGeom>
                <a:avLst/>
                <a:gdLst/>
                <a:ahLst/>
                <a:cxnLst>
                  <a:cxn ang="0">
                    <a:pos x="330" y="0"/>
                  </a:cxn>
                  <a:cxn ang="0">
                    <a:pos x="0" y="120"/>
                  </a:cxn>
                  <a:cxn ang="0">
                    <a:pos x="33" y="546"/>
                  </a:cxn>
                  <a:cxn ang="0">
                    <a:pos x="336" y="686"/>
                  </a:cxn>
                  <a:cxn ang="0">
                    <a:pos x="620" y="495"/>
                  </a:cxn>
                  <a:cxn ang="0">
                    <a:pos x="624" y="125"/>
                  </a:cxn>
                  <a:cxn ang="0">
                    <a:pos x="330" y="0"/>
                  </a:cxn>
                </a:cxnLst>
                <a:rect l="0" t="0" r="r" b="b"/>
                <a:pathLst>
                  <a:path w="624" h="686">
                    <a:moveTo>
                      <a:pt x="330" y="0"/>
                    </a:moveTo>
                    <a:lnTo>
                      <a:pt x="0" y="120"/>
                    </a:lnTo>
                    <a:lnTo>
                      <a:pt x="33" y="546"/>
                    </a:lnTo>
                    <a:lnTo>
                      <a:pt x="336" y="686"/>
                    </a:lnTo>
                    <a:lnTo>
                      <a:pt x="620" y="495"/>
                    </a:lnTo>
                    <a:lnTo>
                      <a:pt x="624" y="125"/>
                    </a:lnTo>
                    <a:lnTo>
                      <a:pt x="33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1" name="Freeform 55"/>
              <p:cNvSpPr>
                <a:spLocks/>
              </p:cNvSpPr>
              <p:nvPr/>
            </p:nvSpPr>
            <p:spPr bwMode="auto">
              <a:xfrm>
                <a:off x="2897" y="1404"/>
                <a:ext cx="582" cy="640"/>
              </a:xfrm>
              <a:custGeom>
                <a:avLst/>
                <a:gdLst/>
                <a:ahLst/>
                <a:cxnLst>
                  <a:cxn ang="0">
                    <a:pos x="306" y="0"/>
                  </a:cxn>
                  <a:cxn ang="0">
                    <a:pos x="0" y="112"/>
                  </a:cxn>
                  <a:cxn ang="0">
                    <a:pos x="29" y="511"/>
                  </a:cxn>
                  <a:cxn ang="0">
                    <a:pos x="312" y="640"/>
                  </a:cxn>
                  <a:cxn ang="0">
                    <a:pos x="578" y="462"/>
                  </a:cxn>
                  <a:cxn ang="0">
                    <a:pos x="582" y="116"/>
                  </a:cxn>
                  <a:cxn ang="0">
                    <a:pos x="306" y="0"/>
                  </a:cxn>
                </a:cxnLst>
                <a:rect l="0" t="0" r="r" b="b"/>
                <a:pathLst>
                  <a:path w="582" h="640">
                    <a:moveTo>
                      <a:pt x="306" y="0"/>
                    </a:moveTo>
                    <a:lnTo>
                      <a:pt x="0" y="112"/>
                    </a:lnTo>
                    <a:lnTo>
                      <a:pt x="29" y="511"/>
                    </a:lnTo>
                    <a:lnTo>
                      <a:pt x="312" y="640"/>
                    </a:lnTo>
                    <a:lnTo>
                      <a:pt x="578" y="462"/>
                    </a:lnTo>
                    <a:lnTo>
                      <a:pt x="582" y="116"/>
                    </a:lnTo>
                    <a:lnTo>
                      <a:pt x="306" y="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2" name="Freeform 56"/>
              <p:cNvSpPr>
                <a:spLocks/>
              </p:cNvSpPr>
              <p:nvPr/>
            </p:nvSpPr>
            <p:spPr bwMode="auto">
              <a:xfrm>
                <a:off x="2774" y="1328"/>
                <a:ext cx="58" cy="83"/>
              </a:xfrm>
              <a:custGeom>
                <a:avLst/>
                <a:gdLst/>
                <a:ahLst/>
                <a:cxnLst>
                  <a:cxn ang="0">
                    <a:pos x="0" y="67"/>
                  </a:cxn>
                  <a:cxn ang="0">
                    <a:pos x="58" y="83"/>
                  </a:cxn>
                  <a:cxn ang="0">
                    <a:pos x="29" y="0"/>
                  </a:cxn>
                  <a:cxn ang="0">
                    <a:pos x="0" y="67"/>
                  </a:cxn>
                </a:cxnLst>
                <a:rect l="0" t="0" r="r" b="b"/>
                <a:pathLst>
                  <a:path w="58" h="83">
                    <a:moveTo>
                      <a:pt x="0" y="67"/>
                    </a:moveTo>
                    <a:lnTo>
                      <a:pt x="58" y="83"/>
                    </a:lnTo>
                    <a:lnTo>
                      <a:pt x="29" y="0"/>
                    </a:lnTo>
                    <a:lnTo>
                      <a:pt x="0" y="6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3" name="Freeform 57"/>
              <p:cNvSpPr>
                <a:spLocks/>
              </p:cNvSpPr>
              <p:nvPr/>
            </p:nvSpPr>
            <p:spPr bwMode="auto">
              <a:xfrm>
                <a:off x="2610" y="1217"/>
                <a:ext cx="28" cy="25"/>
              </a:xfrm>
              <a:custGeom>
                <a:avLst/>
                <a:gdLst/>
                <a:ahLst/>
                <a:cxnLst>
                  <a:cxn ang="0">
                    <a:pos x="0" y="13"/>
                  </a:cxn>
                  <a:cxn ang="0">
                    <a:pos x="2" y="18"/>
                  </a:cxn>
                  <a:cxn ang="0">
                    <a:pos x="6" y="22"/>
                  </a:cxn>
                  <a:cxn ang="0">
                    <a:pos x="9" y="24"/>
                  </a:cxn>
                  <a:cxn ang="0">
                    <a:pos x="15" y="25"/>
                  </a:cxn>
                  <a:cxn ang="0">
                    <a:pos x="20" y="24"/>
                  </a:cxn>
                  <a:cxn ang="0">
                    <a:pos x="24" y="22"/>
                  </a:cxn>
                  <a:cxn ang="0">
                    <a:pos x="26" y="18"/>
                  </a:cxn>
                  <a:cxn ang="0">
                    <a:pos x="28" y="13"/>
                  </a:cxn>
                  <a:cxn ang="0">
                    <a:pos x="26" y="7"/>
                  </a:cxn>
                  <a:cxn ang="0">
                    <a:pos x="24" y="4"/>
                  </a:cxn>
                  <a:cxn ang="0">
                    <a:pos x="20" y="2"/>
                  </a:cxn>
                  <a:cxn ang="0">
                    <a:pos x="15" y="0"/>
                  </a:cxn>
                  <a:cxn ang="0">
                    <a:pos x="9" y="2"/>
                  </a:cxn>
                  <a:cxn ang="0">
                    <a:pos x="6" y="4"/>
                  </a:cxn>
                  <a:cxn ang="0">
                    <a:pos x="2" y="7"/>
                  </a:cxn>
                  <a:cxn ang="0">
                    <a:pos x="0" y="13"/>
                  </a:cxn>
                  <a:cxn ang="0">
                    <a:pos x="0" y="13"/>
                  </a:cxn>
                </a:cxnLst>
                <a:rect l="0" t="0" r="r" b="b"/>
                <a:pathLst>
                  <a:path w="28" h="25">
                    <a:moveTo>
                      <a:pt x="0" y="13"/>
                    </a:moveTo>
                    <a:lnTo>
                      <a:pt x="2" y="18"/>
                    </a:lnTo>
                    <a:lnTo>
                      <a:pt x="6" y="22"/>
                    </a:lnTo>
                    <a:lnTo>
                      <a:pt x="9" y="24"/>
                    </a:lnTo>
                    <a:lnTo>
                      <a:pt x="15" y="25"/>
                    </a:lnTo>
                    <a:lnTo>
                      <a:pt x="20" y="24"/>
                    </a:lnTo>
                    <a:lnTo>
                      <a:pt x="24" y="22"/>
                    </a:lnTo>
                    <a:lnTo>
                      <a:pt x="26" y="18"/>
                    </a:lnTo>
                    <a:lnTo>
                      <a:pt x="28" y="13"/>
                    </a:lnTo>
                    <a:lnTo>
                      <a:pt x="26" y="7"/>
                    </a:lnTo>
                    <a:lnTo>
                      <a:pt x="24" y="4"/>
                    </a:lnTo>
                    <a:lnTo>
                      <a:pt x="20" y="2"/>
                    </a:lnTo>
                    <a:lnTo>
                      <a:pt x="15" y="0"/>
                    </a:lnTo>
                    <a:lnTo>
                      <a:pt x="9" y="2"/>
                    </a:lnTo>
                    <a:lnTo>
                      <a:pt x="6" y="4"/>
                    </a:lnTo>
                    <a:lnTo>
                      <a:pt x="2" y="7"/>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4" name="Freeform 58"/>
              <p:cNvSpPr>
                <a:spLocks/>
              </p:cNvSpPr>
              <p:nvPr/>
            </p:nvSpPr>
            <p:spPr bwMode="auto">
              <a:xfrm>
                <a:off x="2904" y="1153"/>
                <a:ext cx="26" cy="26"/>
              </a:xfrm>
              <a:custGeom>
                <a:avLst/>
                <a:gdLst/>
                <a:ahLst/>
                <a:cxnLst>
                  <a:cxn ang="0">
                    <a:pos x="0" y="13"/>
                  </a:cxn>
                  <a:cxn ang="0">
                    <a:pos x="2" y="19"/>
                  </a:cxn>
                  <a:cxn ang="0">
                    <a:pos x="4" y="22"/>
                  </a:cxn>
                  <a:cxn ang="0">
                    <a:pos x="7" y="24"/>
                  </a:cxn>
                  <a:cxn ang="0">
                    <a:pos x="13" y="26"/>
                  </a:cxn>
                  <a:cxn ang="0">
                    <a:pos x="18" y="24"/>
                  </a:cxn>
                  <a:cxn ang="0">
                    <a:pos x="22" y="22"/>
                  </a:cxn>
                  <a:cxn ang="0">
                    <a:pos x="24" y="19"/>
                  </a:cxn>
                  <a:cxn ang="0">
                    <a:pos x="26" y="13"/>
                  </a:cxn>
                  <a:cxn ang="0">
                    <a:pos x="24" y="8"/>
                  </a:cxn>
                  <a:cxn ang="0">
                    <a:pos x="22" y="4"/>
                  </a:cxn>
                  <a:cxn ang="0">
                    <a:pos x="18" y="2"/>
                  </a:cxn>
                  <a:cxn ang="0">
                    <a:pos x="13" y="0"/>
                  </a:cxn>
                  <a:cxn ang="0">
                    <a:pos x="7" y="2"/>
                  </a:cxn>
                  <a:cxn ang="0">
                    <a:pos x="4" y="4"/>
                  </a:cxn>
                  <a:cxn ang="0">
                    <a:pos x="2" y="8"/>
                  </a:cxn>
                  <a:cxn ang="0">
                    <a:pos x="0" y="13"/>
                  </a:cxn>
                  <a:cxn ang="0">
                    <a:pos x="0" y="13"/>
                  </a:cxn>
                </a:cxnLst>
                <a:rect l="0" t="0" r="r" b="b"/>
                <a:pathLst>
                  <a:path w="26" h="26">
                    <a:moveTo>
                      <a:pt x="0" y="13"/>
                    </a:moveTo>
                    <a:lnTo>
                      <a:pt x="2" y="19"/>
                    </a:lnTo>
                    <a:lnTo>
                      <a:pt x="4" y="22"/>
                    </a:lnTo>
                    <a:lnTo>
                      <a:pt x="7" y="24"/>
                    </a:lnTo>
                    <a:lnTo>
                      <a:pt x="13" y="26"/>
                    </a:lnTo>
                    <a:lnTo>
                      <a:pt x="18" y="24"/>
                    </a:lnTo>
                    <a:lnTo>
                      <a:pt x="22" y="22"/>
                    </a:lnTo>
                    <a:lnTo>
                      <a:pt x="24" y="19"/>
                    </a:lnTo>
                    <a:lnTo>
                      <a:pt x="26" y="13"/>
                    </a:lnTo>
                    <a:lnTo>
                      <a:pt x="24" y="8"/>
                    </a:lnTo>
                    <a:lnTo>
                      <a:pt x="22" y="4"/>
                    </a:lnTo>
                    <a:lnTo>
                      <a:pt x="18" y="2"/>
                    </a:lnTo>
                    <a:lnTo>
                      <a:pt x="13" y="0"/>
                    </a:lnTo>
                    <a:lnTo>
                      <a:pt x="7" y="2"/>
                    </a:lnTo>
                    <a:lnTo>
                      <a:pt x="4" y="4"/>
                    </a:lnTo>
                    <a:lnTo>
                      <a:pt x="2" y="8"/>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5" name="Freeform 59"/>
              <p:cNvSpPr>
                <a:spLocks/>
              </p:cNvSpPr>
              <p:nvPr/>
            </p:nvSpPr>
            <p:spPr bwMode="auto">
              <a:xfrm>
                <a:off x="2681" y="1621"/>
                <a:ext cx="27" cy="28"/>
              </a:xfrm>
              <a:custGeom>
                <a:avLst/>
                <a:gdLst/>
                <a:ahLst/>
                <a:cxnLst>
                  <a:cxn ang="0">
                    <a:pos x="0" y="15"/>
                  </a:cxn>
                  <a:cxn ang="0">
                    <a:pos x="2" y="20"/>
                  </a:cxn>
                  <a:cxn ang="0">
                    <a:pos x="4" y="24"/>
                  </a:cxn>
                  <a:cxn ang="0">
                    <a:pos x="7" y="26"/>
                  </a:cxn>
                  <a:cxn ang="0">
                    <a:pos x="13" y="28"/>
                  </a:cxn>
                  <a:cxn ang="0">
                    <a:pos x="18" y="26"/>
                  </a:cxn>
                  <a:cxn ang="0">
                    <a:pos x="24" y="24"/>
                  </a:cxn>
                  <a:cxn ang="0">
                    <a:pos x="25" y="20"/>
                  </a:cxn>
                  <a:cxn ang="0">
                    <a:pos x="27" y="15"/>
                  </a:cxn>
                  <a:cxn ang="0">
                    <a:pos x="25" y="9"/>
                  </a:cxn>
                  <a:cxn ang="0">
                    <a:pos x="24" y="4"/>
                  </a:cxn>
                  <a:cxn ang="0">
                    <a:pos x="18" y="2"/>
                  </a:cxn>
                  <a:cxn ang="0">
                    <a:pos x="13" y="0"/>
                  </a:cxn>
                  <a:cxn ang="0">
                    <a:pos x="7" y="2"/>
                  </a:cxn>
                  <a:cxn ang="0">
                    <a:pos x="4" y="4"/>
                  </a:cxn>
                  <a:cxn ang="0">
                    <a:pos x="2" y="9"/>
                  </a:cxn>
                  <a:cxn ang="0">
                    <a:pos x="0" y="15"/>
                  </a:cxn>
                  <a:cxn ang="0">
                    <a:pos x="0" y="15"/>
                  </a:cxn>
                </a:cxnLst>
                <a:rect l="0" t="0" r="r" b="b"/>
                <a:pathLst>
                  <a:path w="27" h="28">
                    <a:moveTo>
                      <a:pt x="0" y="15"/>
                    </a:moveTo>
                    <a:lnTo>
                      <a:pt x="2" y="20"/>
                    </a:lnTo>
                    <a:lnTo>
                      <a:pt x="4" y="24"/>
                    </a:lnTo>
                    <a:lnTo>
                      <a:pt x="7" y="26"/>
                    </a:lnTo>
                    <a:lnTo>
                      <a:pt x="13" y="28"/>
                    </a:lnTo>
                    <a:lnTo>
                      <a:pt x="18" y="26"/>
                    </a:lnTo>
                    <a:lnTo>
                      <a:pt x="24" y="24"/>
                    </a:lnTo>
                    <a:lnTo>
                      <a:pt x="25" y="20"/>
                    </a:lnTo>
                    <a:lnTo>
                      <a:pt x="27" y="15"/>
                    </a:lnTo>
                    <a:lnTo>
                      <a:pt x="25" y="9"/>
                    </a:lnTo>
                    <a:lnTo>
                      <a:pt x="24" y="4"/>
                    </a:lnTo>
                    <a:lnTo>
                      <a:pt x="18" y="2"/>
                    </a:lnTo>
                    <a:lnTo>
                      <a:pt x="13" y="0"/>
                    </a:lnTo>
                    <a:lnTo>
                      <a:pt x="7" y="2"/>
                    </a:lnTo>
                    <a:lnTo>
                      <a:pt x="4" y="4"/>
                    </a:lnTo>
                    <a:lnTo>
                      <a:pt x="2" y="9"/>
                    </a:lnTo>
                    <a:lnTo>
                      <a:pt x="0" y="15"/>
                    </a:lnTo>
                    <a:lnTo>
                      <a:pt x="0" y="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6" name="Freeform 60"/>
              <p:cNvSpPr>
                <a:spLocks/>
              </p:cNvSpPr>
              <p:nvPr/>
            </p:nvSpPr>
            <p:spPr bwMode="auto">
              <a:xfrm>
                <a:off x="3129" y="1453"/>
                <a:ext cx="143" cy="139"/>
              </a:xfrm>
              <a:custGeom>
                <a:avLst/>
                <a:gdLst/>
                <a:ahLst/>
                <a:cxnLst>
                  <a:cxn ang="0">
                    <a:pos x="143" y="83"/>
                  </a:cxn>
                  <a:cxn ang="0">
                    <a:pos x="94" y="92"/>
                  </a:cxn>
                  <a:cxn ang="0">
                    <a:pos x="74" y="139"/>
                  </a:cxn>
                  <a:cxn ang="0">
                    <a:pos x="51" y="94"/>
                  </a:cxn>
                  <a:cxn ang="0">
                    <a:pos x="0" y="90"/>
                  </a:cxn>
                  <a:cxn ang="0">
                    <a:pos x="35" y="52"/>
                  </a:cxn>
                  <a:cxn ang="0">
                    <a:pos x="24" y="3"/>
                  </a:cxn>
                  <a:cxn ang="0">
                    <a:pos x="69" y="25"/>
                  </a:cxn>
                  <a:cxn ang="0">
                    <a:pos x="113" y="0"/>
                  </a:cxn>
                  <a:cxn ang="0">
                    <a:pos x="107" y="49"/>
                  </a:cxn>
                  <a:cxn ang="0">
                    <a:pos x="143" y="83"/>
                  </a:cxn>
                </a:cxnLst>
                <a:rect l="0" t="0" r="r" b="b"/>
                <a:pathLst>
                  <a:path w="143" h="139">
                    <a:moveTo>
                      <a:pt x="143" y="83"/>
                    </a:moveTo>
                    <a:lnTo>
                      <a:pt x="94" y="92"/>
                    </a:lnTo>
                    <a:lnTo>
                      <a:pt x="74" y="139"/>
                    </a:lnTo>
                    <a:lnTo>
                      <a:pt x="51" y="94"/>
                    </a:lnTo>
                    <a:lnTo>
                      <a:pt x="0" y="90"/>
                    </a:lnTo>
                    <a:lnTo>
                      <a:pt x="35" y="52"/>
                    </a:lnTo>
                    <a:lnTo>
                      <a:pt x="24" y="3"/>
                    </a:lnTo>
                    <a:lnTo>
                      <a:pt x="69" y="25"/>
                    </a:lnTo>
                    <a:lnTo>
                      <a:pt x="113" y="0"/>
                    </a:lnTo>
                    <a:lnTo>
                      <a:pt x="107" y="49"/>
                    </a:lnTo>
                    <a:lnTo>
                      <a:pt x="143" y="83"/>
                    </a:lnTo>
                    <a:close/>
                  </a:path>
                </a:pathLst>
              </a:custGeom>
              <a:solidFill>
                <a:srgbClr val="FF00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7" name="Freeform 61"/>
              <p:cNvSpPr>
                <a:spLocks/>
              </p:cNvSpPr>
              <p:nvPr/>
            </p:nvSpPr>
            <p:spPr bwMode="auto">
              <a:xfrm>
                <a:off x="3740" y="1362"/>
                <a:ext cx="84" cy="290"/>
              </a:xfrm>
              <a:custGeom>
                <a:avLst/>
                <a:gdLst/>
                <a:ahLst/>
                <a:cxnLst>
                  <a:cxn ang="0">
                    <a:pos x="0" y="0"/>
                  </a:cxn>
                  <a:cxn ang="0">
                    <a:pos x="4" y="290"/>
                  </a:cxn>
                  <a:cxn ang="0">
                    <a:pos x="76" y="258"/>
                  </a:cxn>
                  <a:cxn ang="0">
                    <a:pos x="84" y="60"/>
                  </a:cxn>
                  <a:cxn ang="0">
                    <a:pos x="0" y="0"/>
                  </a:cxn>
                </a:cxnLst>
                <a:rect l="0" t="0" r="r" b="b"/>
                <a:pathLst>
                  <a:path w="84" h="290">
                    <a:moveTo>
                      <a:pt x="0" y="0"/>
                    </a:moveTo>
                    <a:lnTo>
                      <a:pt x="4" y="290"/>
                    </a:lnTo>
                    <a:lnTo>
                      <a:pt x="76" y="258"/>
                    </a:lnTo>
                    <a:lnTo>
                      <a:pt x="84" y="60"/>
                    </a:lnTo>
                    <a:lnTo>
                      <a:pt x="0" y="0"/>
                    </a:lnTo>
                    <a:close/>
                  </a:path>
                </a:pathLst>
              </a:custGeom>
              <a:solidFill>
                <a:srgbClr val="BF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8" name="Freeform 62"/>
              <p:cNvSpPr>
                <a:spLocks/>
              </p:cNvSpPr>
              <p:nvPr/>
            </p:nvSpPr>
            <p:spPr bwMode="auto">
              <a:xfrm>
                <a:off x="3731" y="1431"/>
                <a:ext cx="91" cy="154"/>
              </a:xfrm>
              <a:custGeom>
                <a:avLst/>
                <a:gdLst/>
                <a:ahLst/>
                <a:cxnLst>
                  <a:cxn ang="0">
                    <a:pos x="80" y="149"/>
                  </a:cxn>
                  <a:cxn ang="0">
                    <a:pos x="76" y="132"/>
                  </a:cxn>
                  <a:cxn ang="0">
                    <a:pos x="71" y="136"/>
                  </a:cxn>
                  <a:cxn ang="0">
                    <a:pos x="67" y="140"/>
                  </a:cxn>
                  <a:cxn ang="0">
                    <a:pos x="64" y="141"/>
                  </a:cxn>
                  <a:cxn ang="0">
                    <a:pos x="60" y="145"/>
                  </a:cxn>
                  <a:cxn ang="0">
                    <a:pos x="49" y="151"/>
                  </a:cxn>
                  <a:cxn ang="0">
                    <a:pos x="40" y="154"/>
                  </a:cxn>
                  <a:cxn ang="0">
                    <a:pos x="31" y="154"/>
                  </a:cxn>
                  <a:cxn ang="0">
                    <a:pos x="22" y="152"/>
                  </a:cxn>
                  <a:cxn ang="0">
                    <a:pos x="15" y="147"/>
                  </a:cxn>
                  <a:cxn ang="0">
                    <a:pos x="7" y="141"/>
                  </a:cxn>
                  <a:cxn ang="0">
                    <a:pos x="4" y="134"/>
                  </a:cxn>
                  <a:cxn ang="0">
                    <a:pos x="0" y="123"/>
                  </a:cxn>
                  <a:cxn ang="0">
                    <a:pos x="0" y="96"/>
                  </a:cxn>
                  <a:cxn ang="0">
                    <a:pos x="9" y="69"/>
                  </a:cxn>
                  <a:cxn ang="0">
                    <a:pos x="24" y="43"/>
                  </a:cxn>
                  <a:cxn ang="0">
                    <a:pos x="44" y="25"/>
                  </a:cxn>
                  <a:cxn ang="0">
                    <a:pos x="53" y="22"/>
                  </a:cxn>
                  <a:cxn ang="0">
                    <a:pos x="60" y="18"/>
                  </a:cxn>
                  <a:cxn ang="0">
                    <a:pos x="65" y="18"/>
                  </a:cxn>
                  <a:cxn ang="0">
                    <a:pos x="75" y="18"/>
                  </a:cxn>
                  <a:cxn ang="0">
                    <a:pos x="78" y="0"/>
                  </a:cxn>
                  <a:cxn ang="0">
                    <a:pos x="91" y="2"/>
                  </a:cxn>
                  <a:cxn ang="0">
                    <a:pos x="78" y="58"/>
                  </a:cxn>
                  <a:cxn ang="0">
                    <a:pos x="67" y="56"/>
                  </a:cxn>
                  <a:cxn ang="0">
                    <a:pos x="71" y="43"/>
                  </a:cxn>
                  <a:cxn ang="0">
                    <a:pos x="64" y="45"/>
                  </a:cxn>
                  <a:cxn ang="0">
                    <a:pos x="58" y="47"/>
                  </a:cxn>
                  <a:cxn ang="0">
                    <a:pos x="53" y="49"/>
                  </a:cxn>
                  <a:cxn ang="0">
                    <a:pos x="47" y="51"/>
                  </a:cxn>
                  <a:cxn ang="0">
                    <a:pos x="35" y="63"/>
                  </a:cxn>
                  <a:cxn ang="0">
                    <a:pos x="26" y="78"/>
                  </a:cxn>
                  <a:cxn ang="0">
                    <a:pos x="20" y="96"/>
                  </a:cxn>
                  <a:cxn ang="0">
                    <a:pos x="20" y="112"/>
                  </a:cxn>
                  <a:cxn ang="0">
                    <a:pos x="24" y="120"/>
                  </a:cxn>
                  <a:cxn ang="0">
                    <a:pos x="33" y="123"/>
                  </a:cxn>
                  <a:cxn ang="0">
                    <a:pos x="44" y="121"/>
                  </a:cxn>
                  <a:cxn ang="0">
                    <a:pos x="56" y="116"/>
                  </a:cxn>
                  <a:cxn ang="0">
                    <a:pos x="60" y="114"/>
                  </a:cxn>
                  <a:cxn ang="0">
                    <a:pos x="64" y="112"/>
                  </a:cxn>
                  <a:cxn ang="0">
                    <a:pos x="67" y="109"/>
                  </a:cxn>
                  <a:cxn ang="0">
                    <a:pos x="71" y="105"/>
                  </a:cxn>
                  <a:cxn ang="0">
                    <a:pos x="67" y="89"/>
                  </a:cxn>
                  <a:cxn ang="0">
                    <a:pos x="80" y="80"/>
                  </a:cxn>
                  <a:cxn ang="0">
                    <a:pos x="91" y="138"/>
                  </a:cxn>
                  <a:cxn ang="0">
                    <a:pos x="80" y="149"/>
                  </a:cxn>
                </a:cxnLst>
                <a:rect l="0" t="0" r="r" b="b"/>
                <a:pathLst>
                  <a:path w="91" h="154">
                    <a:moveTo>
                      <a:pt x="80" y="149"/>
                    </a:moveTo>
                    <a:lnTo>
                      <a:pt x="76" y="132"/>
                    </a:lnTo>
                    <a:lnTo>
                      <a:pt x="71" y="136"/>
                    </a:lnTo>
                    <a:lnTo>
                      <a:pt x="67" y="140"/>
                    </a:lnTo>
                    <a:lnTo>
                      <a:pt x="64" y="141"/>
                    </a:lnTo>
                    <a:lnTo>
                      <a:pt x="60" y="145"/>
                    </a:lnTo>
                    <a:lnTo>
                      <a:pt x="49" y="151"/>
                    </a:lnTo>
                    <a:lnTo>
                      <a:pt x="40" y="154"/>
                    </a:lnTo>
                    <a:lnTo>
                      <a:pt x="31" y="154"/>
                    </a:lnTo>
                    <a:lnTo>
                      <a:pt x="22" y="152"/>
                    </a:lnTo>
                    <a:lnTo>
                      <a:pt x="15" y="147"/>
                    </a:lnTo>
                    <a:lnTo>
                      <a:pt x="7" y="141"/>
                    </a:lnTo>
                    <a:lnTo>
                      <a:pt x="4" y="134"/>
                    </a:lnTo>
                    <a:lnTo>
                      <a:pt x="0" y="123"/>
                    </a:lnTo>
                    <a:lnTo>
                      <a:pt x="0" y="96"/>
                    </a:lnTo>
                    <a:lnTo>
                      <a:pt x="9" y="69"/>
                    </a:lnTo>
                    <a:lnTo>
                      <a:pt x="24" y="43"/>
                    </a:lnTo>
                    <a:lnTo>
                      <a:pt x="44" y="25"/>
                    </a:lnTo>
                    <a:lnTo>
                      <a:pt x="53" y="22"/>
                    </a:lnTo>
                    <a:lnTo>
                      <a:pt x="60" y="18"/>
                    </a:lnTo>
                    <a:lnTo>
                      <a:pt x="65" y="18"/>
                    </a:lnTo>
                    <a:lnTo>
                      <a:pt x="75" y="18"/>
                    </a:lnTo>
                    <a:lnTo>
                      <a:pt x="78" y="0"/>
                    </a:lnTo>
                    <a:lnTo>
                      <a:pt x="91" y="2"/>
                    </a:lnTo>
                    <a:lnTo>
                      <a:pt x="78" y="58"/>
                    </a:lnTo>
                    <a:lnTo>
                      <a:pt x="67" y="56"/>
                    </a:lnTo>
                    <a:lnTo>
                      <a:pt x="71" y="43"/>
                    </a:lnTo>
                    <a:lnTo>
                      <a:pt x="64" y="45"/>
                    </a:lnTo>
                    <a:lnTo>
                      <a:pt x="58" y="47"/>
                    </a:lnTo>
                    <a:lnTo>
                      <a:pt x="53" y="49"/>
                    </a:lnTo>
                    <a:lnTo>
                      <a:pt x="47" y="51"/>
                    </a:lnTo>
                    <a:lnTo>
                      <a:pt x="35" y="63"/>
                    </a:lnTo>
                    <a:lnTo>
                      <a:pt x="26" y="78"/>
                    </a:lnTo>
                    <a:lnTo>
                      <a:pt x="20" y="96"/>
                    </a:lnTo>
                    <a:lnTo>
                      <a:pt x="20" y="112"/>
                    </a:lnTo>
                    <a:lnTo>
                      <a:pt x="24" y="120"/>
                    </a:lnTo>
                    <a:lnTo>
                      <a:pt x="33" y="123"/>
                    </a:lnTo>
                    <a:lnTo>
                      <a:pt x="44" y="121"/>
                    </a:lnTo>
                    <a:lnTo>
                      <a:pt x="56" y="116"/>
                    </a:lnTo>
                    <a:lnTo>
                      <a:pt x="60" y="114"/>
                    </a:lnTo>
                    <a:lnTo>
                      <a:pt x="64" y="112"/>
                    </a:lnTo>
                    <a:lnTo>
                      <a:pt x="67" y="109"/>
                    </a:lnTo>
                    <a:lnTo>
                      <a:pt x="71" y="105"/>
                    </a:lnTo>
                    <a:lnTo>
                      <a:pt x="67" y="89"/>
                    </a:lnTo>
                    <a:lnTo>
                      <a:pt x="80" y="80"/>
                    </a:lnTo>
                    <a:lnTo>
                      <a:pt x="91" y="138"/>
                    </a:lnTo>
                    <a:lnTo>
                      <a:pt x="80" y="149"/>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9" name="Freeform 63"/>
              <p:cNvSpPr>
                <a:spLocks/>
              </p:cNvSpPr>
              <p:nvPr/>
            </p:nvSpPr>
            <p:spPr bwMode="auto">
              <a:xfrm>
                <a:off x="2953" y="1600"/>
                <a:ext cx="211" cy="368"/>
              </a:xfrm>
              <a:custGeom>
                <a:avLst/>
                <a:gdLst/>
                <a:ahLst/>
                <a:cxnLst>
                  <a:cxn ang="0">
                    <a:pos x="0" y="0"/>
                  </a:cxn>
                  <a:cxn ang="0">
                    <a:pos x="15" y="288"/>
                  </a:cxn>
                  <a:cxn ang="0">
                    <a:pos x="211" y="368"/>
                  </a:cxn>
                  <a:cxn ang="0">
                    <a:pos x="211" y="79"/>
                  </a:cxn>
                  <a:cxn ang="0">
                    <a:pos x="0" y="0"/>
                  </a:cxn>
                </a:cxnLst>
                <a:rect l="0" t="0" r="r" b="b"/>
                <a:pathLst>
                  <a:path w="211" h="368">
                    <a:moveTo>
                      <a:pt x="0" y="0"/>
                    </a:moveTo>
                    <a:lnTo>
                      <a:pt x="15" y="288"/>
                    </a:lnTo>
                    <a:lnTo>
                      <a:pt x="211" y="368"/>
                    </a:lnTo>
                    <a:lnTo>
                      <a:pt x="211" y="79"/>
                    </a:lnTo>
                    <a:lnTo>
                      <a:pt x="0" y="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0" name="Freeform 64"/>
              <p:cNvSpPr>
                <a:spLocks/>
              </p:cNvSpPr>
              <p:nvPr/>
            </p:nvSpPr>
            <p:spPr bwMode="auto">
              <a:xfrm>
                <a:off x="2982" y="1681"/>
                <a:ext cx="160" cy="183"/>
              </a:xfrm>
              <a:custGeom>
                <a:avLst/>
                <a:gdLst/>
                <a:ahLst/>
                <a:cxnLst>
                  <a:cxn ang="0">
                    <a:pos x="33" y="6"/>
                  </a:cxn>
                  <a:cxn ang="0">
                    <a:pos x="46" y="4"/>
                  </a:cxn>
                  <a:cxn ang="0">
                    <a:pos x="58" y="2"/>
                  </a:cxn>
                  <a:cxn ang="0">
                    <a:pos x="73" y="0"/>
                  </a:cxn>
                  <a:cxn ang="0">
                    <a:pos x="85" y="0"/>
                  </a:cxn>
                  <a:cxn ang="0">
                    <a:pos x="98" y="0"/>
                  </a:cxn>
                  <a:cxn ang="0">
                    <a:pos x="109" y="2"/>
                  </a:cxn>
                  <a:cxn ang="0">
                    <a:pos x="118" y="2"/>
                  </a:cxn>
                  <a:cxn ang="0">
                    <a:pos x="125" y="6"/>
                  </a:cxn>
                  <a:cxn ang="0">
                    <a:pos x="133" y="8"/>
                  </a:cxn>
                  <a:cxn ang="0">
                    <a:pos x="140" y="11"/>
                  </a:cxn>
                  <a:cxn ang="0">
                    <a:pos x="145" y="17"/>
                  </a:cxn>
                  <a:cxn ang="0">
                    <a:pos x="149" y="22"/>
                  </a:cxn>
                  <a:cxn ang="0">
                    <a:pos x="151" y="26"/>
                  </a:cxn>
                  <a:cxn ang="0">
                    <a:pos x="151" y="29"/>
                  </a:cxn>
                  <a:cxn ang="0">
                    <a:pos x="153" y="35"/>
                  </a:cxn>
                  <a:cxn ang="0">
                    <a:pos x="153" y="38"/>
                  </a:cxn>
                  <a:cxn ang="0">
                    <a:pos x="151" y="53"/>
                  </a:cxn>
                  <a:cxn ang="0">
                    <a:pos x="143" y="66"/>
                  </a:cxn>
                  <a:cxn ang="0">
                    <a:pos x="133" y="76"/>
                  </a:cxn>
                  <a:cxn ang="0">
                    <a:pos x="122" y="82"/>
                  </a:cxn>
                  <a:cxn ang="0">
                    <a:pos x="113" y="84"/>
                  </a:cxn>
                  <a:cxn ang="0">
                    <a:pos x="122" y="87"/>
                  </a:cxn>
                  <a:cxn ang="0">
                    <a:pos x="127" y="89"/>
                  </a:cxn>
                  <a:cxn ang="0">
                    <a:pos x="131" y="91"/>
                  </a:cxn>
                  <a:cxn ang="0">
                    <a:pos x="134" y="93"/>
                  </a:cxn>
                  <a:cxn ang="0">
                    <a:pos x="138" y="95"/>
                  </a:cxn>
                  <a:cxn ang="0">
                    <a:pos x="145" y="102"/>
                  </a:cxn>
                  <a:cxn ang="0">
                    <a:pos x="153" y="115"/>
                  </a:cxn>
                  <a:cxn ang="0">
                    <a:pos x="158" y="127"/>
                  </a:cxn>
                  <a:cxn ang="0">
                    <a:pos x="160" y="142"/>
                  </a:cxn>
                  <a:cxn ang="0">
                    <a:pos x="160" y="145"/>
                  </a:cxn>
                  <a:cxn ang="0">
                    <a:pos x="158" y="149"/>
                  </a:cxn>
                  <a:cxn ang="0">
                    <a:pos x="158" y="153"/>
                  </a:cxn>
                  <a:cxn ang="0">
                    <a:pos x="156" y="158"/>
                  </a:cxn>
                  <a:cxn ang="0">
                    <a:pos x="149" y="169"/>
                  </a:cxn>
                  <a:cxn ang="0">
                    <a:pos x="138" y="178"/>
                  </a:cxn>
                  <a:cxn ang="0">
                    <a:pos x="123" y="182"/>
                  </a:cxn>
                  <a:cxn ang="0">
                    <a:pos x="107" y="183"/>
                  </a:cxn>
                  <a:cxn ang="0">
                    <a:pos x="105" y="183"/>
                  </a:cxn>
                  <a:cxn ang="0">
                    <a:pos x="104" y="183"/>
                  </a:cxn>
                  <a:cxn ang="0">
                    <a:pos x="100" y="183"/>
                  </a:cxn>
                  <a:cxn ang="0">
                    <a:pos x="98" y="182"/>
                  </a:cxn>
                  <a:cxn ang="0">
                    <a:pos x="87" y="182"/>
                  </a:cxn>
                  <a:cxn ang="0">
                    <a:pos x="78" y="180"/>
                  </a:cxn>
                  <a:cxn ang="0">
                    <a:pos x="67" y="178"/>
                  </a:cxn>
                  <a:cxn ang="0">
                    <a:pos x="58" y="174"/>
                  </a:cxn>
                  <a:cxn ang="0">
                    <a:pos x="46" y="173"/>
                  </a:cxn>
                  <a:cxn ang="0">
                    <a:pos x="33" y="167"/>
                  </a:cxn>
                  <a:cxn ang="0">
                    <a:pos x="16" y="162"/>
                  </a:cxn>
                  <a:cxn ang="0">
                    <a:pos x="0" y="156"/>
                  </a:cxn>
                  <a:cxn ang="0">
                    <a:pos x="6" y="116"/>
                  </a:cxn>
                  <a:cxn ang="0">
                    <a:pos x="26" y="122"/>
                  </a:cxn>
                  <a:cxn ang="0">
                    <a:pos x="40" y="42"/>
                  </a:cxn>
                  <a:cxn ang="0">
                    <a:pos x="33" y="44"/>
                  </a:cxn>
                  <a:cxn ang="0">
                    <a:pos x="27" y="46"/>
                  </a:cxn>
                  <a:cxn ang="0">
                    <a:pos x="22" y="47"/>
                  </a:cxn>
                  <a:cxn ang="0">
                    <a:pos x="15" y="51"/>
                  </a:cxn>
                  <a:cxn ang="0">
                    <a:pos x="11" y="15"/>
                  </a:cxn>
                  <a:cxn ang="0">
                    <a:pos x="18" y="13"/>
                  </a:cxn>
                  <a:cxn ang="0">
                    <a:pos x="26" y="9"/>
                  </a:cxn>
                  <a:cxn ang="0">
                    <a:pos x="29" y="8"/>
                  </a:cxn>
                  <a:cxn ang="0">
                    <a:pos x="33" y="6"/>
                  </a:cxn>
                </a:cxnLst>
                <a:rect l="0" t="0" r="r" b="b"/>
                <a:pathLst>
                  <a:path w="160" h="183">
                    <a:moveTo>
                      <a:pt x="33" y="6"/>
                    </a:moveTo>
                    <a:lnTo>
                      <a:pt x="46" y="4"/>
                    </a:lnTo>
                    <a:lnTo>
                      <a:pt x="58" y="2"/>
                    </a:lnTo>
                    <a:lnTo>
                      <a:pt x="73" y="0"/>
                    </a:lnTo>
                    <a:lnTo>
                      <a:pt x="85" y="0"/>
                    </a:lnTo>
                    <a:lnTo>
                      <a:pt x="98" y="0"/>
                    </a:lnTo>
                    <a:lnTo>
                      <a:pt x="109" y="2"/>
                    </a:lnTo>
                    <a:lnTo>
                      <a:pt x="118" y="2"/>
                    </a:lnTo>
                    <a:lnTo>
                      <a:pt x="125" y="6"/>
                    </a:lnTo>
                    <a:lnTo>
                      <a:pt x="133" y="8"/>
                    </a:lnTo>
                    <a:lnTo>
                      <a:pt x="140" y="11"/>
                    </a:lnTo>
                    <a:lnTo>
                      <a:pt x="145" y="17"/>
                    </a:lnTo>
                    <a:lnTo>
                      <a:pt x="149" y="22"/>
                    </a:lnTo>
                    <a:lnTo>
                      <a:pt x="151" y="26"/>
                    </a:lnTo>
                    <a:lnTo>
                      <a:pt x="151" y="29"/>
                    </a:lnTo>
                    <a:lnTo>
                      <a:pt x="153" y="35"/>
                    </a:lnTo>
                    <a:lnTo>
                      <a:pt x="153" y="38"/>
                    </a:lnTo>
                    <a:lnTo>
                      <a:pt x="151" y="53"/>
                    </a:lnTo>
                    <a:lnTo>
                      <a:pt x="143" y="66"/>
                    </a:lnTo>
                    <a:lnTo>
                      <a:pt x="133" y="76"/>
                    </a:lnTo>
                    <a:lnTo>
                      <a:pt x="122" y="82"/>
                    </a:lnTo>
                    <a:lnTo>
                      <a:pt x="113" y="84"/>
                    </a:lnTo>
                    <a:lnTo>
                      <a:pt x="122" y="87"/>
                    </a:lnTo>
                    <a:lnTo>
                      <a:pt x="127" y="89"/>
                    </a:lnTo>
                    <a:lnTo>
                      <a:pt x="131" y="91"/>
                    </a:lnTo>
                    <a:lnTo>
                      <a:pt x="134" y="93"/>
                    </a:lnTo>
                    <a:lnTo>
                      <a:pt x="138" y="95"/>
                    </a:lnTo>
                    <a:lnTo>
                      <a:pt x="145" y="102"/>
                    </a:lnTo>
                    <a:lnTo>
                      <a:pt x="153" y="115"/>
                    </a:lnTo>
                    <a:lnTo>
                      <a:pt x="158" y="127"/>
                    </a:lnTo>
                    <a:lnTo>
                      <a:pt x="160" y="142"/>
                    </a:lnTo>
                    <a:lnTo>
                      <a:pt x="160" y="145"/>
                    </a:lnTo>
                    <a:lnTo>
                      <a:pt x="158" y="149"/>
                    </a:lnTo>
                    <a:lnTo>
                      <a:pt x="158" y="153"/>
                    </a:lnTo>
                    <a:lnTo>
                      <a:pt x="156" y="158"/>
                    </a:lnTo>
                    <a:lnTo>
                      <a:pt x="149" y="169"/>
                    </a:lnTo>
                    <a:lnTo>
                      <a:pt x="138" y="178"/>
                    </a:lnTo>
                    <a:lnTo>
                      <a:pt x="123" y="182"/>
                    </a:lnTo>
                    <a:lnTo>
                      <a:pt x="107" y="183"/>
                    </a:lnTo>
                    <a:lnTo>
                      <a:pt x="105" y="183"/>
                    </a:lnTo>
                    <a:lnTo>
                      <a:pt x="104" y="183"/>
                    </a:lnTo>
                    <a:lnTo>
                      <a:pt x="100" y="183"/>
                    </a:lnTo>
                    <a:lnTo>
                      <a:pt x="98" y="182"/>
                    </a:lnTo>
                    <a:lnTo>
                      <a:pt x="87" y="182"/>
                    </a:lnTo>
                    <a:lnTo>
                      <a:pt x="78" y="180"/>
                    </a:lnTo>
                    <a:lnTo>
                      <a:pt x="67" y="178"/>
                    </a:lnTo>
                    <a:lnTo>
                      <a:pt x="58" y="174"/>
                    </a:lnTo>
                    <a:lnTo>
                      <a:pt x="46" y="173"/>
                    </a:lnTo>
                    <a:lnTo>
                      <a:pt x="33" y="167"/>
                    </a:lnTo>
                    <a:lnTo>
                      <a:pt x="16" y="162"/>
                    </a:lnTo>
                    <a:lnTo>
                      <a:pt x="0" y="156"/>
                    </a:lnTo>
                    <a:lnTo>
                      <a:pt x="6" y="116"/>
                    </a:lnTo>
                    <a:lnTo>
                      <a:pt x="26" y="122"/>
                    </a:lnTo>
                    <a:lnTo>
                      <a:pt x="40" y="42"/>
                    </a:lnTo>
                    <a:lnTo>
                      <a:pt x="33" y="44"/>
                    </a:lnTo>
                    <a:lnTo>
                      <a:pt x="27" y="46"/>
                    </a:lnTo>
                    <a:lnTo>
                      <a:pt x="22" y="47"/>
                    </a:lnTo>
                    <a:lnTo>
                      <a:pt x="15" y="51"/>
                    </a:lnTo>
                    <a:lnTo>
                      <a:pt x="11" y="15"/>
                    </a:lnTo>
                    <a:lnTo>
                      <a:pt x="18" y="13"/>
                    </a:lnTo>
                    <a:lnTo>
                      <a:pt x="26" y="9"/>
                    </a:lnTo>
                    <a:lnTo>
                      <a:pt x="29" y="8"/>
                    </a:lnTo>
                    <a:lnTo>
                      <a:pt x="33"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1" name="Freeform 65"/>
              <p:cNvSpPr>
                <a:spLocks/>
              </p:cNvSpPr>
              <p:nvPr/>
            </p:nvSpPr>
            <p:spPr bwMode="auto">
              <a:xfrm>
                <a:off x="3051" y="1714"/>
                <a:ext cx="51" cy="34"/>
              </a:xfrm>
              <a:custGeom>
                <a:avLst/>
                <a:gdLst/>
                <a:ahLst/>
                <a:cxnLst>
                  <a:cxn ang="0">
                    <a:pos x="0" y="33"/>
                  </a:cxn>
                  <a:cxn ang="0">
                    <a:pos x="4" y="33"/>
                  </a:cxn>
                  <a:cxn ang="0">
                    <a:pos x="11" y="33"/>
                  </a:cxn>
                  <a:cxn ang="0">
                    <a:pos x="20" y="34"/>
                  </a:cxn>
                  <a:cxn ang="0">
                    <a:pos x="24" y="34"/>
                  </a:cxn>
                  <a:cxn ang="0">
                    <a:pos x="35" y="33"/>
                  </a:cxn>
                  <a:cxn ang="0">
                    <a:pos x="44" y="29"/>
                  </a:cxn>
                  <a:cxn ang="0">
                    <a:pos x="49" y="22"/>
                  </a:cxn>
                  <a:cxn ang="0">
                    <a:pos x="51" y="13"/>
                  </a:cxn>
                  <a:cxn ang="0">
                    <a:pos x="49" y="7"/>
                  </a:cxn>
                  <a:cxn ang="0">
                    <a:pos x="45" y="4"/>
                  </a:cxn>
                  <a:cxn ang="0">
                    <a:pos x="38" y="0"/>
                  </a:cxn>
                  <a:cxn ang="0">
                    <a:pos x="27" y="0"/>
                  </a:cxn>
                  <a:cxn ang="0">
                    <a:pos x="24" y="0"/>
                  </a:cxn>
                  <a:cxn ang="0">
                    <a:pos x="18" y="0"/>
                  </a:cxn>
                  <a:cxn ang="0">
                    <a:pos x="13" y="2"/>
                  </a:cxn>
                  <a:cxn ang="0">
                    <a:pos x="6" y="4"/>
                  </a:cxn>
                  <a:cxn ang="0">
                    <a:pos x="0" y="33"/>
                  </a:cxn>
                </a:cxnLst>
                <a:rect l="0" t="0" r="r" b="b"/>
                <a:pathLst>
                  <a:path w="51" h="34">
                    <a:moveTo>
                      <a:pt x="0" y="33"/>
                    </a:moveTo>
                    <a:lnTo>
                      <a:pt x="4" y="33"/>
                    </a:lnTo>
                    <a:lnTo>
                      <a:pt x="11" y="33"/>
                    </a:lnTo>
                    <a:lnTo>
                      <a:pt x="20" y="34"/>
                    </a:lnTo>
                    <a:lnTo>
                      <a:pt x="24" y="34"/>
                    </a:lnTo>
                    <a:lnTo>
                      <a:pt x="35" y="33"/>
                    </a:lnTo>
                    <a:lnTo>
                      <a:pt x="44" y="29"/>
                    </a:lnTo>
                    <a:lnTo>
                      <a:pt x="49" y="22"/>
                    </a:lnTo>
                    <a:lnTo>
                      <a:pt x="51" y="13"/>
                    </a:lnTo>
                    <a:lnTo>
                      <a:pt x="49" y="7"/>
                    </a:lnTo>
                    <a:lnTo>
                      <a:pt x="45" y="4"/>
                    </a:lnTo>
                    <a:lnTo>
                      <a:pt x="38" y="0"/>
                    </a:lnTo>
                    <a:lnTo>
                      <a:pt x="27" y="0"/>
                    </a:lnTo>
                    <a:lnTo>
                      <a:pt x="24" y="0"/>
                    </a:lnTo>
                    <a:lnTo>
                      <a:pt x="18" y="0"/>
                    </a:lnTo>
                    <a:lnTo>
                      <a:pt x="13" y="2"/>
                    </a:lnTo>
                    <a:lnTo>
                      <a:pt x="6" y="4"/>
                    </a:lnTo>
                    <a:lnTo>
                      <a:pt x="0" y="33"/>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2" name="Freeform 66"/>
              <p:cNvSpPr>
                <a:spLocks/>
              </p:cNvSpPr>
              <p:nvPr/>
            </p:nvSpPr>
            <p:spPr bwMode="auto">
              <a:xfrm>
                <a:off x="3038" y="1779"/>
                <a:ext cx="73" cy="51"/>
              </a:xfrm>
              <a:custGeom>
                <a:avLst/>
                <a:gdLst/>
                <a:ahLst/>
                <a:cxnLst>
                  <a:cxn ang="0">
                    <a:pos x="0" y="35"/>
                  </a:cxn>
                  <a:cxn ang="0">
                    <a:pos x="22" y="42"/>
                  </a:cxn>
                  <a:cxn ang="0">
                    <a:pos x="49" y="49"/>
                  </a:cxn>
                  <a:cxn ang="0">
                    <a:pos x="51" y="49"/>
                  </a:cxn>
                  <a:cxn ang="0">
                    <a:pos x="55" y="49"/>
                  </a:cxn>
                  <a:cxn ang="0">
                    <a:pos x="57" y="51"/>
                  </a:cxn>
                  <a:cxn ang="0">
                    <a:pos x="58" y="51"/>
                  </a:cxn>
                  <a:cxn ang="0">
                    <a:pos x="64" y="49"/>
                  </a:cxn>
                  <a:cxn ang="0">
                    <a:pos x="69" y="46"/>
                  </a:cxn>
                  <a:cxn ang="0">
                    <a:pos x="71" y="42"/>
                  </a:cxn>
                  <a:cxn ang="0">
                    <a:pos x="73" y="36"/>
                  </a:cxn>
                  <a:cxn ang="0">
                    <a:pos x="73" y="31"/>
                  </a:cxn>
                  <a:cxn ang="0">
                    <a:pos x="71" y="26"/>
                  </a:cxn>
                  <a:cxn ang="0">
                    <a:pos x="67" y="20"/>
                  </a:cxn>
                  <a:cxn ang="0">
                    <a:pos x="66" y="17"/>
                  </a:cxn>
                  <a:cxn ang="0">
                    <a:pos x="60" y="11"/>
                  </a:cxn>
                  <a:cxn ang="0">
                    <a:pos x="51" y="6"/>
                  </a:cxn>
                  <a:cxn ang="0">
                    <a:pos x="42" y="4"/>
                  </a:cxn>
                  <a:cxn ang="0">
                    <a:pos x="29" y="2"/>
                  </a:cxn>
                  <a:cxn ang="0">
                    <a:pos x="8" y="0"/>
                  </a:cxn>
                  <a:cxn ang="0">
                    <a:pos x="0" y="35"/>
                  </a:cxn>
                </a:cxnLst>
                <a:rect l="0" t="0" r="r" b="b"/>
                <a:pathLst>
                  <a:path w="73" h="51">
                    <a:moveTo>
                      <a:pt x="0" y="35"/>
                    </a:moveTo>
                    <a:lnTo>
                      <a:pt x="22" y="42"/>
                    </a:lnTo>
                    <a:lnTo>
                      <a:pt x="49" y="49"/>
                    </a:lnTo>
                    <a:lnTo>
                      <a:pt x="51" y="49"/>
                    </a:lnTo>
                    <a:lnTo>
                      <a:pt x="55" y="49"/>
                    </a:lnTo>
                    <a:lnTo>
                      <a:pt x="57" y="51"/>
                    </a:lnTo>
                    <a:lnTo>
                      <a:pt x="58" y="51"/>
                    </a:lnTo>
                    <a:lnTo>
                      <a:pt x="64" y="49"/>
                    </a:lnTo>
                    <a:lnTo>
                      <a:pt x="69" y="46"/>
                    </a:lnTo>
                    <a:lnTo>
                      <a:pt x="71" y="42"/>
                    </a:lnTo>
                    <a:lnTo>
                      <a:pt x="73" y="36"/>
                    </a:lnTo>
                    <a:lnTo>
                      <a:pt x="73" y="31"/>
                    </a:lnTo>
                    <a:lnTo>
                      <a:pt x="71" y="26"/>
                    </a:lnTo>
                    <a:lnTo>
                      <a:pt x="67" y="20"/>
                    </a:lnTo>
                    <a:lnTo>
                      <a:pt x="66" y="17"/>
                    </a:lnTo>
                    <a:lnTo>
                      <a:pt x="60" y="11"/>
                    </a:lnTo>
                    <a:lnTo>
                      <a:pt x="51" y="6"/>
                    </a:lnTo>
                    <a:lnTo>
                      <a:pt x="42" y="4"/>
                    </a:lnTo>
                    <a:lnTo>
                      <a:pt x="29" y="2"/>
                    </a:lnTo>
                    <a:lnTo>
                      <a:pt x="8" y="0"/>
                    </a:lnTo>
                    <a:lnTo>
                      <a:pt x="0" y="35"/>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3" name="Freeform 67"/>
              <p:cNvSpPr>
                <a:spLocks/>
              </p:cNvSpPr>
              <p:nvPr/>
            </p:nvSpPr>
            <p:spPr bwMode="auto">
              <a:xfrm>
                <a:off x="3057" y="1489"/>
                <a:ext cx="27" cy="27"/>
              </a:xfrm>
              <a:custGeom>
                <a:avLst/>
                <a:gdLst/>
                <a:ahLst/>
                <a:cxnLst>
                  <a:cxn ang="0">
                    <a:pos x="0" y="13"/>
                  </a:cxn>
                  <a:cxn ang="0">
                    <a:pos x="1" y="18"/>
                  </a:cxn>
                  <a:cxn ang="0">
                    <a:pos x="3" y="22"/>
                  </a:cxn>
                  <a:cxn ang="0">
                    <a:pos x="7" y="25"/>
                  </a:cxn>
                  <a:cxn ang="0">
                    <a:pos x="12" y="27"/>
                  </a:cxn>
                  <a:cxn ang="0">
                    <a:pos x="18" y="25"/>
                  </a:cxn>
                  <a:cxn ang="0">
                    <a:pos x="23" y="22"/>
                  </a:cxn>
                  <a:cxn ang="0">
                    <a:pos x="25" y="18"/>
                  </a:cxn>
                  <a:cxn ang="0">
                    <a:pos x="27" y="13"/>
                  </a:cxn>
                  <a:cxn ang="0">
                    <a:pos x="25" y="7"/>
                  </a:cxn>
                  <a:cxn ang="0">
                    <a:pos x="23" y="4"/>
                  </a:cxn>
                  <a:cxn ang="0">
                    <a:pos x="18" y="2"/>
                  </a:cxn>
                  <a:cxn ang="0">
                    <a:pos x="12" y="0"/>
                  </a:cxn>
                  <a:cxn ang="0">
                    <a:pos x="7" y="2"/>
                  </a:cxn>
                  <a:cxn ang="0">
                    <a:pos x="3" y="4"/>
                  </a:cxn>
                  <a:cxn ang="0">
                    <a:pos x="1" y="7"/>
                  </a:cxn>
                  <a:cxn ang="0">
                    <a:pos x="0" y="13"/>
                  </a:cxn>
                  <a:cxn ang="0">
                    <a:pos x="0" y="13"/>
                  </a:cxn>
                </a:cxnLst>
                <a:rect l="0" t="0" r="r" b="b"/>
                <a:pathLst>
                  <a:path w="27" h="27">
                    <a:moveTo>
                      <a:pt x="0" y="13"/>
                    </a:moveTo>
                    <a:lnTo>
                      <a:pt x="1" y="18"/>
                    </a:lnTo>
                    <a:lnTo>
                      <a:pt x="3" y="22"/>
                    </a:lnTo>
                    <a:lnTo>
                      <a:pt x="7" y="25"/>
                    </a:lnTo>
                    <a:lnTo>
                      <a:pt x="12" y="27"/>
                    </a:lnTo>
                    <a:lnTo>
                      <a:pt x="18" y="25"/>
                    </a:lnTo>
                    <a:lnTo>
                      <a:pt x="23" y="22"/>
                    </a:lnTo>
                    <a:lnTo>
                      <a:pt x="25" y="18"/>
                    </a:lnTo>
                    <a:lnTo>
                      <a:pt x="27" y="13"/>
                    </a:lnTo>
                    <a:lnTo>
                      <a:pt x="25" y="7"/>
                    </a:lnTo>
                    <a:lnTo>
                      <a:pt x="23" y="4"/>
                    </a:lnTo>
                    <a:lnTo>
                      <a:pt x="18" y="2"/>
                    </a:lnTo>
                    <a:lnTo>
                      <a:pt x="12" y="0"/>
                    </a:lnTo>
                    <a:lnTo>
                      <a:pt x="7" y="2"/>
                    </a:lnTo>
                    <a:lnTo>
                      <a:pt x="3" y="4"/>
                    </a:lnTo>
                    <a:lnTo>
                      <a:pt x="1" y="7"/>
                    </a:lnTo>
                    <a:lnTo>
                      <a:pt x="0" y="13"/>
                    </a:lnTo>
                    <a:lnTo>
                      <a:pt x="0" y="13"/>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4" name="Freeform 68"/>
              <p:cNvSpPr>
                <a:spLocks/>
              </p:cNvSpPr>
              <p:nvPr/>
            </p:nvSpPr>
            <p:spPr bwMode="auto">
              <a:xfrm>
                <a:off x="3323" y="1500"/>
                <a:ext cx="27" cy="25"/>
              </a:xfrm>
              <a:custGeom>
                <a:avLst/>
                <a:gdLst/>
                <a:ahLst/>
                <a:cxnLst>
                  <a:cxn ang="0">
                    <a:pos x="0" y="13"/>
                  </a:cxn>
                  <a:cxn ang="0">
                    <a:pos x="2" y="18"/>
                  </a:cxn>
                  <a:cxn ang="0">
                    <a:pos x="4" y="22"/>
                  </a:cxn>
                  <a:cxn ang="0">
                    <a:pos x="7" y="23"/>
                  </a:cxn>
                  <a:cxn ang="0">
                    <a:pos x="13" y="25"/>
                  </a:cxn>
                  <a:cxn ang="0">
                    <a:pos x="18" y="23"/>
                  </a:cxn>
                  <a:cxn ang="0">
                    <a:pos x="24" y="22"/>
                  </a:cxn>
                  <a:cxn ang="0">
                    <a:pos x="26" y="18"/>
                  </a:cxn>
                  <a:cxn ang="0">
                    <a:pos x="27" y="13"/>
                  </a:cxn>
                  <a:cxn ang="0">
                    <a:pos x="26" y="7"/>
                  </a:cxn>
                  <a:cxn ang="0">
                    <a:pos x="24" y="4"/>
                  </a:cxn>
                  <a:cxn ang="0">
                    <a:pos x="18" y="2"/>
                  </a:cxn>
                  <a:cxn ang="0">
                    <a:pos x="13" y="0"/>
                  </a:cxn>
                  <a:cxn ang="0">
                    <a:pos x="7" y="2"/>
                  </a:cxn>
                  <a:cxn ang="0">
                    <a:pos x="4" y="4"/>
                  </a:cxn>
                  <a:cxn ang="0">
                    <a:pos x="2" y="7"/>
                  </a:cxn>
                  <a:cxn ang="0">
                    <a:pos x="0" y="13"/>
                  </a:cxn>
                  <a:cxn ang="0">
                    <a:pos x="0" y="13"/>
                  </a:cxn>
                </a:cxnLst>
                <a:rect l="0" t="0" r="r" b="b"/>
                <a:pathLst>
                  <a:path w="27" h="25">
                    <a:moveTo>
                      <a:pt x="0" y="13"/>
                    </a:moveTo>
                    <a:lnTo>
                      <a:pt x="2" y="18"/>
                    </a:lnTo>
                    <a:lnTo>
                      <a:pt x="4" y="22"/>
                    </a:lnTo>
                    <a:lnTo>
                      <a:pt x="7" y="23"/>
                    </a:lnTo>
                    <a:lnTo>
                      <a:pt x="13" y="25"/>
                    </a:lnTo>
                    <a:lnTo>
                      <a:pt x="18" y="23"/>
                    </a:lnTo>
                    <a:lnTo>
                      <a:pt x="24" y="22"/>
                    </a:lnTo>
                    <a:lnTo>
                      <a:pt x="26" y="18"/>
                    </a:lnTo>
                    <a:lnTo>
                      <a:pt x="27" y="13"/>
                    </a:lnTo>
                    <a:lnTo>
                      <a:pt x="26" y="7"/>
                    </a:lnTo>
                    <a:lnTo>
                      <a:pt x="24" y="4"/>
                    </a:lnTo>
                    <a:lnTo>
                      <a:pt x="18" y="2"/>
                    </a:lnTo>
                    <a:lnTo>
                      <a:pt x="13" y="0"/>
                    </a:lnTo>
                    <a:lnTo>
                      <a:pt x="7" y="2"/>
                    </a:lnTo>
                    <a:lnTo>
                      <a:pt x="4" y="4"/>
                    </a:lnTo>
                    <a:lnTo>
                      <a:pt x="2" y="7"/>
                    </a:lnTo>
                    <a:lnTo>
                      <a:pt x="0" y="13"/>
                    </a:lnTo>
                    <a:lnTo>
                      <a:pt x="0" y="13"/>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5" name="Freeform 69"/>
              <p:cNvSpPr>
                <a:spLocks/>
              </p:cNvSpPr>
              <p:nvPr/>
            </p:nvSpPr>
            <p:spPr bwMode="auto">
              <a:xfrm>
                <a:off x="3260" y="1609"/>
                <a:ext cx="177" cy="346"/>
              </a:xfrm>
              <a:custGeom>
                <a:avLst/>
                <a:gdLst/>
                <a:ahLst/>
                <a:cxnLst>
                  <a:cxn ang="0">
                    <a:pos x="3" y="70"/>
                  </a:cxn>
                  <a:cxn ang="0">
                    <a:pos x="0" y="346"/>
                  </a:cxn>
                  <a:cxn ang="0">
                    <a:pos x="168" y="235"/>
                  </a:cxn>
                  <a:cxn ang="0">
                    <a:pos x="177" y="0"/>
                  </a:cxn>
                  <a:cxn ang="0">
                    <a:pos x="3" y="70"/>
                  </a:cxn>
                </a:cxnLst>
                <a:rect l="0" t="0" r="r" b="b"/>
                <a:pathLst>
                  <a:path w="177" h="346">
                    <a:moveTo>
                      <a:pt x="3" y="70"/>
                    </a:moveTo>
                    <a:lnTo>
                      <a:pt x="0" y="346"/>
                    </a:lnTo>
                    <a:lnTo>
                      <a:pt x="168" y="235"/>
                    </a:lnTo>
                    <a:lnTo>
                      <a:pt x="177" y="0"/>
                    </a:lnTo>
                    <a:lnTo>
                      <a:pt x="3" y="7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6" name="Freeform 70"/>
              <p:cNvSpPr>
                <a:spLocks/>
              </p:cNvSpPr>
              <p:nvPr/>
            </p:nvSpPr>
            <p:spPr bwMode="auto">
              <a:xfrm>
                <a:off x="3296" y="1679"/>
                <a:ext cx="114" cy="171"/>
              </a:xfrm>
              <a:custGeom>
                <a:avLst/>
                <a:gdLst/>
                <a:ahLst/>
                <a:cxnLst>
                  <a:cxn ang="0">
                    <a:pos x="22" y="29"/>
                  </a:cxn>
                  <a:cxn ang="0">
                    <a:pos x="31" y="24"/>
                  </a:cxn>
                  <a:cxn ang="0">
                    <a:pos x="40" y="19"/>
                  </a:cxn>
                  <a:cxn ang="0">
                    <a:pos x="51" y="13"/>
                  </a:cxn>
                  <a:cxn ang="0">
                    <a:pos x="60" y="8"/>
                  </a:cxn>
                  <a:cxn ang="0">
                    <a:pos x="76" y="2"/>
                  </a:cxn>
                  <a:cxn ang="0">
                    <a:pos x="89" y="0"/>
                  </a:cxn>
                  <a:cxn ang="0">
                    <a:pos x="98" y="4"/>
                  </a:cxn>
                  <a:cxn ang="0">
                    <a:pos x="103" y="10"/>
                  </a:cxn>
                  <a:cxn ang="0">
                    <a:pos x="105" y="11"/>
                  </a:cxn>
                  <a:cxn ang="0">
                    <a:pos x="105" y="15"/>
                  </a:cxn>
                  <a:cxn ang="0">
                    <a:pos x="107" y="19"/>
                  </a:cxn>
                  <a:cxn ang="0">
                    <a:pos x="107" y="22"/>
                  </a:cxn>
                  <a:cxn ang="0">
                    <a:pos x="107" y="35"/>
                  </a:cxn>
                  <a:cxn ang="0">
                    <a:pos x="101" y="49"/>
                  </a:cxn>
                  <a:cxn ang="0">
                    <a:pos x="94" y="62"/>
                  </a:cxn>
                  <a:cxn ang="0">
                    <a:pos x="87" y="69"/>
                  </a:cxn>
                  <a:cxn ang="0">
                    <a:pos x="82" y="75"/>
                  </a:cxn>
                  <a:cxn ang="0">
                    <a:pos x="87" y="75"/>
                  </a:cxn>
                  <a:cxn ang="0">
                    <a:pos x="91" y="75"/>
                  </a:cxn>
                  <a:cxn ang="0">
                    <a:pos x="94" y="75"/>
                  </a:cxn>
                  <a:cxn ang="0">
                    <a:pos x="96" y="75"/>
                  </a:cxn>
                  <a:cxn ang="0">
                    <a:pos x="98" y="77"/>
                  </a:cxn>
                  <a:cxn ang="0">
                    <a:pos x="103" y="82"/>
                  </a:cxn>
                  <a:cxn ang="0">
                    <a:pos x="109" y="89"/>
                  </a:cxn>
                  <a:cxn ang="0">
                    <a:pos x="112" y="100"/>
                  </a:cxn>
                  <a:cxn ang="0">
                    <a:pos x="114" y="111"/>
                  </a:cxn>
                  <a:cxn ang="0">
                    <a:pos x="114" y="115"/>
                  </a:cxn>
                  <a:cxn ang="0">
                    <a:pos x="114" y="118"/>
                  </a:cxn>
                  <a:cxn ang="0">
                    <a:pos x="114" y="122"/>
                  </a:cxn>
                  <a:cxn ang="0">
                    <a:pos x="112" y="126"/>
                  </a:cxn>
                  <a:cxn ang="0">
                    <a:pos x="107" y="138"/>
                  </a:cxn>
                  <a:cxn ang="0">
                    <a:pos x="100" y="147"/>
                  </a:cxn>
                  <a:cxn ang="0">
                    <a:pos x="91" y="156"/>
                  </a:cxn>
                  <a:cxn ang="0">
                    <a:pos x="80" y="162"/>
                  </a:cxn>
                  <a:cxn ang="0">
                    <a:pos x="78" y="164"/>
                  </a:cxn>
                  <a:cxn ang="0">
                    <a:pos x="76" y="164"/>
                  </a:cxn>
                  <a:cxn ang="0">
                    <a:pos x="74" y="164"/>
                  </a:cxn>
                  <a:cxn ang="0">
                    <a:pos x="72" y="165"/>
                  </a:cxn>
                  <a:cxn ang="0">
                    <a:pos x="65" y="167"/>
                  </a:cxn>
                  <a:cxn ang="0">
                    <a:pos x="58" y="167"/>
                  </a:cxn>
                  <a:cxn ang="0">
                    <a:pos x="51" y="169"/>
                  </a:cxn>
                  <a:cxn ang="0">
                    <a:pos x="43" y="169"/>
                  </a:cxn>
                  <a:cxn ang="0">
                    <a:pos x="34" y="171"/>
                  </a:cxn>
                  <a:cxn ang="0">
                    <a:pos x="25" y="171"/>
                  </a:cxn>
                  <a:cxn ang="0">
                    <a:pos x="13" y="171"/>
                  </a:cxn>
                  <a:cxn ang="0">
                    <a:pos x="0" y="171"/>
                  </a:cxn>
                  <a:cxn ang="0">
                    <a:pos x="4" y="133"/>
                  </a:cxn>
                  <a:cxn ang="0">
                    <a:pos x="18" y="133"/>
                  </a:cxn>
                  <a:cxn ang="0">
                    <a:pos x="27" y="58"/>
                  </a:cxn>
                  <a:cxn ang="0">
                    <a:pos x="22" y="62"/>
                  </a:cxn>
                  <a:cxn ang="0">
                    <a:pos x="18" y="66"/>
                  </a:cxn>
                  <a:cxn ang="0">
                    <a:pos x="14" y="68"/>
                  </a:cxn>
                  <a:cxn ang="0">
                    <a:pos x="9" y="73"/>
                  </a:cxn>
                  <a:cxn ang="0">
                    <a:pos x="7" y="44"/>
                  </a:cxn>
                  <a:cxn ang="0">
                    <a:pos x="11" y="39"/>
                  </a:cxn>
                  <a:cxn ang="0">
                    <a:pos x="14" y="35"/>
                  </a:cxn>
                  <a:cxn ang="0">
                    <a:pos x="18" y="33"/>
                  </a:cxn>
                  <a:cxn ang="0">
                    <a:pos x="22" y="29"/>
                  </a:cxn>
                </a:cxnLst>
                <a:rect l="0" t="0" r="r" b="b"/>
                <a:pathLst>
                  <a:path w="114" h="171">
                    <a:moveTo>
                      <a:pt x="22" y="29"/>
                    </a:moveTo>
                    <a:lnTo>
                      <a:pt x="31" y="24"/>
                    </a:lnTo>
                    <a:lnTo>
                      <a:pt x="40" y="19"/>
                    </a:lnTo>
                    <a:lnTo>
                      <a:pt x="51" y="13"/>
                    </a:lnTo>
                    <a:lnTo>
                      <a:pt x="60" y="8"/>
                    </a:lnTo>
                    <a:lnTo>
                      <a:pt x="76" y="2"/>
                    </a:lnTo>
                    <a:lnTo>
                      <a:pt x="89" y="0"/>
                    </a:lnTo>
                    <a:lnTo>
                      <a:pt x="98" y="4"/>
                    </a:lnTo>
                    <a:lnTo>
                      <a:pt x="103" y="10"/>
                    </a:lnTo>
                    <a:lnTo>
                      <a:pt x="105" y="11"/>
                    </a:lnTo>
                    <a:lnTo>
                      <a:pt x="105" y="15"/>
                    </a:lnTo>
                    <a:lnTo>
                      <a:pt x="107" y="19"/>
                    </a:lnTo>
                    <a:lnTo>
                      <a:pt x="107" y="22"/>
                    </a:lnTo>
                    <a:lnTo>
                      <a:pt x="107" y="35"/>
                    </a:lnTo>
                    <a:lnTo>
                      <a:pt x="101" y="49"/>
                    </a:lnTo>
                    <a:lnTo>
                      <a:pt x="94" y="62"/>
                    </a:lnTo>
                    <a:lnTo>
                      <a:pt x="87" y="69"/>
                    </a:lnTo>
                    <a:lnTo>
                      <a:pt x="82" y="75"/>
                    </a:lnTo>
                    <a:lnTo>
                      <a:pt x="87" y="75"/>
                    </a:lnTo>
                    <a:lnTo>
                      <a:pt x="91" y="75"/>
                    </a:lnTo>
                    <a:lnTo>
                      <a:pt x="94" y="75"/>
                    </a:lnTo>
                    <a:lnTo>
                      <a:pt x="96" y="75"/>
                    </a:lnTo>
                    <a:lnTo>
                      <a:pt x="98" y="77"/>
                    </a:lnTo>
                    <a:lnTo>
                      <a:pt x="103" y="82"/>
                    </a:lnTo>
                    <a:lnTo>
                      <a:pt x="109" y="89"/>
                    </a:lnTo>
                    <a:lnTo>
                      <a:pt x="112" y="100"/>
                    </a:lnTo>
                    <a:lnTo>
                      <a:pt x="114" y="111"/>
                    </a:lnTo>
                    <a:lnTo>
                      <a:pt x="114" y="115"/>
                    </a:lnTo>
                    <a:lnTo>
                      <a:pt x="114" y="118"/>
                    </a:lnTo>
                    <a:lnTo>
                      <a:pt x="114" y="122"/>
                    </a:lnTo>
                    <a:lnTo>
                      <a:pt x="112" y="126"/>
                    </a:lnTo>
                    <a:lnTo>
                      <a:pt x="107" y="138"/>
                    </a:lnTo>
                    <a:lnTo>
                      <a:pt x="100" y="147"/>
                    </a:lnTo>
                    <a:lnTo>
                      <a:pt x="91" y="156"/>
                    </a:lnTo>
                    <a:lnTo>
                      <a:pt x="80" y="162"/>
                    </a:lnTo>
                    <a:lnTo>
                      <a:pt x="78" y="164"/>
                    </a:lnTo>
                    <a:lnTo>
                      <a:pt x="76" y="164"/>
                    </a:lnTo>
                    <a:lnTo>
                      <a:pt x="74" y="164"/>
                    </a:lnTo>
                    <a:lnTo>
                      <a:pt x="72" y="165"/>
                    </a:lnTo>
                    <a:lnTo>
                      <a:pt x="65" y="167"/>
                    </a:lnTo>
                    <a:lnTo>
                      <a:pt x="58" y="167"/>
                    </a:lnTo>
                    <a:lnTo>
                      <a:pt x="51" y="169"/>
                    </a:lnTo>
                    <a:lnTo>
                      <a:pt x="43" y="169"/>
                    </a:lnTo>
                    <a:lnTo>
                      <a:pt x="34" y="171"/>
                    </a:lnTo>
                    <a:lnTo>
                      <a:pt x="25" y="171"/>
                    </a:lnTo>
                    <a:lnTo>
                      <a:pt x="13" y="171"/>
                    </a:lnTo>
                    <a:lnTo>
                      <a:pt x="0" y="171"/>
                    </a:lnTo>
                    <a:lnTo>
                      <a:pt x="4" y="133"/>
                    </a:lnTo>
                    <a:lnTo>
                      <a:pt x="18" y="133"/>
                    </a:lnTo>
                    <a:lnTo>
                      <a:pt x="27" y="58"/>
                    </a:lnTo>
                    <a:lnTo>
                      <a:pt x="22" y="62"/>
                    </a:lnTo>
                    <a:lnTo>
                      <a:pt x="18" y="66"/>
                    </a:lnTo>
                    <a:lnTo>
                      <a:pt x="14" y="68"/>
                    </a:lnTo>
                    <a:lnTo>
                      <a:pt x="9" y="73"/>
                    </a:lnTo>
                    <a:lnTo>
                      <a:pt x="7" y="44"/>
                    </a:lnTo>
                    <a:lnTo>
                      <a:pt x="11" y="39"/>
                    </a:lnTo>
                    <a:lnTo>
                      <a:pt x="14" y="35"/>
                    </a:lnTo>
                    <a:lnTo>
                      <a:pt x="18" y="33"/>
                    </a:lnTo>
                    <a:lnTo>
                      <a:pt x="22" y="2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7" name="Freeform 71"/>
              <p:cNvSpPr>
                <a:spLocks/>
              </p:cNvSpPr>
              <p:nvPr/>
            </p:nvSpPr>
            <p:spPr bwMode="auto">
              <a:xfrm>
                <a:off x="3345" y="1710"/>
                <a:ext cx="36" cy="40"/>
              </a:xfrm>
              <a:custGeom>
                <a:avLst/>
                <a:gdLst/>
                <a:ahLst/>
                <a:cxnLst>
                  <a:cxn ang="0">
                    <a:pos x="0" y="40"/>
                  </a:cxn>
                  <a:cxn ang="0">
                    <a:pos x="2" y="40"/>
                  </a:cxn>
                  <a:cxn ang="0">
                    <a:pos x="9" y="37"/>
                  </a:cxn>
                  <a:cxn ang="0">
                    <a:pos x="14" y="35"/>
                  </a:cxn>
                  <a:cxn ang="0">
                    <a:pos x="16" y="35"/>
                  </a:cxn>
                  <a:cxn ang="0">
                    <a:pos x="25" y="29"/>
                  </a:cxn>
                  <a:cxn ang="0">
                    <a:pos x="31" y="24"/>
                  </a:cxn>
                  <a:cxn ang="0">
                    <a:pos x="34" y="17"/>
                  </a:cxn>
                  <a:cxn ang="0">
                    <a:pos x="36" y="8"/>
                  </a:cxn>
                  <a:cxn ang="0">
                    <a:pos x="34" y="4"/>
                  </a:cxn>
                  <a:cxn ang="0">
                    <a:pos x="33" y="0"/>
                  </a:cxn>
                  <a:cxn ang="0">
                    <a:pos x="27" y="0"/>
                  </a:cxn>
                  <a:cxn ang="0">
                    <a:pos x="20" y="4"/>
                  </a:cxn>
                  <a:cxn ang="0">
                    <a:pos x="16" y="6"/>
                  </a:cxn>
                  <a:cxn ang="0">
                    <a:pos x="13" y="8"/>
                  </a:cxn>
                  <a:cxn ang="0">
                    <a:pos x="9" y="9"/>
                  </a:cxn>
                  <a:cxn ang="0">
                    <a:pos x="4" y="13"/>
                  </a:cxn>
                  <a:cxn ang="0">
                    <a:pos x="0" y="40"/>
                  </a:cxn>
                </a:cxnLst>
                <a:rect l="0" t="0" r="r" b="b"/>
                <a:pathLst>
                  <a:path w="36" h="40">
                    <a:moveTo>
                      <a:pt x="0" y="40"/>
                    </a:moveTo>
                    <a:lnTo>
                      <a:pt x="2" y="40"/>
                    </a:lnTo>
                    <a:lnTo>
                      <a:pt x="9" y="37"/>
                    </a:lnTo>
                    <a:lnTo>
                      <a:pt x="14" y="35"/>
                    </a:lnTo>
                    <a:lnTo>
                      <a:pt x="16" y="35"/>
                    </a:lnTo>
                    <a:lnTo>
                      <a:pt x="25" y="29"/>
                    </a:lnTo>
                    <a:lnTo>
                      <a:pt x="31" y="24"/>
                    </a:lnTo>
                    <a:lnTo>
                      <a:pt x="34" y="17"/>
                    </a:lnTo>
                    <a:lnTo>
                      <a:pt x="36" y="8"/>
                    </a:lnTo>
                    <a:lnTo>
                      <a:pt x="34" y="4"/>
                    </a:lnTo>
                    <a:lnTo>
                      <a:pt x="33" y="0"/>
                    </a:lnTo>
                    <a:lnTo>
                      <a:pt x="27" y="0"/>
                    </a:lnTo>
                    <a:lnTo>
                      <a:pt x="20" y="4"/>
                    </a:lnTo>
                    <a:lnTo>
                      <a:pt x="16" y="6"/>
                    </a:lnTo>
                    <a:lnTo>
                      <a:pt x="13" y="8"/>
                    </a:lnTo>
                    <a:lnTo>
                      <a:pt x="9" y="9"/>
                    </a:lnTo>
                    <a:lnTo>
                      <a:pt x="4" y="13"/>
                    </a:lnTo>
                    <a:lnTo>
                      <a:pt x="0" y="4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8" name="Freeform 72"/>
              <p:cNvSpPr>
                <a:spLocks/>
              </p:cNvSpPr>
              <p:nvPr/>
            </p:nvSpPr>
            <p:spPr bwMode="auto">
              <a:xfrm>
                <a:off x="3338" y="1774"/>
                <a:ext cx="52" cy="38"/>
              </a:xfrm>
              <a:custGeom>
                <a:avLst/>
                <a:gdLst/>
                <a:ahLst/>
                <a:cxnLst>
                  <a:cxn ang="0">
                    <a:pos x="0" y="38"/>
                  </a:cxn>
                  <a:cxn ang="0">
                    <a:pos x="14" y="38"/>
                  </a:cxn>
                  <a:cxn ang="0">
                    <a:pos x="34" y="36"/>
                  </a:cxn>
                  <a:cxn ang="0">
                    <a:pos x="36" y="36"/>
                  </a:cxn>
                  <a:cxn ang="0">
                    <a:pos x="38" y="36"/>
                  </a:cxn>
                  <a:cxn ang="0">
                    <a:pos x="40" y="36"/>
                  </a:cxn>
                  <a:cxn ang="0">
                    <a:pos x="41" y="34"/>
                  </a:cxn>
                  <a:cxn ang="0">
                    <a:pos x="45" y="32"/>
                  </a:cxn>
                  <a:cxn ang="0">
                    <a:pos x="49" y="29"/>
                  </a:cxn>
                  <a:cxn ang="0">
                    <a:pos x="50" y="23"/>
                  </a:cxn>
                  <a:cxn ang="0">
                    <a:pos x="52" y="18"/>
                  </a:cxn>
                  <a:cxn ang="0">
                    <a:pos x="52" y="14"/>
                  </a:cxn>
                  <a:cxn ang="0">
                    <a:pos x="50" y="11"/>
                  </a:cxn>
                  <a:cxn ang="0">
                    <a:pos x="47" y="7"/>
                  </a:cxn>
                  <a:cxn ang="0">
                    <a:pos x="45" y="3"/>
                  </a:cxn>
                  <a:cxn ang="0">
                    <a:pos x="41" y="0"/>
                  </a:cxn>
                  <a:cxn ang="0">
                    <a:pos x="36" y="0"/>
                  </a:cxn>
                  <a:cxn ang="0">
                    <a:pos x="29" y="0"/>
                  </a:cxn>
                  <a:cxn ang="0">
                    <a:pos x="20" y="2"/>
                  </a:cxn>
                  <a:cxn ang="0">
                    <a:pos x="3" y="5"/>
                  </a:cxn>
                  <a:cxn ang="0">
                    <a:pos x="0" y="38"/>
                  </a:cxn>
                </a:cxnLst>
                <a:rect l="0" t="0" r="r" b="b"/>
                <a:pathLst>
                  <a:path w="52" h="38">
                    <a:moveTo>
                      <a:pt x="0" y="38"/>
                    </a:moveTo>
                    <a:lnTo>
                      <a:pt x="14" y="38"/>
                    </a:lnTo>
                    <a:lnTo>
                      <a:pt x="34" y="36"/>
                    </a:lnTo>
                    <a:lnTo>
                      <a:pt x="36" y="36"/>
                    </a:lnTo>
                    <a:lnTo>
                      <a:pt x="38" y="36"/>
                    </a:lnTo>
                    <a:lnTo>
                      <a:pt x="40" y="36"/>
                    </a:lnTo>
                    <a:lnTo>
                      <a:pt x="41" y="34"/>
                    </a:lnTo>
                    <a:lnTo>
                      <a:pt x="45" y="32"/>
                    </a:lnTo>
                    <a:lnTo>
                      <a:pt x="49" y="29"/>
                    </a:lnTo>
                    <a:lnTo>
                      <a:pt x="50" y="23"/>
                    </a:lnTo>
                    <a:lnTo>
                      <a:pt x="52" y="18"/>
                    </a:lnTo>
                    <a:lnTo>
                      <a:pt x="52" y="14"/>
                    </a:lnTo>
                    <a:lnTo>
                      <a:pt x="50" y="11"/>
                    </a:lnTo>
                    <a:lnTo>
                      <a:pt x="47" y="7"/>
                    </a:lnTo>
                    <a:lnTo>
                      <a:pt x="45" y="3"/>
                    </a:lnTo>
                    <a:lnTo>
                      <a:pt x="41" y="0"/>
                    </a:lnTo>
                    <a:lnTo>
                      <a:pt x="36" y="0"/>
                    </a:lnTo>
                    <a:lnTo>
                      <a:pt x="29" y="0"/>
                    </a:lnTo>
                    <a:lnTo>
                      <a:pt x="20" y="2"/>
                    </a:lnTo>
                    <a:lnTo>
                      <a:pt x="3" y="5"/>
                    </a:lnTo>
                    <a:lnTo>
                      <a:pt x="0" y="38"/>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9" name="Freeform 73"/>
              <p:cNvSpPr>
                <a:spLocks/>
              </p:cNvSpPr>
              <p:nvPr/>
            </p:nvSpPr>
            <p:spPr bwMode="auto">
              <a:xfrm>
                <a:off x="3002" y="2256"/>
                <a:ext cx="44" cy="180"/>
              </a:xfrm>
              <a:custGeom>
                <a:avLst/>
                <a:gdLst/>
                <a:ahLst/>
                <a:cxnLst>
                  <a:cxn ang="0">
                    <a:pos x="4" y="9"/>
                  </a:cxn>
                  <a:cxn ang="0">
                    <a:pos x="0" y="180"/>
                  </a:cxn>
                  <a:cxn ang="0">
                    <a:pos x="40" y="169"/>
                  </a:cxn>
                  <a:cxn ang="0">
                    <a:pos x="44" y="0"/>
                  </a:cxn>
                  <a:cxn ang="0">
                    <a:pos x="4" y="9"/>
                  </a:cxn>
                </a:cxnLst>
                <a:rect l="0" t="0" r="r" b="b"/>
                <a:pathLst>
                  <a:path w="44" h="180">
                    <a:moveTo>
                      <a:pt x="4" y="9"/>
                    </a:moveTo>
                    <a:lnTo>
                      <a:pt x="0" y="180"/>
                    </a:lnTo>
                    <a:lnTo>
                      <a:pt x="40" y="169"/>
                    </a:lnTo>
                    <a:lnTo>
                      <a:pt x="44" y="0"/>
                    </a:lnTo>
                    <a:lnTo>
                      <a:pt x="4"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0" name="Freeform 74"/>
              <p:cNvSpPr>
                <a:spLocks/>
              </p:cNvSpPr>
              <p:nvPr/>
            </p:nvSpPr>
            <p:spPr bwMode="auto">
              <a:xfrm>
                <a:off x="3107" y="2234"/>
                <a:ext cx="46" cy="175"/>
              </a:xfrm>
              <a:custGeom>
                <a:avLst/>
                <a:gdLst/>
                <a:ahLst/>
                <a:cxnLst>
                  <a:cxn ang="0">
                    <a:pos x="6" y="8"/>
                  </a:cxn>
                  <a:cxn ang="0">
                    <a:pos x="0" y="175"/>
                  </a:cxn>
                  <a:cxn ang="0">
                    <a:pos x="40" y="164"/>
                  </a:cxn>
                  <a:cxn ang="0">
                    <a:pos x="46" y="0"/>
                  </a:cxn>
                  <a:cxn ang="0">
                    <a:pos x="6" y="8"/>
                  </a:cxn>
                </a:cxnLst>
                <a:rect l="0" t="0" r="r" b="b"/>
                <a:pathLst>
                  <a:path w="46" h="175">
                    <a:moveTo>
                      <a:pt x="6" y="8"/>
                    </a:moveTo>
                    <a:lnTo>
                      <a:pt x="0" y="175"/>
                    </a:lnTo>
                    <a:lnTo>
                      <a:pt x="40" y="164"/>
                    </a:lnTo>
                    <a:lnTo>
                      <a:pt x="46" y="0"/>
                    </a:lnTo>
                    <a:lnTo>
                      <a:pt x="6" y="8"/>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1" name="Freeform 75"/>
              <p:cNvSpPr>
                <a:spLocks/>
              </p:cNvSpPr>
              <p:nvPr/>
            </p:nvSpPr>
            <p:spPr bwMode="auto">
              <a:xfrm>
                <a:off x="3212" y="2211"/>
                <a:ext cx="49" cy="170"/>
              </a:xfrm>
              <a:custGeom>
                <a:avLst/>
                <a:gdLst/>
                <a:ahLst/>
                <a:cxnLst>
                  <a:cxn ang="0">
                    <a:pos x="8" y="9"/>
                  </a:cxn>
                  <a:cxn ang="0">
                    <a:pos x="0" y="170"/>
                  </a:cxn>
                  <a:cxn ang="0">
                    <a:pos x="40" y="159"/>
                  </a:cxn>
                  <a:cxn ang="0">
                    <a:pos x="49" y="0"/>
                  </a:cxn>
                  <a:cxn ang="0">
                    <a:pos x="8" y="9"/>
                  </a:cxn>
                </a:cxnLst>
                <a:rect l="0" t="0" r="r" b="b"/>
                <a:pathLst>
                  <a:path w="49" h="170">
                    <a:moveTo>
                      <a:pt x="8" y="9"/>
                    </a:moveTo>
                    <a:lnTo>
                      <a:pt x="0" y="170"/>
                    </a:lnTo>
                    <a:lnTo>
                      <a:pt x="40" y="159"/>
                    </a:lnTo>
                    <a:lnTo>
                      <a:pt x="49" y="0"/>
                    </a:lnTo>
                    <a:lnTo>
                      <a:pt x="8"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2" name="Freeform 76"/>
              <p:cNvSpPr>
                <a:spLocks/>
              </p:cNvSpPr>
              <p:nvPr/>
            </p:nvSpPr>
            <p:spPr bwMode="auto">
              <a:xfrm>
                <a:off x="3318" y="2189"/>
                <a:ext cx="50" cy="165"/>
              </a:xfrm>
              <a:custGeom>
                <a:avLst/>
                <a:gdLst/>
                <a:ahLst/>
                <a:cxnLst>
                  <a:cxn ang="0">
                    <a:pos x="9" y="9"/>
                  </a:cxn>
                  <a:cxn ang="0">
                    <a:pos x="0" y="165"/>
                  </a:cxn>
                  <a:cxn ang="0">
                    <a:pos x="40" y="154"/>
                  </a:cxn>
                  <a:cxn ang="0">
                    <a:pos x="50" y="0"/>
                  </a:cxn>
                  <a:cxn ang="0">
                    <a:pos x="9" y="9"/>
                  </a:cxn>
                </a:cxnLst>
                <a:rect l="0" t="0" r="r" b="b"/>
                <a:pathLst>
                  <a:path w="50" h="165">
                    <a:moveTo>
                      <a:pt x="9" y="9"/>
                    </a:moveTo>
                    <a:lnTo>
                      <a:pt x="0" y="165"/>
                    </a:lnTo>
                    <a:lnTo>
                      <a:pt x="40" y="154"/>
                    </a:lnTo>
                    <a:lnTo>
                      <a:pt x="50" y="0"/>
                    </a:lnTo>
                    <a:lnTo>
                      <a:pt x="9"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3" name="Freeform 77"/>
              <p:cNvSpPr>
                <a:spLocks/>
              </p:cNvSpPr>
              <p:nvPr/>
            </p:nvSpPr>
            <p:spPr bwMode="auto">
              <a:xfrm>
                <a:off x="3421" y="2167"/>
                <a:ext cx="53" cy="158"/>
              </a:xfrm>
              <a:custGeom>
                <a:avLst/>
                <a:gdLst/>
                <a:ahLst/>
                <a:cxnLst>
                  <a:cxn ang="0">
                    <a:pos x="11" y="8"/>
                  </a:cxn>
                  <a:cxn ang="0">
                    <a:pos x="0" y="158"/>
                  </a:cxn>
                  <a:cxn ang="0">
                    <a:pos x="40" y="147"/>
                  </a:cxn>
                  <a:cxn ang="0">
                    <a:pos x="53" y="0"/>
                  </a:cxn>
                  <a:cxn ang="0">
                    <a:pos x="11" y="8"/>
                  </a:cxn>
                </a:cxnLst>
                <a:rect l="0" t="0" r="r" b="b"/>
                <a:pathLst>
                  <a:path w="53" h="158">
                    <a:moveTo>
                      <a:pt x="11" y="8"/>
                    </a:moveTo>
                    <a:lnTo>
                      <a:pt x="0" y="158"/>
                    </a:lnTo>
                    <a:lnTo>
                      <a:pt x="40" y="147"/>
                    </a:lnTo>
                    <a:lnTo>
                      <a:pt x="53" y="0"/>
                    </a:lnTo>
                    <a:lnTo>
                      <a:pt x="11" y="8"/>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4" name="Freeform 78"/>
              <p:cNvSpPr>
                <a:spLocks/>
              </p:cNvSpPr>
              <p:nvPr/>
            </p:nvSpPr>
            <p:spPr bwMode="auto">
              <a:xfrm>
                <a:off x="3526" y="2144"/>
                <a:ext cx="55" cy="154"/>
              </a:xfrm>
              <a:custGeom>
                <a:avLst/>
                <a:gdLst/>
                <a:ahLst/>
                <a:cxnLst>
                  <a:cxn ang="0">
                    <a:pos x="13" y="9"/>
                  </a:cxn>
                  <a:cxn ang="0">
                    <a:pos x="0" y="154"/>
                  </a:cxn>
                  <a:cxn ang="0">
                    <a:pos x="42" y="143"/>
                  </a:cxn>
                  <a:cxn ang="0">
                    <a:pos x="55" y="0"/>
                  </a:cxn>
                  <a:cxn ang="0">
                    <a:pos x="13" y="9"/>
                  </a:cxn>
                </a:cxnLst>
                <a:rect l="0" t="0" r="r" b="b"/>
                <a:pathLst>
                  <a:path w="55" h="154">
                    <a:moveTo>
                      <a:pt x="13" y="9"/>
                    </a:moveTo>
                    <a:lnTo>
                      <a:pt x="0" y="154"/>
                    </a:lnTo>
                    <a:lnTo>
                      <a:pt x="42" y="143"/>
                    </a:lnTo>
                    <a:lnTo>
                      <a:pt x="55" y="0"/>
                    </a:lnTo>
                    <a:lnTo>
                      <a:pt x="13"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5" name="Freeform 79"/>
              <p:cNvSpPr>
                <a:spLocks/>
              </p:cNvSpPr>
              <p:nvPr/>
            </p:nvSpPr>
            <p:spPr bwMode="auto">
              <a:xfrm>
                <a:off x="3631" y="2122"/>
                <a:ext cx="57" cy="149"/>
              </a:xfrm>
              <a:custGeom>
                <a:avLst/>
                <a:gdLst/>
                <a:ahLst/>
                <a:cxnLst>
                  <a:cxn ang="0">
                    <a:pos x="15" y="9"/>
                  </a:cxn>
                  <a:cxn ang="0">
                    <a:pos x="0" y="149"/>
                  </a:cxn>
                  <a:cxn ang="0">
                    <a:pos x="42" y="138"/>
                  </a:cxn>
                  <a:cxn ang="0">
                    <a:pos x="57" y="0"/>
                  </a:cxn>
                  <a:cxn ang="0">
                    <a:pos x="15" y="9"/>
                  </a:cxn>
                </a:cxnLst>
                <a:rect l="0" t="0" r="r" b="b"/>
                <a:pathLst>
                  <a:path w="57" h="149">
                    <a:moveTo>
                      <a:pt x="15" y="9"/>
                    </a:moveTo>
                    <a:lnTo>
                      <a:pt x="0" y="149"/>
                    </a:lnTo>
                    <a:lnTo>
                      <a:pt x="42" y="138"/>
                    </a:lnTo>
                    <a:lnTo>
                      <a:pt x="57" y="0"/>
                    </a:lnTo>
                    <a:lnTo>
                      <a:pt x="15"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6" name="Freeform 80"/>
              <p:cNvSpPr>
                <a:spLocks/>
              </p:cNvSpPr>
              <p:nvPr/>
            </p:nvSpPr>
            <p:spPr bwMode="auto">
              <a:xfrm>
                <a:off x="3737" y="2100"/>
                <a:ext cx="58" cy="144"/>
              </a:xfrm>
              <a:custGeom>
                <a:avLst/>
                <a:gdLst/>
                <a:ahLst/>
                <a:cxnLst>
                  <a:cxn ang="0">
                    <a:pos x="16" y="9"/>
                  </a:cxn>
                  <a:cxn ang="0">
                    <a:pos x="0" y="144"/>
                  </a:cxn>
                  <a:cxn ang="0">
                    <a:pos x="41" y="133"/>
                  </a:cxn>
                  <a:cxn ang="0">
                    <a:pos x="58" y="0"/>
                  </a:cxn>
                  <a:cxn ang="0">
                    <a:pos x="16" y="9"/>
                  </a:cxn>
                </a:cxnLst>
                <a:rect l="0" t="0" r="r" b="b"/>
                <a:pathLst>
                  <a:path w="58" h="144">
                    <a:moveTo>
                      <a:pt x="16" y="9"/>
                    </a:moveTo>
                    <a:lnTo>
                      <a:pt x="0" y="144"/>
                    </a:lnTo>
                    <a:lnTo>
                      <a:pt x="41" y="133"/>
                    </a:lnTo>
                    <a:lnTo>
                      <a:pt x="58" y="0"/>
                    </a:lnTo>
                    <a:lnTo>
                      <a:pt x="16"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7" name="Freeform 81"/>
              <p:cNvSpPr>
                <a:spLocks/>
              </p:cNvSpPr>
              <p:nvPr/>
            </p:nvSpPr>
            <p:spPr bwMode="auto">
              <a:xfrm>
                <a:off x="3842" y="2078"/>
                <a:ext cx="60" cy="136"/>
              </a:xfrm>
              <a:custGeom>
                <a:avLst/>
                <a:gdLst/>
                <a:ahLst/>
                <a:cxnLst>
                  <a:cxn ang="0">
                    <a:pos x="18" y="10"/>
                  </a:cxn>
                  <a:cxn ang="0">
                    <a:pos x="0" y="136"/>
                  </a:cxn>
                  <a:cxn ang="0">
                    <a:pos x="42" y="126"/>
                  </a:cxn>
                  <a:cxn ang="0">
                    <a:pos x="60" y="0"/>
                  </a:cxn>
                  <a:cxn ang="0">
                    <a:pos x="18" y="10"/>
                  </a:cxn>
                </a:cxnLst>
                <a:rect l="0" t="0" r="r" b="b"/>
                <a:pathLst>
                  <a:path w="60" h="136">
                    <a:moveTo>
                      <a:pt x="18" y="10"/>
                    </a:moveTo>
                    <a:lnTo>
                      <a:pt x="0" y="136"/>
                    </a:lnTo>
                    <a:lnTo>
                      <a:pt x="42" y="126"/>
                    </a:lnTo>
                    <a:lnTo>
                      <a:pt x="60" y="0"/>
                    </a:lnTo>
                    <a:lnTo>
                      <a:pt x="18" y="1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8" name="Freeform 82"/>
              <p:cNvSpPr>
                <a:spLocks/>
              </p:cNvSpPr>
              <p:nvPr/>
            </p:nvSpPr>
            <p:spPr bwMode="auto">
              <a:xfrm>
                <a:off x="3947" y="2057"/>
                <a:ext cx="60" cy="130"/>
              </a:xfrm>
              <a:custGeom>
                <a:avLst/>
                <a:gdLst/>
                <a:ahLst/>
                <a:cxnLst>
                  <a:cxn ang="0">
                    <a:pos x="18" y="7"/>
                  </a:cxn>
                  <a:cxn ang="0">
                    <a:pos x="0" y="130"/>
                  </a:cxn>
                  <a:cxn ang="0">
                    <a:pos x="42" y="119"/>
                  </a:cxn>
                  <a:cxn ang="0">
                    <a:pos x="60" y="0"/>
                  </a:cxn>
                  <a:cxn ang="0">
                    <a:pos x="18" y="7"/>
                  </a:cxn>
                </a:cxnLst>
                <a:rect l="0" t="0" r="r" b="b"/>
                <a:pathLst>
                  <a:path w="60" h="130">
                    <a:moveTo>
                      <a:pt x="18" y="7"/>
                    </a:moveTo>
                    <a:lnTo>
                      <a:pt x="0" y="130"/>
                    </a:lnTo>
                    <a:lnTo>
                      <a:pt x="42" y="119"/>
                    </a:lnTo>
                    <a:lnTo>
                      <a:pt x="60" y="0"/>
                    </a:lnTo>
                    <a:lnTo>
                      <a:pt x="18" y="7"/>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9" name="Freeform 83"/>
              <p:cNvSpPr>
                <a:spLocks/>
              </p:cNvSpPr>
              <p:nvPr/>
            </p:nvSpPr>
            <p:spPr bwMode="auto">
              <a:xfrm>
                <a:off x="4052" y="2033"/>
                <a:ext cx="62" cy="127"/>
              </a:xfrm>
              <a:custGeom>
                <a:avLst/>
                <a:gdLst/>
                <a:ahLst/>
                <a:cxnLst>
                  <a:cxn ang="0">
                    <a:pos x="20" y="9"/>
                  </a:cxn>
                  <a:cxn ang="0">
                    <a:pos x="0" y="127"/>
                  </a:cxn>
                  <a:cxn ang="0">
                    <a:pos x="42" y="116"/>
                  </a:cxn>
                  <a:cxn ang="0">
                    <a:pos x="62" y="0"/>
                  </a:cxn>
                  <a:cxn ang="0">
                    <a:pos x="20" y="9"/>
                  </a:cxn>
                </a:cxnLst>
                <a:rect l="0" t="0" r="r" b="b"/>
                <a:pathLst>
                  <a:path w="62" h="127">
                    <a:moveTo>
                      <a:pt x="20" y="9"/>
                    </a:moveTo>
                    <a:lnTo>
                      <a:pt x="0" y="127"/>
                    </a:lnTo>
                    <a:lnTo>
                      <a:pt x="42" y="116"/>
                    </a:lnTo>
                    <a:lnTo>
                      <a:pt x="62" y="0"/>
                    </a:lnTo>
                    <a:lnTo>
                      <a:pt x="20" y="9"/>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0" name="Freeform 84"/>
              <p:cNvSpPr>
                <a:spLocks/>
              </p:cNvSpPr>
              <p:nvPr/>
            </p:nvSpPr>
            <p:spPr bwMode="auto">
              <a:xfrm>
                <a:off x="1789" y="1796"/>
                <a:ext cx="51" cy="128"/>
              </a:xfrm>
              <a:custGeom>
                <a:avLst/>
                <a:gdLst/>
                <a:ahLst/>
                <a:cxnLst>
                  <a:cxn ang="0">
                    <a:pos x="0" y="0"/>
                  </a:cxn>
                  <a:cxn ang="0">
                    <a:pos x="9" y="108"/>
                  </a:cxn>
                  <a:cxn ang="0">
                    <a:pos x="51" y="128"/>
                  </a:cxn>
                  <a:cxn ang="0">
                    <a:pos x="42" y="18"/>
                  </a:cxn>
                  <a:cxn ang="0">
                    <a:pos x="0" y="0"/>
                  </a:cxn>
                </a:cxnLst>
                <a:rect l="0" t="0" r="r" b="b"/>
                <a:pathLst>
                  <a:path w="51" h="128">
                    <a:moveTo>
                      <a:pt x="0" y="0"/>
                    </a:moveTo>
                    <a:lnTo>
                      <a:pt x="9" y="108"/>
                    </a:lnTo>
                    <a:lnTo>
                      <a:pt x="51" y="128"/>
                    </a:lnTo>
                    <a:lnTo>
                      <a:pt x="42"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1" name="Freeform 85"/>
              <p:cNvSpPr>
                <a:spLocks/>
              </p:cNvSpPr>
              <p:nvPr/>
            </p:nvSpPr>
            <p:spPr bwMode="auto">
              <a:xfrm>
                <a:off x="1894" y="1839"/>
                <a:ext cx="51" cy="136"/>
              </a:xfrm>
              <a:custGeom>
                <a:avLst/>
                <a:gdLst/>
                <a:ahLst/>
                <a:cxnLst>
                  <a:cxn ang="0">
                    <a:pos x="0" y="0"/>
                  </a:cxn>
                  <a:cxn ang="0">
                    <a:pos x="9" y="116"/>
                  </a:cxn>
                  <a:cxn ang="0">
                    <a:pos x="51" y="136"/>
                  </a:cxn>
                  <a:cxn ang="0">
                    <a:pos x="42" y="18"/>
                  </a:cxn>
                  <a:cxn ang="0">
                    <a:pos x="0" y="0"/>
                  </a:cxn>
                </a:cxnLst>
                <a:rect l="0" t="0" r="r" b="b"/>
                <a:pathLst>
                  <a:path w="51" h="136">
                    <a:moveTo>
                      <a:pt x="0" y="0"/>
                    </a:moveTo>
                    <a:lnTo>
                      <a:pt x="9" y="116"/>
                    </a:lnTo>
                    <a:lnTo>
                      <a:pt x="51" y="136"/>
                    </a:lnTo>
                    <a:lnTo>
                      <a:pt x="42"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2" name="Freeform 86"/>
              <p:cNvSpPr>
                <a:spLocks/>
              </p:cNvSpPr>
              <p:nvPr/>
            </p:nvSpPr>
            <p:spPr bwMode="auto">
              <a:xfrm>
                <a:off x="2001" y="1884"/>
                <a:ext cx="49" cy="140"/>
              </a:xfrm>
              <a:custGeom>
                <a:avLst/>
                <a:gdLst/>
                <a:ahLst/>
                <a:cxnLst>
                  <a:cxn ang="0">
                    <a:pos x="0" y="0"/>
                  </a:cxn>
                  <a:cxn ang="0">
                    <a:pos x="7" y="122"/>
                  </a:cxn>
                  <a:cxn ang="0">
                    <a:pos x="49" y="140"/>
                  </a:cxn>
                  <a:cxn ang="0">
                    <a:pos x="40" y="17"/>
                  </a:cxn>
                  <a:cxn ang="0">
                    <a:pos x="0" y="0"/>
                  </a:cxn>
                </a:cxnLst>
                <a:rect l="0" t="0" r="r" b="b"/>
                <a:pathLst>
                  <a:path w="49" h="140">
                    <a:moveTo>
                      <a:pt x="0" y="0"/>
                    </a:moveTo>
                    <a:lnTo>
                      <a:pt x="7" y="122"/>
                    </a:lnTo>
                    <a:lnTo>
                      <a:pt x="49" y="140"/>
                    </a:lnTo>
                    <a:lnTo>
                      <a:pt x="40"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3" name="Freeform 87"/>
              <p:cNvSpPr>
                <a:spLocks/>
              </p:cNvSpPr>
              <p:nvPr/>
            </p:nvSpPr>
            <p:spPr bwMode="auto">
              <a:xfrm>
                <a:off x="2106" y="1928"/>
                <a:ext cx="47" cy="147"/>
              </a:xfrm>
              <a:custGeom>
                <a:avLst/>
                <a:gdLst/>
                <a:ahLst/>
                <a:cxnLst>
                  <a:cxn ang="0">
                    <a:pos x="0" y="0"/>
                  </a:cxn>
                  <a:cxn ang="0">
                    <a:pos x="7" y="127"/>
                  </a:cxn>
                  <a:cxn ang="0">
                    <a:pos x="47" y="147"/>
                  </a:cxn>
                  <a:cxn ang="0">
                    <a:pos x="42" y="16"/>
                  </a:cxn>
                  <a:cxn ang="0">
                    <a:pos x="0" y="0"/>
                  </a:cxn>
                </a:cxnLst>
                <a:rect l="0" t="0" r="r" b="b"/>
                <a:pathLst>
                  <a:path w="47" h="147">
                    <a:moveTo>
                      <a:pt x="0" y="0"/>
                    </a:moveTo>
                    <a:lnTo>
                      <a:pt x="7" y="127"/>
                    </a:lnTo>
                    <a:lnTo>
                      <a:pt x="47" y="147"/>
                    </a:lnTo>
                    <a:lnTo>
                      <a:pt x="42" y="16"/>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4" name="Freeform 88"/>
              <p:cNvSpPr>
                <a:spLocks/>
              </p:cNvSpPr>
              <p:nvPr/>
            </p:nvSpPr>
            <p:spPr bwMode="auto">
              <a:xfrm>
                <a:off x="2211" y="1971"/>
                <a:ext cx="48" cy="155"/>
              </a:xfrm>
              <a:custGeom>
                <a:avLst/>
                <a:gdLst/>
                <a:ahLst/>
                <a:cxnLst>
                  <a:cxn ang="0">
                    <a:pos x="0" y="0"/>
                  </a:cxn>
                  <a:cxn ang="0">
                    <a:pos x="8" y="135"/>
                  </a:cxn>
                  <a:cxn ang="0">
                    <a:pos x="48" y="155"/>
                  </a:cxn>
                  <a:cxn ang="0">
                    <a:pos x="42" y="17"/>
                  </a:cxn>
                  <a:cxn ang="0">
                    <a:pos x="0" y="0"/>
                  </a:cxn>
                </a:cxnLst>
                <a:rect l="0" t="0" r="r" b="b"/>
                <a:pathLst>
                  <a:path w="48" h="155">
                    <a:moveTo>
                      <a:pt x="0" y="0"/>
                    </a:moveTo>
                    <a:lnTo>
                      <a:pt x="8" y="135"/>
                    </a:lnTo>
                    <a:lnTo>
                      <a:pt x="48" y="155"/>
                    </a:lnTo>
                    <a:lnTo>
                      <a:pt x="42"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5" name="Freeform 89"/>
              <p:cNvSpPr>
                <a:spLocks/>
              </p:cNvSpPr>
              <p:nvPr/>
            </p:nvSpPr>
            <p:spPr bwMode="auto">
              <a:xfrm>
                <a:off x="2318" y="2015"/>
                <a:ext cx="46" cy="160"/>
              </a:xfrm>
              <a:custGeom>
                <a:avLst/>
                <a:gdLst/>
                <a:ahLst/>
                <a:cxnLst>
                  <a:cxn ang="0">
                    <a:pos x="0" y="0"/>
                  </a:cxn>
                  <a:cxn ang="0">
                    <a:pos x="6" y="140"/>
                  </a:cxn>
                  <a:cxn ang="0">
                    <a:pos x="46" y="160"/>
                  </a:cxn>
                  <a:cxn ang="0">
                    <a:pos x="40" y="18"/>
                  </a:cxn>
                  <a:cxn ang="0">
                    <a:pos x="0" y="0"/>
                  </a:cxn>
                </a:cxnLst>
                <a:rect l="0" t="0" r="r" b="b"/>
                <a:pathLst>
                  <a:path w="46" h="160">
                    <a:moveTo>
                      <a:pt x="0" y="0"/>
                    </a:moveTo>
                    <a:lnTo>
                      <a:pt x="6" y="140"/>
                    </a:lnTo>
                    <a:lnTo>
                      <a:pt x="46" y="160"/>
                    </a:lnTo>
                    <a:lnTo>
                      <a:pt x="40"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6" name="Freeform 90"/>
              <p:cNvSpPr>
                <a:spLocks/>
              </p:cNvSpPr>
              <p:nvPr/>
            </p:nvSpPr>
            <p:spPr bwMode="auto">
              <a:xfrm>
                <a:off x="2424" y="2060"/>
                <a:ext cx="45" cy="165"/>
              </a:xfrm>
              <a:custGeom>
                <a:avLst/>
                <a:gdLst/>
                <a:ahLst/>
                <a:cxnLst>
                  <a:cxn ang="0">
                    <a:pos x="0" y="0"/>
                  </a:cxn>
                  <a:cxn ang="0">
                    <a:pos x="5" y="145"/>
                  </a:cxn>
                  <a:cxn ang="0">
                    <a:pos x="45" y="165"/>
                  </a:cxn>
                  <a:cxn ang="0">
                    <a:pos x="39" y="17"/>
                  </a:cxn>
                  <a:cxn ang="0">
                    <a:pos x="0" y="0"/>
                  </a:cxn>
                </a:cxnLst>
                <a:rect l="0" t="0" r="r" b="b"/>
                <a:pathLst>
                  <a:path w="45" h="165">
                    <a:moveTo>
                      <a:pt x="0" y="0"/>
                    </a:moveTo>
                    <a:lnTo>
                      <a:pt x="5" y="145"/>
                    </a:lnTo>
                    <a:lnTo>
                      <a:pt x="45" y="165"/>
                    </a:lnTo>
                    <a:lnTo>
                      <a:pt x="39"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7" name="Freeform 91"/>
              <p:cNvSpPr>
                <a:spLocks/>
              </p:cNvSpPr>
              <p:nvPr/>
            </p:nvSpPr>
            <p:spPr bwMode="auto">
              <a:xfrm>
                <a:off x="2531" y="2104"/>
                <a:ext cx="43" cy="170"/>
              </a:xfrm>
              <a:custGeom>
                <a:avLst/>
                <a:gdLst/>
                <a:ahLst/>
                <a:cxnLst>
                  <a:cxn ang="0">
                    <a:pos x="0" y="0"/>
                  </a:cxn>
                  <a:cxn ang="0">
                    <a:pos x="1" y="152"/>
                  </a:cxn>
                  <a:cxn ang="0">
                    <a:pos x="43" y="170"/>
                  </a:cxn>
                  <a:cxn ang="0">
                    <a:pos x="39" y="16"/>
                  </a:cxn>
                  <a:cxn ang="0">
                    <a:pos x="0" y="0"/>
                  </a:cxn>
                </a:cxnLst>
                <a:rect l="0" t="0" r="r" b="b"/>
                <a:pathLst>
                  <a:path w="43" h="170">
                    <a:moveTo>
                      <a:pt x="0" y="0"/>
                    </a:moveTo>
                    <a:lnTo>
                      <a:pt x="1" y="152"/>
                    </a:lnTo>
                    <a:lnTo>
                      <a:pt x="43" y="170"/>
                    </a:lnTo>
                    <a:lnTo>
                      <a:pt x="39" y="16"/>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8" name="Freeform 92"/>
              <p:cNvSpPr>
                <a:spLocks/>
              </p:cNvSpPr>
              <p:nvPr/>
            </p:nvSpPr>
            <p:spPr bwMode="auto">
              <a:xfrm>
                <a:off x="2636" y="2147"/>
                <a:ext cx="41" cy="178"/>
              </a:xfrm>
              <a:custGeom>
                <a:avLst/>
                <a:gdLst/>
                <a:ahLst/>
                <a:cxnLst>
                  <a:cxn ang="0">
                    <a:pos x="0" y="0"/>
                  </a:cxn>
                  <a:cxn ang="0">
                    <a:pos x="2" y="158"/>
                  </a:cxn>
                  <a:cxn ang="0">
                    <a:pos x="41" y="178"/>
                  </a:cxn>
                  <a:cxn ang="0">
                    <a:pos x="40" y="17"/>
                  </a:cxn>
                  <a:cxn ang="0">
                    <a:pos x="0" y="0"/>
                  </a:cxn>
                </a:cxnLst>
                <a:rect l="0" t="0" r="r" b="b"/>
                <a:pathLst>
                  <a:path w="41" h="178">
                    <a:moveTo>
                      <a:pt x="0" y="0"/>
                    </a:moveTo>
                    <a:lnTo>
                      <a:pt x="2" y="158"/>
                    </a:lnTo>
                    <a:lnTo>
                      <a:pt x="41" y="178"/>
                    </a:lnTo>
                    <a:lnTo>
                      <a:pt x="40"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9" name="Freeform 93"/>
              <p:cNvSpPr>
                <a:spLocks/>
              </p:cNvSpPr>
              <p:nvPr/>
            </p:nvSpPr>
            <p:spPr bwMode="auto">
              <a:xfrm>
                <a:off x="2741" y="2191"/>
                <a:ext cx="42" cy="183"/>
              </a:xfrm>
              <a:custGeom>
                <a:avLst/>
                <a:gdLst/>
                <a:ahLst/>
                <a:cxnLst>
                  <a:cxn ang="0">
                    <a:pos x="0" y="0"/>
                  </a:cxn>
                  <a:cxn ang="0">
                    <a:pos x="2" y="165"/>
                  </a:cxn>
                  <a:cxn ang="0">
                    <a:pos x="42" y="183"/>
                  </a:cxn>
                  <a:cxn ang="0">
                    <a:pos x="40" y="18"/>
                  </a:cxn>
                  <a:cxn ang="0">
                    <a:pos x="0" y="0"/>
                  </a:cxn>
                </a:cxnLst>
                <a:rect l="0" t="0" r="r" b="b"/>
                <a:pathLst>
                  <a:path w="42" h="183">
                    <a:moveTo>
                      <a:pt x="0" y="0"/>
                    </a:moveTo>
                    <a:lnTo>
                      <a:pt x="2" y="165"/>
                    </a:lnTo>
                    <a:lnTo>
                      <a:pt x="42" y="183"/>
                    </a:lnTo>
                    <a:lnTo>
                      <a:pt x="40" y="18"/>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0" name="Freeform 94"/>
              <p:cNvSpPr>
                <a:spLocks/>
              </p:cNvSpPr>
              <p:nvPr/>
            </p:nvSpPr>
            <p:spPr bwMode="auto">
              <a:xfrm>
                <a:off x="2848" y="2236"/>
                <a:ext cx="40" cy="189"/>
              </a:xfrm>
              <a:custGeom>
                <a:avLst/>
                <a:gdLst/>
                <a:ahLst/>
                <a:cxnLst>
                  <a:cxn ang="0">
                    <a:pos x="0" y="0"/>
                  </a:cxn>
                  <a:cxn ang="0">
                    <a:pos x="0" y="169"/>
                  </a:cxn>
                  <a:cxn ang="0">
                    <a:pos x="40" y="189"/>
                  </a:cxn>
                  <a:cxn ang="0">
                    <a:pos x="40" y="17"/>
                  </a:cxn>
                  <a:cxn ang="0">
                    <a:pos x="0" y="0"/>
                  </a:cxn>
                </a:cxnLst>
                <a:rect l="0" t="0" r="r" b="b"/>
                <a:pathLst>
                  <a:path w="40" h="189">
                    <a:moveTo>
                      <a:pt x="0" y="0"/>
                    </a:moveTo>
                    <a:lnTo>
                      <a:pt x="0" y="169"/>
                    </a:lnTo>
                    <a:lnTo>
                      <a:pt x="40" y="189"/>
                    </a:lnTo>
                    <a:lnTo>
                      <a:pt x="40" y="17"/>
                    </a:lnTo>
                    <a:lnTo>
                      <a:pt x="0" y="0"/>
                    </a:lnTo>
                    <a:close/>
                  </a:path>
                </a:pathLst>
              </a:custGeom>
              <a:solidFill>
                <a:srgbClr val="00D6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1" name="Freeform 95"/>
              <p:cNvSpPr>
                <a:spLocks/>
              </p:cNvSpPr>
              <p:nvPr/>
            </p:nvSpPr>
            <p:spPr bwMode="auto">
              <a:xfrm>
                <a:off x="2112" y="1832"/>
                <a:ext cx="330" cy="208"/>
              </a:xfrm>
              <a:custGeom>
                <a:avLst/>
                <a:gdLst/>
                <a:ahLst/>
                <a:cxnLst>
                  <a:cxn ang="0">
                    <a:pos x="145" y="0"/>
                  </a:cxn>
                  <a:cxn ang="0">
                    <a:pos x="123" y="2"/>
                  </a:cxn>
                  <a:cxn ang="0">
                    <a:pos x="101" y="5"/>
                  </a:cxn>
                  <a:cxn ang="0">
                    <a:pos x="81" y="11"/>
                  </a:cxn>
                  <a:cxn ang="0">
                    <a:pos x="61" y="20"/>
                  </a:cxn>
                  <a:cxn ang="0">
                    <a:pos x="45" y="31"/>
                  </a:cxn>
                  <a:cxn ang="0">
                    <a:pos x="27" y="42"/>
                  </a:cxn>
                  <a:cxn ang="0">
                    <a:pos x="12" y="56"/>
                  </a:cxn>
                  <a:cxn ang="0">
                    <a:pos x="0" y="71"/>
                  </a:cxn>
                  <a:cxn ang="0">
                    <a:pos x="328" y="208"/>
                  </a:cxn>
                  <a:cxn ang="0">
                    <a:pos x="330" y="201"/>
                  </a:cxn>
                  <a:cxn ang="0">
                    <a:pos x="330" y="194"/>
                  </a:cxn>
                  <a:cxn ang="0">
                    <a:pos x="330" y="188"/>
                  </a:cxn>
                  <a:cxn ang="0">
                    <a:pos x="330" y="181"/>
                  </a:cxn>
                  <a:cxn ang="0">
                    <a:pos x="326" y="145"/>
                  </a:cxn>
                  <a:cxn ang="0">
                    <a:pos x="315" y="110"/>
                  </a:cxn>
                  <a:cxn ang="0">
                    <a:pos x="299" y="80"/>
                  </a:cxn>
                  <a:cxn ang="0">
                    <a:pos x="275" y="52"/>
                  </a:cxn>
                  <a:cxn ang="0">
                    <a:pos x="248" y="31"/>
                  </a:cxn>
                  <a:cxn ang="0">
                    <a:pos x="217" y="14"/>
                  </a:cxn>
                  <a:cxn ang="0">
                    <a:pos x="183" y="3"/>
                  </a:cxn>
                  <a:cxn ang="0">
                    <a:pos x="145" y="0"/>
                  </a:cxn>
                </a:cxnLst>
                <a:rect l="0" t="0" r="r" b="b"/>
                <a:pathLst>
                  <a:path w="330" h="208">
                    <a:moveTo>
                      <a:pt x="145" y="0"/>
                    </a:moveTo>
                    <a:lnTo>
                      <a:pt x="123" y="2"/>
                    </a:lnTo>
                    <a:lnTo>
                      <a:pt x="101" y="5"/>
                    </a:lnTo>
                    <a:lnTo>
                      <a:pt x="81" y="11"/>
                    </a:lnTo>
                    <a:lnTo>
                      <a:pt x="61" y="20"/>
                    </a:lnTo>
                    <a:lnTo>
                      <a:pt x="45" y="31"/>
                    </a:lnTo>
                    <a:lnTo>
                      <a:pt x="27" y="42"/>
                    </a:lnTo>
                    <a:lnTo>
                      <a:pt x="12" y="56"/>
                    </a:lnTo>
                    <a:lnTo>
                      <a:pt x="0" y="71"/>
                    </a:lnTo>
                    <a:lnTo>
                      <a:pt x="328" y="208"/>
                    </a:lnTo>
                    <a:lnTo>
                      <a:pt x="330" y="201"/>
                    </a:lnTo>
                    <a:lnTo>
                      <a:pt x="330" y="194"/>
                    </a:lnTo>
                    <a:lnTo>
                      <a:pt x="330" y="188"/>
                    </a:lnTo>
                    <a:lnTo>
                      <a:pt x="330" y="181"/>
                    </a:lnTo>
                    <a:lnTo>
                      <a:pt x="326" y="145"/>
                    </a:lnTo>
                    <a:lnTo>
                      <a:pt x="315" y="110"/>
                    </a:lnTo>
                    <a:lnTo>
                      <a:pt x="299" y="80"/>
                    </a:lnTo>
                    <a:lnTo>
                      <a:pt x="275" y="52"/>
                    </a:lnTo>
                    <a:lnTo>
                      <a:pt x="248" y="31"/>
                    </a:lnTo>
                    <a:lnTo>
                      <a:pt x="217" y="14"/>
                    </a:lnTo>
                    <a:lnTo>
                      <a:pt x="183" y="3"/>
                    </a:lnTo>
                    <a:lnTo>
                      <a:pt x="145" y="0"/>
                    </a:lnTo>
                    <a:close/>
                  </a:path>
                </a:pathLst>
              </a:custGeom>
              <a:solidFill>
                <a:srgbClr val="00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2" name="Freeform 96"/>
              <p:cNvSpPr>
                <a:spLocks/>
              </p:cNvSpPr>
              <p:nvPr/>
            </p:nvSpPr>
            <p:spPr bwMode="auto">
              <a:xfrm>
                <a:off x="2168" y="1881"/>
                <a:ext cx="210" cy="132"/>
              </a:xfrm>
              <a:custGeom>
                <a:avLst/>
                <a:gdLst/>
                <a:ahLst/>
                <a:cxnLst>
                  <a:cxn ang="0">
                    <a:pos x="92" y="0"/>
                  </a:cxn>
                  <a:cxn ang="0">
                    <a:pos x="78" y="0"/>
                  </a:cxn>
                  <a:cxn ang="0">
                    <a:pos x="65" y="3"/>
                  </a:cxn>
                  <a:cxn ang="0">
                    <a:pos x="52" y="7"/>
                  </a:cxn>
                  <a:cxn ang="0">
                    <a:pos x="40" y="12"/>
                  </a:cxn>
                  <a:cxn ang="0">
                    <a:pos x="27" y="18"/>
                  </a:cxn>
                  <a:cxn ang="0">
                    <a:pos x="18" y="27"/>
                  </a:cxn>
                  <a:cxn ang="0">
                    <a:pos x="7" y="36"/>
                  </a:cxn>
                  <a:cxn ang="0">
                    <a:pos x="0" y="45"/>
                  </a:cxn>
                  <a:cxn ang="0">
                    <a:pos x="207" y="132"/>
                  </a:cxn>
                  <a:cxn ang="0">
                    <a:pos x="208" y="129"/>
                  </a:cxn>
                  <a:cxn ang="0">
                    <a:pos x="208" y="127"/>
                  </a:cxn>
                  <a:cxn ang="0">
                    <a:pos x="210" y="125"/>
                  </a:cxn>
                  <a:cxn ang="0">
                    <a:pos x="210" y="121"/>
                  </a:cxn>
                  <a:cxn ang="0">
                    <a:pos x="208" y="98"/>
                  </a:cxn>
                  <a:cxn ang="0">
                    <a:pos x="201" y="76"/>
                  </a:cxn>
                  <a:cxn ang="0">
                    <a:pos x="190" y="54"/>
                  </a:cxn>
                  <a:cxn ang="0">
                    <a:pos x="176" y="36"/>
                  </a:cxn>
                  <a:cxn ang="0">
                    <a:pos x="158" y="22"/>
                  </a:cxn>
                  <a:cxn ang="0">
                    <a:pos x="138" y="11"/>
                  </a:cxn>
                  <a:cxn ang="0">
                    <a:pos x="116" y="2"/>
                  </a:cxn>
                  <a:cxn ang="0">
                    <a:pos x="92" y="0"/>
                  </a:cxn>
                </a:cxnLst>
                <a:rect l="0" t="0" r="r" b="b"/>
                <a:pathLst>
                  <a:path w="210" h="132">
                    <a:moveTo>
                      <a:pt x="92" y="0"/>
                    </a:moveTo>
                    <a:lnTo>
                      <a:pt x="78" y="0"/>
                    </a:lnTo>
                    <a:lnTo>
                      <a:pt x="65" y="3"/>
                    </a:lnTo>
                    <a:lnTo>
                      <a:pt x="52" y="7"/>
                    </a:lnTo>
                    <a:lnTo>
                      <a:pt x="40" y="12"/>
                    </a:lnTo>
                    <a:lnTo>
                      <a:pt x="27" y="18"/>
                    </a:lnTo>
                    <a:lnTo>
                      <a:pt x="18" y="27"/>
                    </a:lnTo>
                    <a:lnTo>
                      <a:pt x="7" y="36"/>
                    </a:lnTo>
                    <a:lnTo>
                      <a:pt x="0" y="45"/>
                    </a:lnTo>
                    <a:lnTo>
                      <a:pt x="207" y="132"/>
                    </a:lnTo>
                    <a:lnTo>
                      <a:pt x="208" y="129"/>
                    </a:lnTo>
                    <a:lnTo>
                      <a:pt x="208" y="127"/>
                    </a:lnTo>
                    <a:lnTo>
                      <a:pt x="210" y="125"/>
                    </a:lnTo>
                    <a:lnTo>
                      <a:pt x="210" y="121"/>
                    </a:lnTo>
                    <a:lnTo>
                      <a:pt x="208" y="98"/>
                    </a:lnTo>
                    <a:lnTo>
                      <a:pt x="201" y="76"/>
                    </a:lnTo>
                    <a:lnTo>
                      <a:pt x="190" y="54"/>
                    </a:lnTo>
                    <a:lnTo>
                      <a:pt x="176" y="36"/>
                    </a:lnTo>
                    <a:lnTo>
                      <a:pt x="158" y="22"/>
                    </a:lnTo>
                    <a:lnTo>
                      <a:pt x="138" y="11"/>
                    </a:lnTo>
                    <a:lnTo>
                      <a:pt x="116" y="2"/>
                    </a:lnTo>
                    <a:lnTo>
                      <a:pt x="92"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3" name="Freeform 97"/>
              <p:cNvSpPr>
                <a:spLocks/>
              </p:cNvSpPr>
              <p:nvPr/>
            </p:nvSpPr>
            <p:spPr bwMode="auto">
              <a:xfrm>
                <a:off x="1847" y="1251"/>
                <a:ext cx="150" cy="138"/>
              </a:xfrm>
              <a:custGeom>
                <a:avLst/>
                <a:gdLst/>
                <a:ahLst/>
                <a:cxnLst>
                  <a:cxn ang="0">
                    <a:pos x="76" y="138"/>
                  </a:cxn>
                  <a:cxn ang="0">
                    <a:pos x="91" y="136"/>
                  </a:cxn>
                  <a:cxn ang="0">
                    <a:pos x="105" y="133"/>
                  </a:cxn>
                  <a:cxn ang="0">
                    <a:pos x="118" y="127"/>
                  </a:cxn>
                  <a:cxn ang="0">
                    <a:pos x="129" y="118"/>
                  </a:cxn>
                  <a:cxn ang="0">
                    <a:pos x="138" y="107"/>
                  </a:cxn>
                  <a:cxn ang="0">
                    <a:pos x="145" y="97"/>
                  </a:cxn>
                  <a:cxn ang="0">
                    <a:pos x="149" y="84"/>
                  </a:cxn>
                  <a:cxn ang="0">
                    <a:pos x="150" y="69"/>
                  </a:cxn>
                  <a:cxn ang="0">
                    <a:pos x="149" y="55"/>
                  </a:cxn>
                  <a:cxn ang="0">
                    <a:pos x="145" y="42"/>
                  </a:cxn>
                  <a:cxn ang="0">
                    <a:pos x="138" y="31"/>
                  </a:cxn>
                  <a:cxn ang="0">
                    <a:pos x="129" y="20"/>
                  </a:cxn>
                  <a:cxn ang="0">
                    <a:pos x="118" y="11"/>
                  </a:cxn>
                  <a:cxn ang="0">
                    <a:pos x="105" y="6"/>
                  </a:cxn>
                  <a:cxn ang="0">
                    <a:pos x="91" y="2"/>
                  </a:cxn>
                  <a:cxn ang="0">
                    <a:pos x="76" y="0"/>
                  </a:cxn>
                  <a:cxn ang="0">
                    <a:pos x="62" y="2"/>
                  </a:cxn>
                  <a:cxn ang="0">
                    <a:pos x="47" y="6"/>
                  </a:cxn>
                  <a:cxn ang="0">
                    <a:pos x="34" y="11"/>
                  </a:cxn>
                  <a:cxn ang="0">
                    <a:pos x="22" y="20"/>
                  </a:cxn>
                  <a:cxn ang="0">
                    <a:pos x="13" y="31"/>
                  </a:cxn>
                  <a:cxn ang="0">
                    <a:pos x="5" y="42"/>
                  </a:cxn>
                  <a:cxn ang="0">
                    <a:pos x="2" y="55"/>
                  </a:cxn>
                  <a:cxn ang="0">
                    <a:pos x="0" y="69"/>
                  </a:cxn>
                  <a:cxn ang="0">
                    <a:pos x="2" y="84"/>
                  </a:cxn>
                  <a:cxn ang="0">
                    <a:pos x="5" y="97"/>
                  </a:cxn>
                  <a:cxn ang="0">
                    <a:pos x="13" y="107"/>
                  </a:cxn>
                  <a:cxn ang="0">
                    <a:pos x="22" y="118"/>
                  </a:cxn>
                  <a:cxn ang="0">
                    <a:pos x="34" y="127"/>
                  </a:cxn>
                  <a:cxn ang="0">
                    <a:pos x="47" y="133"/>
                  </a:cxn>
                  <a:cxn ang="0">
                    <a:pos x="62" y="136"/>
                  </a:cxn>
                  <a:cxn ang="0">
                    <a:pos x="76" y="138"/>
                  </a:cxn>
                </a:cxnLst>
                <a:rect l="0" t="0" r="r" b="b"/>
                <a:pathLst>
                  <a:path w="150" h="138">
                    <a:moveTo>
                      <a:pt x="76" y="138"/>
                    </a:moveTo>
                    <a:lnTo>
                      <a:pt x="91" y="136"/>
                    </a:lnTo>
                    <a:lnTo>
                      <a:pt x="105" y="133"/>
                    </a:lnTo>
                    <a:lnTo>
                      <a:pt x="118" y="127"/>
                    </a:lnTo>
                    <a:lnTo>
                      <a:pt x="129" y="118"/>
                    </a:lnTo>
                    <a:lnTo>
                      <a:pt x="138" y="107"/>
                    </a:lnTo>
                    <a:lnTo>
                      <a:pt x="145" y="97"/>
                    </a:lnTo>
                    <a:lnTo>
                      <a:pt x="149" y="84"/>
                    </a:lnTo>
                    <a:lnTo>
                      <a:pt x="150" y="69"/>
                    </a:lnTo>
                    <a:lnTo>
                      <a:pt x="149" y="55"/>
                    </a:lnTo>
                    <a:lnTo>
                      <a:pt x="145" y="42"/>
                    </a:lnTo>
                    <a:lnTo>
                      <a:pt x="138" y="31"/>
                    </a:lnTo>
                    <a:lnTo>
                      <a:pt x="129" y="20"/>
                    </a:lnTo>
                    <a:lnTo>
                      <a:pt x="118" y="11"/>
                    </a:lnTo>
                    <a:lnTo>
                      <a:pt x="105" y="6"/>
                    </a:lnTo>
                    <a:lnTo>
                      <a:pt x="91" y="2"/>
                    </a:lnTo>
                    <a:lnTo>
                      <a:pt x="76" y="0"/>
                    </a:lnTo>
                    <a:lnTo>
                      <a:pt x="62" y="2"/>
                    </a:lnTo>
                    <a:lnTo>
                      <a:pt x="47" y="6"/>
                    </a:lnTo>
                    <a:lnTo>
                      <a:pt x="34" y="11"/>
                    </a:lnTo>
                    <a:lnTo>
                      <a:pt x="22" y="20"/>
                    </a:lnTo>
                    <a:lnTo>
                      <a:pt x="13" y="31"/>
                    </a:lnTo>
                    <a:lnTo>
                      <a:pt x="5" y="42"/>
                    </a:lnTo>
                    <a:lnTo>
                      <a:pt x="2" y="55"/>
                    </a:lnTo>
                    <a:lnTo>
                      <a:pt x="0" y="69"/>
                    </a:lnTo>
                    <a:lnTo>
                      <a:pt x="2" y="84"/>
                    </a:lnTo>
                    <a:lnTo>
                      <a:pt x="5" y="97"/>
                    </a:lnTo>
                    <a:lnTo>
                      <a:pt x="13" y="107"/>
                    </a:lnTo>
                    <a:lnTo>
                      <a:pt x="22" y="118"/>
                    </a:lnTo>
                    <a:lnTo>
                      <a:pt x="34" y="127"/>
                    </a:lnTo>
                    <a:lnTo>
                      <a:pt x="47" y="133"/>
                    </a:lnTo>
                    <a:lnTo>
                      <a:pt x="62" y="136"/>
                    </a:lnTo>
                    <a:lnTo>
                      <a:pt x="76" y="138"/>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4" name="Freeform 98"/>
              <p:cNvSpPr>
                <a:spLocks/>
              </p:cNvSpPr>
              <p:nvPr/>
            </p:nvSpPr>
            <p:spPr bwMode="auto">
              <a:xfrm>
                <a:off x="1647" y="1338"/>
                <a:ext cx="160" cy="31"/>
              </a:xfrm>
              <a:custGeom>
                <a:avLst/>
                <a:gdLst/>
                <a:ahLst/>
                <a:cxnLst>
                  <a:cxn ang="0">
                    <a:pos x="147" y="0"/>
                  </a:cxn>
                  <a:cxn ang="0">
                    <a:pos x="13" y="4"/>
                  </a:cxn>
                  <a:cxn ang="0">
                    <a:pos x="13" y="4"/>
                  </a:cxn>
                  <a:cxn ang="0">
                    <a:pos x="8" y="6"/>
                  </a:cxn>
                  <a:cxn ang="0">
                    <a:pos x="4" y="10"/>
                  </a:cxn>
                  <a:cxn ang="0">
                    <a:pos x="2" y="13"/>
                  </a:cxn>
                  <a:cxn ang="0">
                    <a:pos x="0" y="19"/>
                  </a:cxn>
                  <a:cxn ang="0">
                    <a:pos x="2" y="24"/>
                  </a:cxn>
                  <a:cxn ang="0">
                    <a:pos x="6" y="28"/>
                  </a:cxn>
                  <a:cxn ang="0">
                    <a:pos x="9" y="29"/>
                  </a:cxn>
                  <a:cxn ang="0">
                    <a:pos x="15" y="31"/>
                  </a:cxn>
                  <a:cxn ang="0">
                    <a:pos x="15" y="31"/>
                  </a:cxn>
                  <a:cxn ang="0">
                    <a:pos x="147" y="28"/>
                  </a:cxn>
                  <a:cxn ang="0">
                    <a:pos x="147" y="28"/>
                  </a:cxn>
                  <a:cxn ang="0">
                    <a:pos x="153" y="26"/>
                  </a:cxn>
                  <a:cxn ang="0">
                    <a:pos x="156" y="22"/>
                  </a:cxn>
                  <a:cxn ang="0">
                    <a:pos x="158" y="19"/>
                  </a:cxn>
                  <a:cxn ang="0">
                    <a:pos x="160" y="13"/>
                  </a:cxn>
                  <a:cxn ang="0">
                    <a:pos x="158" y="8"/>
                  </a:cxn>
                  <a:cxn ang="0">
                    <a:pos x="156" y="4"/>
                  </a:cxn>
                  <a:cxn ang="0">
                    <a:pos x="153" y="2"/>
                  </a:cxn>
                  <a:cxn ang="0">
                    <a:pos x="147" y="0"/>
                  </a:cxn>
                  <a:cxn ang="0">
                    <a:pos x="147" y="0"/>
                  </a:cxn>
                </a:cxnLst>
                <a:rect l="0" t="0" r="r" b="b"/>
                <a:pathLst>
                  <a:path w="160" h="31">
                    <a:moveTo>
                      <a:pt x="147" y="0"/>
                    </a:moveTo>
                    <a:lnTo>
                      <a:pt x="13" y="4"/>
                    </a:lnTo>
                    <a:lnTo>
                      <a:pt x="13" y="4"/>
                    </a:lnTo>
                    <a:lnTo>
                      <a:pt x="8" y="6"/>
                    </a:lnTo>
                    <a:lnTo>
                      <a:pt x="4" y="10"/>
                    </a:lnTo>
                    <a:lnTo>
                      <a:pt x="2" y="13"/>
                    </a:lnTo>
                    <a:lnTo>
                      <a:pt x="0" y="19"/>
                    </a:lnTo>
                    <a:lnTo>
                      <a:pt x="2" y="24"/>
                    </a:lnTo>
                    <a:lnTo>
                      <a:pt x="6" y="28"/>
                    </a:lnTo>
                    <a:lnTo>
                      <a:pt x="9" y="29"/>
                    </a:lnTo>
                    <a:lnTo>
                      <a:pt x="15" y="31"/>
                    </a:lnTo>
                    <a:lnTo>
                      <a:pt x="15" y="31"/>
                    </a:lnTo>
                    <a:lnTo>
                      <a:pt x="147" y="28"/>
                    </a:lnTo>
                    <a:lnTo>
                      <a:pt x="147" y="28"/>
                    </a:lnTo>
                    <a:lnTo>
                      <a:pt x="153" y="26"/>
                    </a:lnTo>
                    <a:lnTo>
                      <a:pt x="156" y="22"/>
                    </a:lnTo>
                    <a:lnTo>
                      <a:pt x="158" y="19"/>
                    </a:lnTo>
                    <a:lnTo>
                      <a:pt x="160" y="13"/>
                    </a:lnTo>
                    <a:lnTo>
                      <a:pt x="158" y="8"/>
                    </a:lnTo>
                    <a:lnTo>
                      <a:pt x="156" y="4"/>
                    </a:lnTo>
                    <a:lnTo>
                      <a:pt x="153" y="2"/>
                    </a:lnTo>
                    <a:lnTo>
                      <a:pt x="147" y="0"/>
                    </a:lnTo>
                    <a:lnTo>
                      <a:pt x="147" y="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5" name="Freeform 99"/>
              <p:cNvSpPr>
                <a:spLocks/>
              </p:cNvSpPr>
              <p:nvPr/>
            </p:nvSpPr>
            <p:spPr bwMode="auto">
              <a:xfrm>
                <a:off x="1727" y="1391"/>
                <a:ext cx="102" cy="134"/>
              </a:xfrm>
              <a:custGeom>
                <a:avLst/>
                <a:gdLst/>
                <a:ahLst/>
                <a:cxnLst>
                  <a:cxn ang="0">
                    <a:pos x="78" y="6"/>
                  </a:cxn>
                  <a:cxn ang="0">
                    <a:pos x="2" y="113"/>
                  </a:cxn>
                  <a:cxn ang="0">
                    <a:pos x="2" y="113"/>
                  </a:cxn>
                  <a:cxn ang="0">
                    <a:pos x="0" y="118"/>
                  </a:cxn>
                  <a:cxn ang="0">
                    <a:pos x="0" y="122"/>
                  </a:cxn>
                  <a:cxn ang="0">
                    <a:pos x="2" y="127"/>
                  </a:cxn>
                  <a:cxn ang="0">
                    <a:pos x="6" y="131"/>
                  </a:cxn>
                  <a:cxn ang="0">
                    <a:pos x="11" y="134"/>
                  </a:cxn>
                  <a:cxn ang="0">
                    <a:pos x="16" y="134"/>
                  </a:cxn>
                  <a:cxn ang="0">
                    <a:pos x="20" y="132"/>
                  </a:cxn>
                  <a:cxn ang="0">
                    <a:pos x="24" y="129"/>
                  </a:cxn>
                  <a:cxn ang="0">
                    <a:pos x="24" y="129"/>
                  </a:cxn>
                  <a:cxn ang="0">
                    <a:pos x="100" y="22"/>
                  </a:cxn>
                  <a:cxn ang="0">
                    <a:pos x="100" y="22"/>
                  </a:cxn>
                  <a:cxn ang="0">
                    <a:pos x="102" y="16"/>
                  </a:cxn>
                  <a:cxn ang="0">
                    <a:pos x="102" y="13"/>
                  </a:cxn>
                  <a:cxn ang="0">
                    <a:pos x="100" y="7"/>
                  </a:cxn>
                  <a:cxn ang="0">
                    <a:pos x="96" y="4"/>
                  </a:cxn>
                  <a:cxn ang="0">
                    <a:pos x="91" y="0"/>
                  </a:cxn>
                  <a:cxn ang="0">
                    <a:pos x="87" y="0"/>
                  </a:cxn>
                  <a:cxn ang="0">
                    <a:pos x="82" y="2"/>
                  </a:cxn>
                  <a:cxn ang="0">
                    <a:pos x="78" y="6"/>
                  </a:cxn>
                  <a:cxn ang="0">
                    <a:pos x="78" y="6"/>
                  </a:cxn>
                </a:cxnLst>
                <a:rect l="0" t="0" r="r" b="b"/>
                <a:pathLst>
                  <a:path w="102" h="134">
                    <a:moveTo>
                      <a:pt x="78" y="6"/>
                    </a:moveTo>
                    <a:lnTo>
                      <a:pt x="2" y="113"/>
                    </a:lnTo>
                    <a:lnTo>
                      <a:pt x="2" y="113"/>
                    </a:lnTo>
                    <a:lnTo>
                      <a:pt x="0" y="118"/>
                    </a:lnTo>
                    <a:lnTo>
                      <a:pt x="0" y="122"/>
                    </a:lnTo>
                    <a:lnTo>
                      <a:pt x="2" y="127"/>
                    </a:lnTo>
                    <a:lnTo>
                      <a:pt x="6" y="131"/>
                    </a:lnTo>
                    <a:lnTo>
                      <a:pt x="11" y="134"/>
                    </a:lnTo>
                    <a:lnTo>
                      <a:pt x="16" y="134"/>
                    </a:lnTo>
                    <a:lnTo>
                      <a:pt x="20" y="132"/>
                    </a:lnTo>
                    <a:lnTo>
                      <a:pt x="24" y="129"/>
                    </a:lnTo>
                    <a:lnTo>
                      <a:pt x="24" y="129"/>
                    </a:lnTo>
                    <a:lnTo>
                      <a:pt x="100" y="22"/>
                    </a:lnTo>
                    <a:lnTo>
                      <a:pt x="100" y="22"/>
                    </a:lnTo>
                    <a:lnTo>
                      <a:pt x="102" y="16"/>
                    </a:lnTo>
                    <a:lnTo>
                      <a:pt x="102" y="13"/>
                    </a:lnTo>
                    <a:lnTo>
                      <a:pt x="100" y="7"/>
                    </a:lnTo>
                    <a:lnTo>
                      <a:pt x="96" y="4"/>
                    </a:lnTo>
                    <a:lnTo>
                      <a:pt x="91" y="0"/>
                    </a:lnTo>
                    <a:lnTo>
                      <a:pt x="87" y="0"/>
                    </a:lnTo>
                    <a:lnTo>
                      <a:pt x="82" y="2"/>
                    </a:lnTo>
                    <a:lnTo>
                      <a:pt x="78" y="6"/>
                    </a:lnTo>
                    <a:lnTo>
                      <a:pt x="78" y="6"/>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6" name="Freeform 100"/>
              <p:cNvSpPr>
                <a:spLocks/>
              </p:cNvSpPr>
              <p:nvPr/>
            </p:nvSpPr>
            <p:spPr bwMode="auto">
              <a:xfrm>
                <a:off x="1892" y="1422"/>
                <a:ext cx="40" cy="107"/>
              </a:xfrm>
              <a:custGeom>
                <a:avLst/>
                <a:gdLst/>
                <a:ahLst/>
                <a:cxnLst>
                  <a:cxn ang="0">
                    <a:pos x="13" y="13"/>
                  </a:cxn>
                  <a:cxn ang="0">
                    <a:pos x="0" y="92"/>
                  </a:cxn>
                  <a:cxn ang="0">
                    <a:pos x="0" y="92"/>
                  </a:cxn>
                  <a:cxn ang="0">
                    <a:pos x="0" y="98"/>
                  </a:cxn>
                  <a:cxn ang="0">
                    <a:pos x="2" y="101"/>
                  </a:cxn>
                  <a:cxn ang="0">
                    <a:pos x="6" y="105"/>
                  </a:cxn>
                  <a:cxn ang="0">
                    <a:pos x="11" y="107"/>
                  </a:cxn>
                  <a:cxn ang="0">
                    <a:pos x="17" y="107"/>
                  </a:cxn>
                  <a:cxn ang="0">
                    <a:pos x="22" y="105"/>
                  </a:cxn>
                  <a:cxn ang="0">
                    <a:pos x="24" y="101"/>
                  </a:cxn>
                  <a:cxn ang="0">
                    <a:pos x="26" y="96"/>
                  </a:cxn>
                  <a:cxn ang="0">
                    <a:pos x="26" y="96"/>
                  </a:cxn>
                  <a:cxn ang="0">
                    <a:pos x="40" y="16"/>
                  </a:cxn>
                  <a:cxn ang="0">
                    <a:pos x="40" y="16"/>
                  </a:cxn>
                  <a:cxn ang="0">
                    <a:pos x="38" y="11"/>
                  </a:cxn>
                  <a:cxn ang="0">
                    <a:pos x="36" y="5"/>
                  </a:cxn>
                  <a:cxn ang="0">
                    <a:pos x="33" y="2"/>
                  </a:cxn>
                  <a:cxn ang="0">
                    <a:pos x="27" y="0"/>
                  </a:cxn>
                  <a:cxn ang="0">
                    <a:pos x="22" y="2"/>
                  </a:cxn>
                  <a:cxn ang="0">
                    <a:pos x="18" y="4"/>
                  </a:cxn>
                  <a:cxn ang="0">
                    <a:pos x="15" y="7"/>
                  </a:cxn>
                  <a:cxn ang="0">
                    <a:pos x="13" y="13"/>
                  </a:cxn>
                  <a:cxn ang="0">
                    <a:pos x="13" y="13"/>
                  </a:cxn>
                </a:cxnLst>
                <a:rect l="0" t="0" r="r" b="b"/>
                <a:pathLst>
                  <a:path w="40" h="107">
                    <a:moveTo>
                      <a:pt x="13" y="13"/>
                    </a:moveTo>
                    <a:lnTo>
                      <a:pt x="0" y="92"/>
                    </a:lnTo>
                    <a:lnTo>
                      <a:pt x="0" y="92"/>
                    </a:lnTo>
                    <a:lnTo>
                      <a:pt x="0" y="98"/>
                    </a:lnTo>
                    <a:lnTo>
                      <a:pt x="2" y="101"/>
                    </a:lnTo>
                    <a:lnTo>
                      <a:pt x="6" y="105"/>
                    </a:lnTo>
                    <a:lnTo>
                      <a:pt x="11" y="107"/>
                    </a:lnTo>
                    <a:lnTo>
                      <a:pt x="17" y="107"/>
                    </a:lnTo>
                    <a:lnTo>
                      <a:pt x="22" y="105"/>
                    </a:lnTo>
                    <a:lnTo>
                      <a:pt x="24" y="101"/>
                    </a:lnTo>
                    <a:lnTo>
                      <a:pt x="26" y="96"/>
                    </a:lnTo>
                    <a:lnTo>
                      <a:pt x="26" y="96"/>
                    </a:lnTo>
                    <a:lnTo>
                      <a:pt x="40" y="16"/>
                    </a:lnTo>
                    <a:lnTo>
                      <a:pt x="40" y="16"/>
                    </a:lnTo>
                    <a:lnTo>
                      <a:pt x="38" y="11"/>
                    </a:lnTo>
                    <a:lnTo>
                      <a:pt x="36" y="5"/>
                    </a:lnTo>
                    <a:lnTo>
                      <a:pt x="33" y="2"/>
                    </a:lnTo>
                    <a:lnTo>
                      <a:pt x="27" y="0"/>
                    </a:lnTo>
                    <a:lnTo>
                      <a:pt x="22" y="2"/>
                    </a:lnTo>
                    <a:lnTo>
                      <a:pt x="18" y="4"/>
                    </a:lnTo>
                    <a:lnTo>
                      <a:pt x="15" y="7"/>
                    </a:lnTo>
                    <a:lnTo>
                      <a:pt x="13" y="13"/>
                    </a:lnTo>
                    <a:lnTo>
                      <a:pt x="13" y="13"/>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7" name="Freeform 101"/>
              <p:cNvSpPr>
                <a:spLocks/>
              </p:cNvSpPr>
              <p:nvPr/>
            </p:nvSpPr>
            <p:spPr bwMode="auto">
              <a:xfrm>
                <a:off x="2003" y="1382"/>
                <a:ext cx="98" cy="80"/>
              </a:xfrm>
              <a:custGeom>
                <a:avLst/>
                <a:gdLst/>
                <a:ahLst/>
                <a:cxnLst>
                  <a:cxn ang="0">
                    <a:pos x="5" y="25"/>
                  </a:cxn>
                  <a:cxn ang="0">
                    <a:pos x="76" y="78"/>
                  </a:cxn>
                  <a:cxn ang="0">
                    <a:pos x="76" y="78"/>
                  </a:cxn>
                  <a:cxn ang="0">
                    <a:pos x="81" y="80"/>
                  </a:cxn>
                  <a:cxn ang="0">
                    <a:pos x="85" y="80"/>
                  </a:cxn>
                  <a:cxn ang="0">
                    <a:pos x="91" y="78"/>
                  </a:cxn>
                  <a:cxn ang="0">
                    <a:pos x="94" y="74"/>
                  </a:cxn>
                  <a:cxn ang="0">
                    <a:pos x="98" y="71"/>
                  </a:cxn>
                  <a:cxn ang="0">
                    <a:pos x="98" y="65"/>
                  </a:cxn>
                  <a:cxn ang="0">
                    <a:pos x="96" y="60"/>
                  </a:cxn>
                  <a:cxn ang="0">
                    <a:pos x="92" y="56"/>
                  </a:cxn>
                  <a:cxn ang="0">
                    <a:pos x="92" y="56"/>
                  </a:cxn>
                  <a:cxn ang="0">
                    <a:pos x="20" y="4"/>
                  </a:cxn>
                  <a:cxn ang="0">
                    <a:pos x="20" y="4"/>
                  </a:cxn>
                  <a:cxn ang="0">
                    <a:pos x="16" y="0"/>
                  </a:cxn>
                  <a:cxn ang="0">
                    <a:pos x="11" y="0"/>
                  </a:cxn>
                  <a:cxn ang="0">
                    <a:pos x="5" y="2"/>
                  </a:cxn>
                  <a:cxn ang="0">
                    <a:pos x="2" y="5"/>
                  </a:cxn>
                  <a:cxn ang="0">
                    <a:pos x="0" y="11"/>
                  </a:cxn>
                  <a:cxn ang="0">
                    <a:pos x="0" y="16"/>
                  </a:cxn>
                  <a:cxn ang="0">
                    <a:pos x="2" y="22"/>
                  </a:cxn>
                  <a:cxn ang="0">
                    <a:pos x="5" y="25"/>
                  </a:cxn>
                  <a:cxn ang="0">
                    <a:pos x="5" y="25"/>
                  </a:cxn>
                </a:cxnLst>
                <a:rect l="0" t="0" r="r" b="b"/>
                <a:pathLst>
                  <a:path w="98" h="80">
                    <a:moveTo>
                      <a:pt x="5" y="25"/>
                    </a:moveTo>
                    <a:lnTo>
                      <a:pt x="76" y="78"/>
                    </a:lnTo>
                    <a:lnTo>
                      <a:pt x="76" y="78"/>
                    </a:lnTo>
                    <a:lnTo>
                      <a:pt x="81" y="80"/>
                    </a:lnTo>
                    <a:lnTo>
                      <a:pt x="85" y="80"/>
                    </a:lnTo>
                    <a:lnTo>
                      <a:pt x="91" y="78"/>
                    </a:lnTo>
                    <a:lnTo>
                      <a:pt x="94" y="74"/>
                    </a:lnTo>
                    <a:lnTo>
                      <a:pt x="98" y="71"/>
                    </a:lnTo>
                    <a:lnTo>
                      <a:pt x="98" y="65"/>
                    </a:lnTo>
                    <a:lnTo>
                      <a:pt x="96" y="60"/>
                    </a:lnTo>
                    <a:lnTo>
                      <a:pt x="92" y="56"/>
                    </a:lnTo>
                    <a:lnTo>
                      <a:pt x="92" y="56"/>
                    </a:lnTo>
                    <a:lnTo>
                      <a:pt x="20" y="4"/>
                    </a:lnTo>
                    <a:lnTo>
                      <a:pt x="20" y="4"/>
                    </a:lnTo>
                    <a:lnTo>
                      <a:pt x="16" y="0"/>
                    </a:lnTo>
                    <a:lnTo>
                      <a:pt x="11" y="0"/>
                    </a:lnTo>
                    <a:lnTo>
                      <a:pt x="5" y="2"/>
                    </a:lnTo>
                    <a:lnTo>
                      <a:pt x="2" y="5"/>
                    </a:lnTo>
                    <a:lnTo>
                      <a:pt x="0" y="11"/>
                    </a:lnTo>
                    <a:lnTo>
                      <a:pt x="0" y="16"/>
                    </a:lnTo>
                    <a:lnTo>
                      <a:pt x="2" y="22"/>
                    </a:lnTo>
                    <a:lnTo>
                      <a:pt x="5" y="25"/>
                    </a:lnTo>
                    <a:lnTo>
                      <a:pt x="5" y="25"/>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8" name="Freeform 102"/>
              <p:cNvSpPr>
                <a:spLocks/>
              </p:cNvSpPr>
              <p:nvPr/>
            </p:nvSpPr>
            <p:spPr bwMode="auto">
              <a:xfrm>
                <a:off x="2064" y="1264"/>
                <a:ext cx="173" cy="56"/>
              </a:xfrm>
              <a:custGeom>
                <a:avLst/>
                <a:gdLst/>
                <a:ahLst/>
                <a:cxnLst>
                  <a:cxn ang="0">
                    <a:pos x="17" y="56"/>
                  </a:cxn>
                  <a:cxn ang="0">
                    <a:pos x="164" y="25"/>
                  </a:cxn>
                  <a:cxn ang="0">
                    <a:pos x="164" y="25"/>
                  </a:cxn>
                  <a:cxn ang="0">
                    <a:pos x="169" y="24"/>
                  </a:cxn>
                  <a:cxn ang="0">
                    <a:pos x="171" y="20"/>
                  </a:cxn>
                  <a:cxn ang="0">
                    <a:pos x="173" y="15"/>
                  </a:cxn>
                  <a:cxn ang="0">
                    <a:pos x="173" y="9"/>
                  </a:cxn>
                  <a:cxn ang="0">
                    <a:pos x="171" y="4"/>
                  </a:cxn>
                  <a:cxn ang="0">
                    <a:pos x="167" y="2"/>
                  </a:cxn>
                  <a:cxn ang="0">
                    <a:pos x="162" y="0"/>
                  </a:cxn>
                  <a:cxn ang="0">
                    <a:pos x="156" y="0"/>
                  </a:cxn>
                  <a:cxn ang="0">
                    <a:pos x="156" y="0"/>
                  </a:cxn>
                  <a:cxn ang="0">
                    <a:pos x="11" y="31"/>
                  </a:cxn>
                  <a:cxn ang="0">
                    <a:pos x="11" y="31"/>
                  </a:cxn>
                  <a:cxn ang="0">
                    <a:pos x="6" y="33"/>
                  </a:cxn>
                  <a:cxn ang="0">
                    <a:pos x="2" y="35"/>
                  </a:cxn>
                  <a:cxn ang="0">
                    <a:pos x="0" y="40"/>
                  </a:cxn>
                  <a:cxn ang="0">
                    <a:pos x="0" y="45"/>
                  </a:cxn>
                  <a:cxn ang="0">
                    <a:pos x="2" y="51"/>
                  </a:cxn>
                  <a:cxn ang="0">
                    <a:pos x="6" y="55"/>
                  </a:cxn>
                  <a:cxn ang="0">
                    <a:pos x="11" y="56"/>
                  </a:cxn>
                  <a:cxn ang="0">
                    <a:pos x="17" y="56"/>
                  </a:cxn>
                  <a:cxn ang="0">
                    <a:pos x="17" y="56"/>
                  </a:cxn>
                </a:cxnLst>
                <a:rect l="0" t="0" r="r" b="b"/>
                <a:pathLst>
                  <a:path w="173" h="56">
                    <a:moveTo>
                      <a:pt x="17" y="56"/>
                    </a:moveTo>
                    <a:lnTo>
                      <a:pt x="164" y="25"/>
                    </a:lnTo>
                    <a:lnTo>
                      <a:pt x="164" y="25"/>
                    </a:lnTo>
                    <a:lnTo>
                      <a:pt x="169" y="24"/>
                    </a:lnTo>
                    <a:lnTo>
                      <a:pt x="171" y="20"/>
                    </a:lnTo>
                    <a:lnTo>
                      <a:pt x="173" y="15"/>
                    </a:lnTo>
                    <a:lnTo>
                      <a:pt x="173" y="9"/>
                    </a:lnTo>
                    <a:lnTo>
                      <a:pt x="171" y="4"/>
                    </a:lnTo>
                    <a:lnTo>
                      <a:pt x="167" y="2"/>
                    </a:lnTo>
                    <a:lnTo>
                      <a:pt x="162" y="0"/>
                    </a:lnTo>
                    <a:lnTo>
                      <a:pt x="156" y="0"/>
                    </a:lnTo>
                    <a:lnTo>
                      <a:pt x="156" y="0"/>
                    </a:lnTo>
                    <a:lnTo>
                      <a:pt x="11" y="31"/>
                    </a:lnTo>
                    <a:lnTo>
                      <a:pt x="11" y="31"/>
                    </a:lnTo>
                    <a:lnTo>
                      <a:pt x="6" y="33"/>
                    </a:lnTo>
                    <a:lnTo>
                      <a:pt x="2" y="35"/>
                    </a:lnTo>
                    <a:lnTo>
                      <a:pt x="0" y="40"/>
                    </a:lnTo>
                    <a:lnTo>
                      <a:pt x="0" y="45"/>
                    </a:lnTo>
                    <a:lnTo>
                      <a:pt x="2" y="51"/>
                    </a:lnTo>
                    <a:lnTo>
                      <a:pt x="6" y="55"/>
                    </a:lnTo>
                    <a:lnTo>
                      <a:pt x="11" y="56"/>
                    </a:lnTo>
                    <a:lnTo>
                      <a:pt x="17" y="56"/>
                    </a:lnTo>
                    <a:lnTo>
                      <a:pt x="17" y="56"/>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9" name="Freeform 103"/>
              <p:cNvSpPr>
                <a:spLocks/>
              </p:cNvSpPr>
              <p:nvPr/>
            </p:nvSpPr>
            <p:spPr bwMode="auto">
              <a:xfrm>
                <a:off x="1714" y="1152"/>
                <a:ext cx="115" cy="101"/>
              </a:xfrm>
              <a:custGeom>
                <a:avLst/>
                <a:gdLst/>
                <a:ahLst/>
                <a:cxnLst>
                  <a:cxn ang="0">
                    <a:pos x="111" y="79"/>
                  </a:cxn>
                  <a:cxn ang="0">
                    <a:pos x="22" y="3"/>
                  </a:cxn>
                  <a:cxn ang="0">
                    <a:pos x="22" y="3"/>
                  </a:cxn>
                  <a:cxn ang="0">
                    <a:pos x="17" y="0"/>
                  </a:cxn>
                  <a:cxn ang="0">
                    <a:pos x="13" y="0"/>
                  </a:cxn>
                  <a:cxn ang="0">
                    <a:pos x="8" y="1"/>
                  </a:cxn>
                  <a:cxn ang="0">
                    <a:pos x="4" y="5"/>
                  </a:cxn>
                  <a:cxn ang="0">
                    <a:pos x="0" y="11"/>
                  </a:cxn>
                  <a:cxn ang="0">
                    <a:pos x="0" y="14"/>
                  </a:cxn>
                  <a:cxn ang="0">
                    <a:pos x="0" y="20"/>
                  </a:cxn>
                  <a:cxn ang="0">
                    <a:pos x="4" y="23"/>
                  </a:cxn>
                  <a:cxn ang="0">
                    <a:pos x="4" y="23"/>
                  </a:cxn>
                  <a:cxn ang="0">
                    <a:pos x="93" y="99"/>
                  </a:cxn>
                  <a:cxn ang="0">
                    <a:pos x="93" y="99"/>
                  </a:cxn>
                  <a:cxn ang="0">
                    <a:pos x="98" y="101"/>
                  </a:cxn>
                  <a:cxn ang="0">
                    <a:pos x="104" y="101"/>
                  </a:cxn>
                  <a:cxn ang="0">
                    <a:pos x="107" y="101"/>
                  </a:cxn>
                  <a:cxn ang="0">
                    <a:pos x="113" y="98"/>
                  </a:cxn>
                  <a:cxn ang="0">
                    <a:pos x="115" y="92"/>
                  </a:cxn>
                  <a:cxn ang="0">
                    <a:pos x="115" y="89"/>
                  </a:cxn>
                  <a:cxn ang="0">
                    <a:pos x="115" y="83"/>
                  </a:cxn>
                  <a:cxn ang="0">
                    <a:pos x="111" y="79"/>
                  </a:cxn>
                  <a:cxn ang="0">
                    <a:pos x="111" y="79"/>
                  </a:cxn>
                </a:cxnLst>
                <a:rect l="0" t="0" r="r" b="b"/>
                <a:pathLst>
                  <a:path w="115" h="101">
                    <a:moveTo>
                      <a:pt x="111" y="79"/>
                    </a:moveTo>
                    <a:lnTo>
                      <a:pt x="22" y="3"/>
                    </a:lnTo>
                    <a:lnTo>
                      <a:pt x="22" y="3"/>
                    </a:lnTo>
                    <a:lnTo>
                      <a:pt x="17" y="0"/>
                    </a:lnTo>
                    <a:lnTo>
                      <a:pt x="13" y="0"/>
                    </a:lnTo>
                    <a:lnTo>
                      <a:pt x="8" y="1"/>
                    </a:lnTo>
                    <a:lnTo>
                      <a:pt x="4" y="5"/>
                    </a:lnTo>
                    <a:lnTo>
                      <a:pt x="0" y="11"/>
                    </a:lnTo>
                    <a:lnTo>
                      <a:pt x="0" y="14"/>
                    </a:lnTo>
                    <a:lnTo>
                      <a:pt x="0" y="20"/>
                    </a:lnTo>
                    <a:lnTo>
                      <a:pt x="4" y="23"/>
                    </a:lnTo>
                    <a:lnTo>
                      <a:pt x="4" y="23"/>
                    </a:lnTo>
                    <a:lnTo>
                      <a:pt x="93" y="99"/>
                    </a:lnTo>
                    <a:lnTo>
                      <a:pt x="93" y="99"/>
                    </a:lnTo>
                    <a:lnTo>
                      <a:pt x="98" y="101"/>
                    </a:lnTo>
                    <a:lnTo>
                      <a:pt x="104" y="101"/>
                    </a:lnTo>
                    <a:lnTo>
                      <a:pt x="107" y="101"/>
                    </a:lnTo>
                    <a:lnTo>
                      <a:pt x="113" y="98"/>
                    </a:lnTo>
                    <a:lnTo>
                      <a:pt x="115" y="92"/>
                    </a:lnTo>
                    <a:lnTo>
                      <a:pt x="115" y="89"/>
                    </a:lnTo>
                    <a:lnTo>
                      <a:pt x="115" y="83"/>
                    </a:lnTo>
                    <a:lnTo>
                      <a:pt x="111" y="79"/>
                    </a:lnTo>
                    <a:lnTo>
                      <a:pt x="111" y="79"/>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0" name="Freeform 104"/>
              <p:cNvSpPr>
                <a:spLocks/>
              </p:cNvSpPr>
              <p:nvPr/>
            </p:nvSpPr>
            <p:spPr bwMode="auto">
              <a:xfrm>
                <a:off x="1909" y="1059"/>
                <a:ext cx="45" cy="169"/>
              </a:xfrm>
              <a:custGeom>
                <a:avLst/>
                <a:gdLst/>
                <a:ahLst/>
                <a:cxnLst>
                  <a:cxn ang="0">
                    <a:pos x="27" y="156"/>
                  </a:cxn>
                  <a:cxn ang="0">
                    <a:pos x="45" y="15"/>
                  </a:cxn>
                  <a:cxn ang="0">
                    <a:pos x="45" y="15"/>
                  </a:cxn>
                  <a:cxn ang="0">
                    <a:pos x="43" y="9"/>
                  </a:cxn>
                  <a:cxn ang="0">
                    <a:pos x="41" y="4"/>
                  </a:cxn>
                  <a:cxn ang="0">
                    <a:pos x="38" y="2"/>
                  </a:cxn>
                  <a:cxn ang="0">
                    <a:pos x="32" y="0"/>
                  </a:cxn>
                  <a:cxn ang="0">
                    <a:pos x="27" y="0"/>
                  </a:cxn>
                  <a:cxn ang="0">
                    <a:pos x="23" y="2"/>
                  </a:cxn>
                  <a:cxn ang="0">
                    <a:pos x="19" y="6"/>
                  </a:cxn>
                  <a:cxn ang="0">
                    <a:pos x="18" y="11"/>
                  </a:cxn>
                  <a:cxn ang="0">
                    <a:pos x="18" y="11"/>
                  </a:cxn>
                  <a:cxn ang="0">
                    <a:pos x="0" y="154"/>
                  </a:cxn>
                  <a:cxn ang="0">
                    <a:pos x="0" y="154"/>
                  </a:cxn>
                  <a:cxn ang="0">
                    <a:pos x="1" y="160"/>
                  </a:cxn>
                  <a:cxn ang="0">
                    <a:pos x="3" y="163"/>
                  </a:cxn>
                  <a:cxn ang="0">
                    <a:pos x="7" y="167"/>
                  </a:cxn>
                  <a:cxn ang="0">
                    <a:pos x="12" y="169"/>
                  </a:cxn>
                  <a:cxn ang="0">
                    <a:pos x="18" y="167"/>
                  </a:cxn>
                  <a:cxn ang="0">
                    <a:pos x="23" y="165"/>
                  </a:cxn>
                  <a:cxn ang="0">
                    <a:pos x="25" y="162"/>
                  </a:cxn>
                  <a:cxn ang="0">
                    <a:pos x="27" y="156"/>
                  </a:cxn>
                  <a:cxn ang="0">
                    <a:pos x="27" y="156"/>
                  </a:cxn>
                </a:cxnLst>
                <a:rect l="0" t="0" r="r" b="b"/>
                <a:pathLst>
                  <a:path w="45" h="169">
                    <a:moveTo>
                      <a:pt x="27" y="156"/>
                    </a:moveTo>
                    <a:lnTo>
                      <a:pt x="45" y="15"/>
                    </a:lnTo>
                    <a:lnTo>
                      <a:pt x="45" y="15"/>
                    </a:lnTo>
                    <a:lnTo>
                      <a:pt x="43" y="9"/>
                    </a:lnTo>
                    <a:lnTo>
                      <a:pt x="41" y="4"/>
                    </a:lnTo>
                    <a:lnTo>
                      <a:pt x="38" y="2"/>
                    </a:lnTo>
                    <a:lnTo>
                      <a:pt x="32" y="0"/>
                    </a:lnTo>
                    <a:lnTo>
                      <a:pt x="27" y="0"/>
                    </a:lnTo>
                    <a:lnTo>
                      <a:pt x="23" y="2"/>
                    </a:lnTo>
                    <a:lnTo>
                      <a:pt x="19" y="6"/>
                    </a:lnTo>
                    <a:lnTo>
                      <a:pt x="18" y="11"/>
                    </a:lnTo>
                    <a:lnTo>
                      <a:pt x="18" y="11"/>
                    </a:lnTo>
                    <a:lnTo>
                      <a:pt x="0" y="154"/>
                    </a:lnTo>
                    <a:lnTo>
                      <a:pt x="0" y="154"/>
                    </a:lnTo>
                    <a:lnTo>
                      <a:pt x="1" y="160"/>
                    </a:lnTo>
                    <a:lnTo>
                      <a:pt x="3" y="163"/>
                    </a:lnTo>
                    <a:lnTo>
                      <a:pt x="7" y="167"/>
                    </a:lnTo>
                    <a:lnTo>
                      <a:pt x="12" y="169"/>
                    </a:lnTo>
                    <a:lnTo>
                      <a:pt x="18" y="167"/>
                    </a:lnTo>
                    <a:lnTo>
                      <a:pt x="23" y="165"/>
                    </a:lnTo>
                    <a:lnTo>
                      <a:pt x="25" y="162"/>
                    </a:lnTo>
                    <a:lnTo>
                      <a:pt x="27" y="156"/>
                    </a:lnTo>
                    <a:lnTo>
                      <a:pt x="27" y="156"/>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1" name="Freeform 105"/>
              <p:cNvSpPr>
                <a:spLocks/>
              </p:cNvSpPr>
              <p:nvPr/>
            </p:nvSpPr>
            <p:spPr bwMode="auto">
              <a:xfrm>
                <a:off x="2025" y="1152"/>
                <a:ext cx="88" cy="89"/>
              </a:xfrm>
              <a:custGeom>
                <a:avLst/>
                <a:gdLst/>
                <a:ahLst/>
                <a:cxnLst>
                  <a:cxn ang="0">
                    <a:pos x="21" y="85"/>
                  </a:cxn>
                  <a:cxn ang="0">
                    <a:pos x="85" y="23"/>
                  </a:cxn>
                  <a:cxn ang="0">
                    <a:pos x="85" y="23"/>
                  </a:cxn>
                  <a:cxn ang="0">
                    <a:pos x="88" y="18"/>
                  </a:cxn>
                  <a:cxn ang="0">
                    <a:pos x="88" y="12"/>
                  </a:cxn>
                  <a:cxn ang="0">
                    <a:pos x="88" y="9"/>
                  </a:cxn>
                  <a:cxn ang="0">
                    <a:pos x="85" y="3"/>
                  </a:cxn>
                  <a:cxn ang="0">
                    <a:pos x="79" y="0"/>
                  </a:cxn>
                  <a:cxn ang="0">
                    <a:pos x="76" y="0"/>
                  </a:cxn>
                  <a:cxn ang="0">
                    <a:pos x="70" y="0"/>
                  </a:cxn>
                  <a:cxn ang="0">
                    <a:pos x="65" y="3"/>
                  </a:cxn>
                  <a:cxn ang="0">
                    <a:pos x="65" y="3"/>
                  </a:cxn>
                  <a:cxn ang="0">
                    <a:pos x="3" y="67"/>
                  </a:cxn>
                  <a:cxn ang="0">
                    <a:pos x="3" y="67"/>
                  </a:cxn>
                  <a:cxn ang="0">
                    <a:pos x="0" y="70"/>
                  </a:cxn>
                  <a:cxn ang="0">
                    <a:pos x="0" y="76"/>
                  </a:cxn>
                  <a:cxn ang="0">
                    <a:pos x="0" y="79"/>
                  </a:cxn>
                  <a:cxn ang="0">
                    <a:pos x="3" y="85"/>
                  </a:cxn>
                  <a:cxn ang="0">
                    <a:pos x="9" y="89"/>
                  </a:cxn>
                  <a:cxn ang="0">
                    <a:pos x="12" y="89"/>
                  </a:cxn>
                  <a:cxn ang="0">
                    <a:pos x="18" y="89"/>
                  </a:cxn>
                  <a:cxn ang="0">
                    <a:pos x="21" y="85"/>
                  </a:cxn>
                  <a:cxn ang="0">
                    <a:pos x="21" y="85"/>
                  </a:cxn>
                </a:cxnLst>
                <a:rect l="0" t="0" r="r" b="b"/>
                <a:pathLst>
                  <a:path w="88" h="89">
                    <a:moveTo>
                      <a:pt x="21" y="85"/>
                    </a:moveTo>
                    <a:lnTo>
                      <a:pt x="85" y="23"/>
                    </a:lnTo>
                    <a:lnTo>
                      <a:pt x="85" y="23"/>
                    </a:lnTo>
                    <a:lnTo>
                      <a:pt x="88" y="18"/>
                    </a:lnTo>
                    <a:lnTo>
                      <a:pt x="88" y="12"/>
                    </a:lnTo>
                    <a:lnTo>
                      <a:pt x="88" y="9"/>
                    </a:lnTo>
                    <a:lnTo>
                      <a:pt x="85" y="3"/>
                    </a:lnTo>
                    <a:lnTo>
                      <a:pt x="79" y="0"/>
                    </a:lnTo>
                    <a:lnTo>
                      <a:pt x="76" y="0"/>
                    </a:lnTo>
                    <a:lnTo>
                      <a:pt x="70" y="0"/>
                    </a:lnTo>
                    <a:lnTo>
                      <a:pt x="65" y="3"/>
                    </a:lnTo>
                    <a:lnTo>
                      <a:pt x="65" y="3"/>
                    </a:lnTo>
                    <a:lnTo>
                      <a:pt x="3" y="67"/>
                    </a:lnTo>
                    <a:lnTo>
                      <a:pt x="3" y="67"/>
                    </a:lnTo>
                    <a:lnTo>
                      <a:pt x="0" y="70"/>
                    </a:lnTo>
                    <a:lnTo>
                      <a:pt x="0" y="76"/>
                    </a:lnTo>
                    <a:lnTo>
                      <a:pt x="0" y="79"/>
                    </a:lnTo>
                    <a:lnTo>
                      <a:pt x="3" y="85"/>
                    </a:lnTo>
                    <a:lnTo>
                      <a:pt x="9" y="89"/>
                    </a:lnTo>
                    <a:lnTo>
                      <a:pt x="12" y="89"/>
                    </a:lnTo>
                    <a:lnTo>
                      <a:pt x="18" y="89"/>
                    </a:lnTo>
                    <a:lnTo>
                      <a:pt x="21" y="85"/>
                    </a:lnTo>
                    <a:lnTo>
                      <a:pt x="21" y="85"/>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2" name="Freeform 106"/>
              <p:cNvSpPr>
                <a:spLocks/>
              </p:cNvSpPr>
              <p:nvPr/>
            </p:nvSpPr>
            <p:spPr bwMode="auto">
              <a:xfrm>
                <a:off x="1239" y="1569"/>
                <a:ext cx="419" cy="660"/>
              </a:xfrm>
              <a:custGeom>
                <a:avLst/>
                <a:gdLst/>
                <a:ahLst/>
                <a:cxnLst>
                  <a:cxn ang="0">
                    <a:pos x="387" y="261"/>
                  </a:cxn>
                  <a:cxn ang="0">
                    <a:pos x="374" y="248"/>
                  </a:cxn>
                  <a:cxn ang="0">
                    <a:pos x="359" y="241"/>
                  </a:cxn>
                  <a:cxn ang="0">
                    <a:pos x="343" y="236"/>
                  </a:cxn>
                  <a:cxn ang="0">
                    <a:pos x="321" y="227"/>
                  </a:cxn>
                  <a:cxn ang="0">
                    <a:pos x="298" y="214"/>
                  </a:cxn>
                  <a:cxn ang="0">
                    <a:pos x="287" y="190"/>
                  </a:cxn>
                  <a:cxn ang="0">
                    <a:pos x="290" y="163"/>
                  </a:cxn>
                  <a:cxn ang="0">
                    <a:pos x="301" y="132"/>
                  </a:cxn>
                  <a:cxn ang="0">
                    <a:pos x="310" y="101"/>
                  </a:cxn>
                  <a:cxn ang="0">
                    <a:pos x="307" y="65"/>
                  </a:cxn>
                  <a:cxn ang="0">
                    <a:pos x="289" y="36"/>
                  </a:cxn>
                  <a:cxn ang="0">
                    <a:pos x="263" y="16"/>
                  </a:cxn>
                  <a:cxn ang="0">
                    <a:pos x="240" y="5"/>
                  </a:cxn>
                  <a:cxn ang="0">
                    <a:pos x="220" y="2"/>
                  </a:cxn>
                  <a:cxn ang="0">
                    <a:pos x="183" y="0"/>
                  </a:cxn>
                  <a:cxn ang="0">
                    <a:pos x="145" y="3"/>
                  </a:cxn>
                  <a:cxn ang="0">
                    <a:pos x="109" y="11"/>
                  </a:cxn>
                  <a:cxn ang="0">
                    <a:pos x="75" y="29"/>
                  </a:cxn>
                  <a:cxn ang="0">
                    <a:pos x="40" y="58"/>
                  </a:cxn>
                  <a:cxn ang="0">
                    <a:pos x="15" y="94"/>
                  </a:cxn>
                  <a:cxn ang="0">
                    <a:pos x="2" y="132"/>
                  </a:cxn>
                  <a:cxn ang="0">
                    <a:pos x="0" y="187"/>
                  </a:cxn>
                  <a:cxn ang="0">
                    <a:pos x="13" y="239"/>
                  </a:cxn>
                  <a:cxn ang="0">
                    <a:pos x="33" y="290"/>
                  </a:cxn>
                  <a:cxn ang="0">
                    <a:pos x="40" y="353"/>
                  </a:cxn>
                  <a:cxn ang="0">
                    <a:pos x="29" y="404"/>
                  </a:cxn>
                  <a:cxn ang="0">
                    <a:pos x="29" y="426"/>
                  </a:cxn>
                  <a:cxn ang="0">
                    <a:pos x="38" y="451"/>
                  </a:cxn>
                  <a:cxn ang="0">
                    <a:pos x="60" y="479"/>
                  </a:cxn>
                  <a:cxn ang="0">
                    <a:pos x="82" y="495"/>
                  </a:cxn>
                  <a:cxn ang="0">
                    <a:pos x="89" y="500"/>
                  </a:cxn>
                  <a:cxn ang="0">
                    <a:pos x="109" y="515"/>
                  </a:cxn>
                  <a:cxn ang="0">
                    <a:pos x="133" y="537"/>
                  </a:cxn>
                  <a:cxn ang="0">
                    <a:pos x="142" y="560"/>
                  </a:cxn>
                  <a:cxn ang="0">
                    <a:pos x="145" y="573"/>
                  </a:cxn>
                  <a:cxn ang="0">
                    <a:pos x="151" y="595"/>
                  </a:cxn>
                  <a:cxn ang="0">
                    <a:pos x="164" y="624"/>
                  </a:cxn>
                  <a:cxn ang="0">
                    <a:pos x="187" y="645"/>
                  </a:cxn>
                  <a:cxn ang="0">
                    <a:pos x="227" y="660"/>
                  </a:cxn>
                  <a:cxn ang="0">
                    <a:pos x="272" y="658"/>
                  </a:cxn>
                  <a:cxn ang="0">
                    <a:pos x="298" y="645"/>
                  </a:cxn>
                  <a:cxn ang="0">
                    <a:pos x="321" y="616"/>
                  </a:cxn>
                  <a:cxn ang="0">
                    <a:pos x="334" y="555"/>
                  </a:cxn>
                  <a:cxn ang="0">
                    <a:pos x="334" y="488"/>
                  </a:cxn>
                  <a:cxn ang="0">
                    <a:pos x="356" y="450"/>
                  </a:cxn>
                  <a:cxn ang="0">
                    <a:pos x="378" y="424"/>
                  </a:cxn>
                  <a:cxn ang="0">
                    <a:pos x="387" y="415"/>
                  </a:cxn>
                  <a:cxn ang="0">
                    <a:pos x="410" y="375"/>
                  </a:cxn>
                  <a:cxn ang="0">
                    <a:pos x="414" y="303"/>
                  </a:cxn>
                </a:cxnLst>
                <a:rect l="0" t="0" r="r" b="b"/>
                <a:pathLst>
                  <a:path w="419" h="660">
                    <a:moveTo>
                      <a:pt x="394" y="268"/>
                    </a:moveTo>
                    <a:lnTo>
                      <a:pt x="387" y="261"/>
                    </a:lnTo>
                    <a:lnTo>
                      <a:pt x="381" y="254"/>
                    </a:lnTo>
                    <a:lnTo>
                      <a:pt x="374" y="248"/>
                    </a:lnTo>
                    <a:lnTo>
                      <a:pt x="367" y="245"/>
                    </a:lnTo>
                    <a:lnTo>
                      <a:pt x="359" y="241"/>
                    </a:lnTo>
                    <a:lnTo>
                      <a:pt x="350" y="237"/>
                    </a:lnTo>
                    <a:lnTo>
                      <a:pt x="343" y="236"/>
                    </a:lnTo>
                    <a:lnTo>
                      <a:pt x="336" y="232"/>
                    </a:lnTo>
                    <a:lnTo>
                      <a:pt x="321" y="227"/>
                    </a:lnTo>
                    <a:lnTo>
                      <a:pt x="309" y="221"/>
                    </a:lnTo>
                    <a:lnTo>
                      <a:pt x="298" y="214"/>
                    </a:lnTo>
                    <a:lnTo>
                      <a:pt x="290" y="205"/>
                    </a:lnTo>
                    <a:lnTo>
                      <a:pt x="287" y="190"/>
                    </a:lnTo>
                    <a:lnTo>
                      <a:pt x="287" y="176"/>
                    </a:lnTo>
                    <a:lnTo>
                      <a:pt x="290" y="163"/>
                    </a:lnTo>
                    <a:lnTo>
                      <a:pt x="296" y="147"/>
                    </a:lnTo>
                    <a:lnTo>
                      <a:pt x="301" y="132"/>
                    </a:lnTo>
                    <a:lnTo>
                      <a:pt x="307" y="118"/>
                    </a:lnTo>
                    <a:lnTo>
                      <a:pt x="310" y="101"/>
                    </a:lnTo>
                    <a:lnTo>
                      <a:pt x="310" y="83"/>
                    </a:lnTo>
                    <a:lnTo>
                      <a:pt x="307" y="65"/>
                    </a:lnTo>
                    <a:lnTo>
                      <a:pt x="300" y="49"/>
                    </a:lnTo>
                    <a:lnTo>
                      <a:pt x="289" y="36"/>
                    </a:lnTo>
                    <a:lnTo>
                      <a:pt x="276" y="25"/>
                    </a:lnTo>
                    <a:lnTo>
                      <a:pt x="263" y="16"/>
                    </a:lnTo>
                    <a:lnTo>
                      <a:pt x="251" y="11"/>
                    </a:lnTo>
                    <a:lnTo>
                      <a:pt x="240" y="5"/>
                    </a:lnTo>
                    <a:lnTo>
                      <a:pt x="232" y="3"/>
                    </a:lnTo>
                    <a:lnTo>
                      <a:pt x="220" y="2"/>
                    </a:lnTo>
                    <a:lnTo>
                      <a:pt x="203" y="0"/>
                    </a:lnTo>
                    <a:lnTo>
                      <a:pt x="183" y="0"/>
                    </a:lnTo>
                    <a:lnTo>
                      <a:pt x="165" y="2"/>
                    </a:lnTo>
                    <a:lnTo>
                      <a:pt x="145" y="3"/>
                    </a:lnTo>
                    <a:lnTo>
                      <a:pt x="127" y="5"/>
                    </a:lnTo>
                    <a:lnTo>
                      <a:pt x="109" y="11"/>
                    </a:lnTo>
                    <a:lnTo>
                      <a:pt x="95" y="16"/>
                    </a:lnTo>
                    <a:lnTo>
                      <a:pt x="75" y="29"/>
                    </a:lnTo>
                    <a:lnTo>
                      <a:pt x="57" y="42"/>
                    </a:lnTo>
                    <a:lnTo>
                      <a:pt x="40" y="58"/>
                    </a:lnTo>
                    <a:lnTo>
                      <a:pt x="26" y="74"/>
                    </a:lnTo>
                    <a:lnTo>
                      <a:pt x="15" y="94"/>
                    </a:lnTo>
                    <a:lnTo>
                      <a:pt x="6" y="112"/>
                    </a:lnTo>
                    <a:lnTo>
                      <a:pt x="2" y="132"/>
                    </a:lnTo>
                    <a:lnTo>
                      <a:pt x="2" y="154"/>
                    </a:lnTo>
                    <a:lnTo>
                      <a:pt x="0" y="187"/>
                    </a:lnTo>
                    <a:lnTo>
                      <a:pt x="6" y="214"/>
                    </a:lnTo>
                    <a:lnTo>
                      <a:pt x="13" y="239"/>
                    </a:lnTo>
                    <a:lnTo>
                      <a:pt x="22" y="263"/>
                    </a:lnTo>
                    <a:lnTo>
                      <a:pt x="33" y="290"/>
                    </a:lnTo>
                    <a:lnTo>
                      <a:pt x="40" y="319"/>
                    </a:lnTo>
                    <a:lnTo>
                      <a:pt x="40" y="353"/>
                    </a:lnTo>
                    <a:lnTo>
                      <a:pt x="31" y="393"/>
                    </a:lnTo>
                    <a:lnTo>
                      <a:pt x="29" y="404"/>
                    </a:lnTo>
                    <a:lnTo>
                      <a:pt x="27" y="415"/>
                    </a:lnTo>
                    <a:lnTo>
                      <a:pt x="29" y="426"/>
                    </a:lnTo>
                    <a:lnTo>
                      <a:pt x="33" y="439"/>
                    </a:lnTo>
                    <a:lnTo>
                      <a:pt x="38" y="451"/>
                    </a:lnTo>
                    <a:lnTo>
                      <a:pt x="47" y="466"/>
                    </a:lnTo>
                    <a:lnTo>
                      <a:pt x="60" y="479"/>
                    </a:lnTo>
                    <a:lnTo>
                      <a:pt x="78" y="493"/>
                    </a:lnTo>
                    <a:lnTo>
                      <a:pt x="82" y="495"/>
                    </a:lnTo>
                    <a:lnTo>
                      <a:pt x="86" y="499"/>
                    </a:lnTo>
                    <a:lnTo>
                      <a:pt x="89" y="500"/>
                    </a:lnTo>
                    <a:lnTo>
                      <a:pt x="93" y="504"/>
                    </a:lnTo>
                    <a:lnTo>
                      <a:pt x="109" y="515"/>
                    </a:lnTo>
                    <a:lnTo>
                      <a:pt x="122" y="526"/>
                    </a:lnTo>
                    <a:lnTo>
                      <a:pt x="133" y="537"/>
                    </a:lnTo>
                    <a:lnTo>
                      <a:pt x="140" y="553"/>
                    </a:lnTo>
                    <a:lnTo>
                      <a:pt x="142" y="560"/>
                    </a:lnTo>
                    <a:lnTo>
                      <a:pt x="144" y="566"/>
                    </a:lnTo>
                    <a:lnTo>
                      <a:pt x="145" y="573"/>
                    </a:lnTo>
                    <a:lnTo>
                      <a:pt x="147" y="580"/>
                    </a:lnTo>
                    <a:lnTo>
                      <a:pt x="151" y="595"/>
                    </a:lnTo>
                    <a:lnTo>
                      <a:pt x="156" y="609"/>
                    </a:lnTo>
                    <a:lnTo>
                      <a:pt x="164" y="624"/>
                    </a:lnTo>
                    <a:lnTo>
                      <a:pt x="173" y="636"/>
                    </a:lnTo>
                    <a:lnTo>
                      <a:pt x="187" y="645"/>
                    </a:lnTo>
                    <a:lnTo>
                      <a:pt x="203" y="655"/>
                    </a:lnTo>
                    <a:lnTo>
                      <a:pt x="227" y="660"/>
                    </a:lnTo>
                    <a:lnTo>
                      <a:pt x="256" y="660"/>
                    </a:lnTo>
                    <a:lnTo>
                      <a:pt x="272" y="658"/>
                    </a:lnTo>
                    <a:lnTo>
                      <a:pt x="285" y="653"/>
                    </a:lnTo>
                    <a:lnTo>
                      <a:pt x="298" y="645"/>
                    </a:lnTo>
                    <a:lnTo>
                      <a:pt x="309" y="636"/>
                    </a:lnTo>
                    <a:lnTo>
                      <a:pt x="321" y="616"/>
                    </a:lnTo>
                    <a:lnTo>
                      <a:pt x="330" y="587"/>
                    </a:lnTo>
                    <a:lnTo>
                      <a:pt x="334" y="555"/>
                    </a:lnTo>
                    <a:lnTo>
                      <a:pt x="332" y="513"/>
                    </a:lnTo>
                    <a:lnTo>
                      <a:pt x="334" y="488"/>
                    </a:lnTo>
                    <a:lnTo>
                      <a:pt x="341" y="468"/>
                    </a:lnTo>
                    <a:lnTo>
                      <a:pt x="356" y="450"/>
                    </a:lnTo>
                    <a:lnTo>
                      <a:pt x="374" y="430"/>
                    </a:lnTo>
                    <a:lnTo>
                      <a:pt x="378" y="424"/>
                    </a:lnTo>
                    <a:lnTo>
                      <a:pt x="383" y="419"/>
                    </a:lnTo>
                    <a:lnTo>
                      <a:pt x="387" y="415"/>
                    </a:lnTo>
                    <a:lnTo>
                      <a:pt x="390" y="410"/>
                    </a:lnTo>
                    <a:lnTo>
                      <a:pt x="410" y="375"/>
                    </a:lnTo>
                    <a:lnTo>
                      <a:pt x="419" y="339"/>
                    </a:lnTo>
                    <a:lnTo>
                      <a:pt x="414" y="303"/>
                    </a:lnTo>
                    <a:lnTo>
                      <a:pt x="394" y="2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3" name="Freeform 107"/>
              <p:cNvSpPr>
                <a:spLocks/>
              </p:cNvSpPr>
              <p:nvPr/>
            </p:nvSpPr>
            <p:spPr bwMode="auto">
              <a:xfrm>
                <a:off x="1263" y="1592"/>
                <a:ext cx="372" cy="615"/>
              </a:xfrm>
              <a:custGeom>
                <a:avLst/>
                <a:gdLst/>
                <a:ahLst/>
                <a:cxnLst>
                  <a:cxn ang="0">
                    <a:pos x="346" y="376"/>
                  </a:cxn>
                  <a:cxn ang="0">
                    <a:pos x="337" y="387"/>
                  </a:cxn>
                  <a:cxn ang="0">
                    <a:pos x="314" y="412"/>
                  </a:cxn>
                  <a:cxn ang="0">
                    <a:pos x="288" y="461"/>
                  </a:cxn>
                  <a:cxn ang="0">
                    <a:pos x="286" y="528"/>
                  </a:cxn>
                  <a:cxn ang="0">
                    <a:pos x="277" y="583"/>
                  </a:cxn>
                  <a:cxn ang="0">
                    <a:pos x="259" y="604"/>
                  </a:cxn>
                  <a:cxn ang="0">
                    <a:pos x="243" y="613"/>
                  </a:cxn>
                  <a:cxn ang="0">
                    <a:pos x="208" y="615"/>
                  </a:cxn>
                  <a:cxn ang="0">
                    <a:pos x="176" y="606"/>
                  </a:cxn>
                  <a:cxn ang="0">
                    <a:pos x="158" y="588"/>
                  </a:cxn>
                  <a:cxn ang="0">
                    <a:pos x="150" y="564"/>
                  </a:cxn>
                  <a:cxn ang="0">
                    <a:pos x="145" y="544"/>
                  </a:cxn>
                  <a:cxn ang="0">
                    <a:pos x="140" y="528"/>
                  </a:cxn>
                  <a:cxn ang="0">
                    <a:pos x="132" y="510"/>
                  </a:cxn>
                  <a:cxn ang="0">
                    <a:pos x="120" y="494"/>
                  </a:cxn>
                  <a:cxn ang="0">
                    <a:pos x="107" y="479"/>
                  </a:cxn>
                  <a:cxn ang="0">
                    <a:pos x="91" y="468"/>
                  </a:cxn>
                  <a:cxn ang="0">
                    <a:pos x="78" y="459"/>
                  </a:cxn>
                  <a:cxn ang="0">
                    <a:pos x="71" y="454"/>
                  </a:cxn>
                  <a:cxn ang="0">
                    <a:pos x="51" y="437"/>
                  </a:cxn>
                  <a:cxn ang="0">
                    <a:pos x="27" y="401"/>
                  </a:cxn>
                  <a:cxn ang="0">
                    <a:pos x="38" y="330"/>
                  </a:cxn>
                  <a:cxn ang="0">
                    <a:pos x="31" y="260"/>
                  </a:cxn>
                  <a:cxn ang="0">
                    <a:pos x="11" y="209"/>
                  </a:cxn>
                  <a:cxn ang="0">
                    <a:pos x="0" y="160"/>
                  </a:cxn>
                  <a:cxn ang="0">
                    <a:pos x="2" y="131"/>
                  </a:cxn>
                  <a:cxn ang="0">
                    <a:pos x="0" y="113"/>
                  </a:cxn>
                  <a:cxn ang="0">
                    <a:pos x="11" y="78"/>
                  </a:cxn>
                  <a:cxn ang="0">
                    <a:pos x="34" y="49"/>
                  </a:cxn>
                  <a:cxn ang="0">
                    <a:pos x="65" y="24"/>
                  </a:cxn>
                  <a:cxn ang="0">
                    <a:pos x="94" y="8"/>
                  </a:cxn>
                  <a:cxn ang="0">
                    <a:pos x="125" y="2"/>
                  </a:cxn>
                  <a:cxn ang="0">
                    <a:pos x="161" y="0"/>
                  </a:cxn>
                  <a:cxn ang="0">
                    <a:pos x="192" y="0"/>
                  </a:cxn>
                  <a:cxn ang="0">
                    <a:pos x="210" y="4"/>
                  </a:cxn>
                  <a:cxn ang="0">
                    <a:pos x="227" y="11"/>
                  </a:cxn>
                  <a:cxn ang="0">
                    <a:pos x="247" y="28"/>
                  </a:cxn>
                  <a:cxn ang="0">
                    <a:pos x="261" y="49"/>
                  </a:cxn>
                  <a:cxn ang="0">
                    <a:pos x="263" y="77"/>
                  </a:cxn>
                  <a:cxn ang="0">
                    <a:pos x="256" y="102"/>
                  </a:cxn>
                  <a:cxn ang="0">
                    <a:pos x="245" y="133"/>
                  </a:cxn>
                  <a:cxn ang="0">
                    <a:pos x="241" y="171"/>
                  </a:cxn>
                  <a:cxn ang="0">
                    <a:pos x="254" y="200"/>
                  </a:cxn>
                  <a:cxn ang="0">
                    <a:pos x="266" y="211"/>
                  </a:cxn>
                  <a:cxn ang="0">
                    <a:pos x="281" y="220"/>
                  </a:cxn>
                  <a:cxn ang="0">
                    <a:pos x="295" y="225"/>
                  </a:cxn>
                  <a:cxn ang="0">
                    <a:pos x="317" y="234"/>
                  </a:cxn>
                  <a:cxn ang="0">
                    <a:pos x="343" y="249"/>
                  </a:cxn>
                  <a:cxn ang="0">
                    <a:pos x="366" y="287"/>
                  </a:cxn>
                  <a:cxn ang="0">
                    <a:pos x="366" y="345"/>
                  </a:cxn>
                </a:cxnLst>
                <a:rect l="0" t="0" r="r" b="b"/>
                <a:pathLst>
                  <a:path w="372" h="615">
                    <a:moveTo>
                      <a:pt x="350" y="372"/>
                    </a:moveTo>
                    <a:lnTo>
                      <a:pt x="346" y="376"/>
                    </a:lnTo>
                    <a:lnTo>
                      <a:pt x="343" y="381"/>
                    </a:lnTo>
                    <a:lnTo>
                      <a:pt x="337" y="387"/>
                    </a:lnTo>
                    <a:lnTo>
                      <a:pt x="334" y="390"/>
                    </a:lnTo>
                    <a:lnTo>
                      <a:pt x="314" y="412"/>
                    </a:lnTo>
                    <a:lnTo>
                      <a:pt x="297" y="436"/>
                    </a:lnTo>
                    <a:lnTo>
                      <a:pt x="288" y="461"/>
                    </a:lnTo>
                    <a:lnTo>
                      <a:pt x="286" y="492"/>
                    </a:lnTo>
                    <a:lnTo>
                      <a:pt x="286" y="528"/>
                    </a:lnTo>
                    <a:lnTo>
                      <a:pt x="285" y="559"/>
                    </a:lnTo>
                    <a:lnTo>
                      <a:pt x="277" y="583"/>
                    </a:lnTo>
                    <a:lnTo>
                      <a:pt x="266" y="599"/>
                    </a:lnTo>
                    <a:lnTo>
                      <a:pt x="259" y="604"/>
                    </a:lnTo>
                    <a:lnTo>
                      <a:pt x="252" y="610"/>
                    </a:lnTo>
                    <a:lnTo>
                      <a:pt x="243" y="613"/>
                    </a:lnTo>
                    <a:lnTo>
                      <a:pt x="232" y="615"/>
                    </a:lnTo>
                    <a:lnTo>
                      <a:pt x="208" y="615"/>
                    </a:lnTo>
                    <a:lnTo>
                      <a:pt x="190" y="612"/>
                    </a:lnTo>
                    <a:lnTo>
                      <a:pt x="176" y="606"/>
                    </a:lnTo>
                    <a:lnTo>
                      <a:pt x="165" y="597"/>
                    </a:lnTo>
                    <a:lnTo>
                      <a:pt x="158" y="588"/>
                    </a:lnTo>
                    <a:lnTo>
                      <a:pt x="154" y="577"/>
                    </a:lnTo>
                    <a:lnTo>
                      <a:pt x="150" y="564"/>
                    </a:lnTo>
                    <a:lnTo>
                      <a:pt x="147" y="552"/>
                    </a:lnTo>
                    <a:lnTo>
                      <a:pt x="145" y="544"/>
                    </a:lnTo>
                    <a:lnTo>
                      <a:pt x="141" y="537"/>
                    </a:lnTo>
                    <a:lnTo>
                      <a:pt x="140" y="528"/>
                    </a:lnTo>
                    <a:lnTo>
                      <a:pt x="136" y="521"/>
                    </a:lnTo>
                    <a:lnTo>
                      <a:pt x="132" y="510"/>
                    </a:lnTo>
                    <a:lnTo>
                      <a:pt x="127" y="501"/>
                    </a:lnTo>
                    <a:lnTo>
                      <a:pt x="120" y="494"/>
                    </a:lnTo>
                    <a:lnTo>
                      <a:pt x="114" y="486"/>
                    </a:lnTo>
                    <a:lnTo>
                      <a:pt x="107" y="479"/>
                    </a:lnTo>
                    <a:lnTo>
                      <a:pt x="98" y="474"/>
                    </a:lnTo>
                    <a:lnTo>
                      <a:pt x="91" y="468"/>
                    </a:lnTo>
                    <a:lnTo>
                      <a:pt x="81" y="463"/>
                    </a:lnTo>
                    <a:lnTo>
                      <a:pt x="78" y="459"/>
                    </a:lnTo>
                    <a:lnTo>
                      <a:pt x="74" y="457"/>
                    </a:lnTo>
                    <a:lnTo>
                      <a:pt x="71" y="454"/>
                    </a:lnTo>
                    <a:lnTo>
                      <a:pt x="67" y="452"/>
                    </a:lnTo>
                    <a:lnTo>
                      <a:pt x="51" y="437"/>
                    </a:lnTo>
                    <a:lnTo>
                      <a:pt x="36" y="421"/>
                    </a:lnTo>
                    <a:lnTo>
                      <a:pt x="27" y="401"/>
                    </a:lnTo>
                    <a:lnTo>
                      <a:pt x="29" y="378"/>
                    </a:lnTo>
                    <a:lnTo>
                      <a:pt x="38" y="330"/>
                    </a:lnTo>
                    <a:lnTo>
                      <a:pt x="38" y="292"/>
                    </a:lnTo>
                    <a:lnTo>
                      <a:pt x="31" y="260"/>
                    </a:lnTo>
                    <a:lnTo>
                      <a:pt x="20" y="231"/>
                    </a:lnTo>
                    <a:lnTo>
                      <a:pt x="11" y="209"/>
                    </a:lnTo>
                    <a:lnTo>
                      <a:pt x="3" y="185"/>
                    </a:lnTo>
                    <a:lnTo>
                      <a:pt x="0" y="160"/>
                    </a:lnTo>
                    <a:lnTo>
                      <a:pt x="2" y="131"/>
                    </a:lnTo>
                    <a:lnTo>
                      <a:pt x="2" y="131"/>
                    </a:lnTo>
                    <a:lnTo>
                      <a:pt x="2" y="129"/>
                    </a:lnTo>
                    <a:lnTo>
                      <a:pt x="0" y="113"/>
                    </a:lnTo>
                    <a:lnTo>
                      <a:pt x="3" y="95"/>
                    </a:lnTo>
                    <a:lnTo>
                      <a:pt x="11" y="78"/>
                    </a:lnTo>
                    <a:lnTo>
                      <a:pt x="22" y="64"/>
                    </a:lnTo>
                    <a:lnTo>
                      <a:pt x="34" y="49"/>
                    </a:lnTo>
                    <a:lnTo>
                      <a:pt x="49" y="35"/>
                    </a:lnTo>
                    <a:lnTo>
                      <a:pt x="65" y="24"/>
                    </a:lnTo>
                    <a:lnTo>
                      <a:pt x="81" y="13"/>
                    </a:lnTo>
                    <a:lnTo>
                      <a:pt x="94" y="8"/>
                    </a:lnTo>
                    <a:lnTo>
                      <a:pt x="109" y="4"/>
                    </a:lnTo>
                    <a:lnTo>
                      <a:pt x="125" y="2"/>
                    </a:lnTo>
                    <a:lnTo>
                      <a:pt x="143" y="0"/>
                    </a:lnTo>
                    <a:lnTo>
                      <a:pt x="161" y="0"/>
                    </a:lnTo>
                    <a:lnTo>
                      <a:pt x="178" y="0"/>
                    </a:lnTo>
                    <a:lnTo>
                      <a:pt x="192" y="0"/>
                    </a:lnTo>
                    <a:lnTo>
                      <a:pt x="205" y="2"/>
                    </a:lnTo>
                    <a:lnTo>
                      <a:pt x="210" y="4"/>
                    </a:lnTo>
                    <a:lnTo>
                      <a:pt x="218" y="8"/>
                    </a:lnTo>
                    <a:lnTo>
                      <a:pt x="227" y="11"/>
                    </a:lnTo>
                    <a:lnTo>
                      <a:pt x="237" y="19"/>
                    </a:lnTo>
                    <a:lnTo>
                      <a:pt x="247" y="28"/>
                    </a:lnTo>
                    <a:lnTo>
                      <a:pt x="256" y="37"/>
                    </a:lnTo>
                    <a:lnTo>
                      <a:pt x="261" y="49"/>
                    </a:lnTo>
                    <a:lnTo>
                      <a:pt x="265" y="62"/>
                    </a:lnTo>
                    <a:lnTo>
                      <a:pt x="263" y="77"/>
                    </a:lnTo>
                    <a:lnTo>
                      <a:pt x="261" y="89"/>
                    </a:lnTo>
                    <a:lnTo>
                      <a:pt x="256" y="102"/>
                    </a:lnTo>
                    <a:lnTo>
                      <a:pt x="252" y="115"/>
                    </a:lnTo>
                    <a:lnTo>
                      <a:pt x="245" y="133"/>
                    </a:lnTo>
                    <a:lnTo>
                      <a:pt x="239" y="151"/>
                    </a:lnTo>
                    <a:lnTo>
                      <a:pt x="241" y="171"/>
                    </a:lnTo>
                    <a:lnTo>
                      <a:pt x="248" y="193"/>
                    </a:lnTo>
                    <a:lnTo>
                      <a:pt x="254" y="200"/>
                    </a:lnTo>
                    <a:lnTo>
                      <a:pt x="259" y="205"/>
                    </a:lnTo>
                    <a:lnTo>
                      <a:pt x="266" y="211"/>
                    </a:lnTo>
                    <a:lnTo>
                      <a:pt x="274" y="216"/>
                    </a:lnTo>
                    <a:lnTo>
                      <a:pt x="281" y="220"/>
                    </a:lnTo>
                    <a:lnTo>
                      <a:pt x="288" y="223"/>
                    </a:lnTo>
                    <a:lnTo>
                      <a:pt x="295" y="225"/>
                    </a:lnTo>
                    <a:lnTo>
                      <a:pt x="303" y="229"/>
                    </a:lnTo>
                    <a:lnTo>
                      <a:pt x="317" y="234"/>
                    </a:lnTo>
                    <a:lnTo>
                      <a:pt x="330" y="240"/>
                    </a:lnTo>
                    <a:lnTo>
                      <a:pt x="343" y="249"/>
                    </a:lnTo>
                    <a:lnTo>
                      <a:pt x="352" y="258"/>
                    </a:lnTo>
                    <a:lnTo>
                      <a:pt x="366" y="287"/>
                    </a:lnTo>
                    <a:lnTo>
                      <a:pt x="372" y="316"/>
                    </a:lnTo>
                    <a:lnTo>
                      <a:pt x="366" y="345"/>
                    </a:lnTo>
                    <a:lnTo>
                      <a:pt x="350" y="372"/>
                    </a:lnTo>
                    <a:close/>
                  </a:path>
                </a:pathLst>
              </a:custGeom>
              <a:solidFill>
                <a:srgbClr val="3FFF3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4" name="Freeform 108"/>
              <p:cNvSpPr>
                <a:spLocks/>
              </p:cNvSpPr>
              <p:nvPr/>
            </p:nvSpPr>
            <p:spPr bwMode="auto">
              <a:xfrm>
                <a:off x="1366" y="1799"/>
                <a:ext cx="149" cy="751"/>
              </a:xfrm>
              <a:custGeom>
                <a:avLst/>
                <a:gdLst/>
                <a:ahLst/>
                <a:cxnLst>
                  <a:cxn ang="0">
                    <a:pos x="145" y="89"/>
                  </a:cxn>
                  <a:cxn ang="0">
                    <a:pos x="144" y="87"/>
                  </a:cxn>
                  <a:cxn ang="0">
                    <a:pos x="140" y="85"/>
                  </a:cxn>
                  <a:cxn ang="0">
                    <a:pos x="138" y="85"/>
                  </a:cxn>
                  <a:cxn ang="0">
                    <a:pos x="134" y="87"/>
                  </a:cxn>
                  <a:cxn ang="0">
                    <a:pos x="89" y="129"/>
                  </a:cxn>
                  <a:cxn ang="0">
                    <a:pos x="78" y="7"/>
                  </a:cxn>
                  <a:cxn ang="0">
                    <a:pos x="78" y="6"/>
                  </a:cxn>
                  <a:cxn ang="0">
                    <a:pos x="76" y="2"/>
                  </a:cxn>
                  <a:cxn ang="0">
                    <a:pos x="73" y="0"/>
                  </a:cxn>
                  <a:cxn ang="0">
                    <a:pos x="69" y="0"/>
                  </a:cxn>
                  <a:cxn ang="0">
                    <a:pos x="67" y="2"/>
                  </a:cxn>
                  <a:cxn ang="0">
                    <a:pos x="64" y="4"/>
                  </a:cxn>
                  <a:cxn ang="0">
                    <a:pos x="62" y="7"/>
                  </a:cxn>
                  <a:cxn ang="0">
                    <a:pos x="62" y="9"/>
                  </a:cxn>
                  <a:cxn ang="0">
                    <a:pos x="71" y="104"/>
                  </a:cxn>
                  <a:cxn ang="0">
                    <a:pos x="76" y="176"/>
                  </a:cxn>
                  <a:cxn ang="0">
                    <a:pos x="80" y="225"/>
                  </a:cxn>
                  <a:cxn ang="0">
                    <a:pos x="82" y="241"/>
                  </a:cxn>
                  <a:cxn ang="0">
                    <a:pos x="15" y="158"/>
                  </a:cxn>
                  <a:cxn ang="0">
                    <a:pos x="15" y="158"/>
                  </a:cxn>
                  <a:cxn ang="0">
                    <a:pos x="11" y="156"/>
                  </a:cxn>
                  <a:cxn ang="0">
                    <a:pos x="9" y="154"/>
                  </a:cxn>
                  <a:cxn ang="0">
                    <a:pos x="6" y="156"/>
                  </a:cxn>
                  <a:cxn ang="0">
                    <a:pos x="2" y="158"/>
                  </a:cxn>
                  <a:cxn ang="0">
                    <a:pos x="0" y="160"/>
                  </a:cxn>
                  <a:cxn ang="0">
                    <a:pos x="0" y="163"/>
                  </a:cxn>
                  <a:cxn ang="0">
                    <a:pos x="0" y="165"/>
                  </a:cxn>
                  <a:cxn ang="0">
                    <a:pos x="2" y="169"/>
                  </a:cxn>
                  <a:cxn ang="0">
                    <a:pos x="2" y="169"/>
                  </a:cxn>
                  <a:cxn ang="0">
                    <a:pos x="78" y="260"/>
                  </a:cxn>
                  <a:cxn ang="0">
                    <a:pos x="78" y="260"/>
                  </a:cxn>
                  <a:cxn ang="0">
                    <a:pos x="80" y="261"/>
                  </a:cxn>
                  <a:cxn ang="0">
                    <a:pos x="82" y="261"/>
                  </a:cxn>
                  <a:cxn ang="0">
                    <a:pos x="82" y="263"/>
                  </a:cxn>
                  <a:cxn ang="0">
                    <a:pos x="84" y="263"/>
                  </a:cxn>
                  <a:cxn ang="0">
                    <a:pos x="125" y="744"/>
                  </a:cxn>
                  <a:cxn ang="0">
                    <a:pos x="127" y="746"/>
                  </a:cxn>
                  <a:cxn ang="0">
                    <a:pos x="129" y="749"/>
                  </a:cxn>
                  <a:cxn ang="0">
                    <a:pos x="131" y="751"/>
                  </a:cxn>
                  <a:cxn ang="0">
                    <a:pos x="134" y="751"/>
                  </a:cxn>
                  <a:cxn ang="0">
                    <a:pos x="136" y="749"/>
                  </a:cxn>
                  <a:cxn ang="0">
                    <a:pos x="140" y="747"/>
                  </a:cxn>
                  <a:cxn ang="0">
                    <a:pos x="142" y="744"/>
                  </a:cxn>
                  <a:cxn ang="0">
                    <a:pos x="142" y="742"/>
                  </a:cxn>
                  <a:cxn ang="0">
                    <a:pos x="91" y="149"/>
                  </a:cxn>
                  <a:cxn ang="0">
                    <a:pos x="145" y="100"/>
                  </a:cxn>
                  <a:cxn ang="0">
                    <a:pos x="147" y="98"/>
                  </a:cxn>
                  <a:cxn ang="0">
                    <a:pos x="149" y="94"/>
                  </a:cxn>
                  <a:cxn ang="0">
                    <a:pos x="147" y="93"/>
                  </a:cxn>
                  <a:cxn ang="0">
                    <a:pos x="145" y="89"/>
                  </a:cxn>
                </a:cxnLst>
                <a:rect l="0" t="0" r="r" b="b"/>
                <a:pathLst>
                  <a:path w="149" h="751">
                    <a:moveTo>
                      <a:pt x="145" y="89"/>
                    </a:moveTo>
                    <a:lnTo>
                      <a:pt x="144" y="87"/>
                    </a:lnTo>
                    <a:lnTo>
                      <a:pt x="140" y="85"/>
                    </a:lnTo>
                    <a:lnTo>
                      <a:pt x="138" y="85"/>
                    </a:lnTo>
                    <a:lnTo>
                      <a:pt x="134" y="87"/>
                    </a:lnTo>
                    <a:lnTo>
                      <a:pt x="89" y="129"/>
                    </a:lnTo>
                    <a:lnTo>
                      <a:pt x="78" y="7"/>
                    </a:lnTo>
                    <a:lnTo>
                      <a:pt x="78" y="6"/>
                    </a:lnTo>
                    <a:lnTo>
                      <a:pt x="76" y="2"/>
                    </a:lnTo>
                    <a:lnTo>
                      <a:pt x="73" y="0"/>
                    </a:lnTo>
                    <a:lnTo>
                      <a:pt x="69" y="0"/>
                    </a:lnTo>
                    <a:lnTo>
                      <a:pt x="67" y="2"/>
                    </a:lnTo>
                    <a:lnTo>
                      <a:pt x="64" y="4"/>
                    </a:lnTo>
                    <a:lnTo>
                      <a:pt x="62" y="7"/>
                    </a:lnTo>
                    <a:lnTo>
                      <a:pt x="62" y="9"/>
                    </a:lnTo>
                    <a:lnTo>
                      <a:pt x="71" y="104"/>
                    </a:lnTo>
                    <a:lnTo>
                      <a:pt x="76" y="176"/>
                    </a:lnTo>
                    <a:lnTo>
                      <a:pt x="80" y="225"/>
                    </a:lnTo>
                    <a:lnTo>
                      <a:pt x="82" y="241"/>
                    </a:lnTo>
                    <a:lnTo>
                      <a:pt x="15" y="158"/>
                    </a:lnTo>
                    <a:lnTo>
                      <a:pt x="15" y="158"/>
                    </a:lnTo>
                    <a:lnTo>
                      <a:pt x="11" y="156"/>
                    </a:lnTo>
                    <a:lnTo>
                      <a:pt x="9" y="154"/>
                    </a:lnTo>
                    <a:lnTo>
                      <a:pt x="6" y="156"/>
                    </a:lnTo>
                    <a:lnTo>
                      <a:pt x="2" y="158"/>
                    </a:lnTo>
                    <a:lnTo>
                      <a:pt x="0" y="160"/>
                    </a:lnTo>
                    <a:lnTo>
                      <a:pt x="0" y="163"/>
                    </a:lnTo>
                    <a:lnTo>
                      <a:pt x="0" y="165"/>
                    </a:lnTo>
                    <a:lnTo>
                      <a:pt x="2" y="169"/>
                    </a:lnTo>
                    <a:lnTo>
                      <a:pt x="2" y="169"/>
                    </a:lnTo>
                    <a:lnTo>
                      <a:pt x="78" y="260"/>
                    </a:lnTo>
                    <a:lnTo>
                      <a:pt x="78" y="260"/>
                    </a:lnTo>
                    <a:lnTo>
                      <a:pt x="80" y="261"/>
                    </a:lnTo>
                    <a:lnTo>
                      <a:pt x="82" y="261"/>
                    </a:lnTo>
                    <a:lnTo>
                      <a:pt x="82" y="263"/>
                    </a:lnTo>
                    <a:lnTo>
                      <a:pt x="84" y="263"/>
                    </a:lnTo>
                    <a:lnTo>
                      <a:pt x="125" y="744"/>
                    </a:lnTo>
                    <a:lnTo>
                      <a:pt x="127" y="746"/>
                    </a:lnTo>
                    <a:lnTo>
                      <a:pt x="129" y="749"/>
                    </a:lnTo>
                    <a:lnTo>
                      <a:pt x="131" y="751"/>
                    </a:lnTo>
                    <a:lnTo>
                      <a:pt x="134" y="751"/>
                    </a:lnTo>
                    <a:lnTo>
                      <a:pt x="136" y="749"/>
                    </a:lnTo>
                    <a:lnTo>
                      <a:pt x="140" y="747"/>
                    </a:lnTo>
                    <a:lnTo>
                      <a:pt x="142" y="744"/>
                    </a:lnTo>
                    <a:lnTo>
                      <a:pt x="142" y="742"/>
                    </a:lnTo>
                    <a:lnTo>
                      <a:pt x="91" y="149"/>
                    </a:lnTo>
                    <a:lnTo>
                      <a:pt x="145" y="100"/>
                    </a:lnTo>
                    <a:lnTo>
                      <a:pt x="147" y="98"/>
                    </a:lnTo>
                    <a:lnTo>
                      <a:pt x="149" y="94"/>
                    </a:lnTo>
                    <a:lnTo>
                      <a:pt x="147" y="93"/>
                    </a:lnTo>
                    <a:lnTo>
                      <a:pt x="145" y="8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5" name="Freeform 109"/>
              <p:cNvSpPr>
                <a:spLocks/>
              </p:cNvSpPr>
              <p:nvPr/>
            </p:nvSpPr>
            <p:spPr bwMode="auto">
              <a:xfrm>
                <a:off x="1325" y="1638"/>
                <a:ext cx="23" cy="23"/>
              </a:xfrm>
              <a:custGeom>
                <a:avLst/>
                <a:gdLst/>
                <a:ahLst/>
                <a:cxnLst>
                  <a:cxn ang="0">
                    <a:pos x="1" y="16"/>
                  </a:cxn>
                  <a:cxn ang="0">
                    <a:pos x="3" y="20"/>
                  </a:cxn>
                  <a:cxn ang="0">
                    <a:pos x="7" y="23"/>
                  </a:cxn>
                  <a:cxn ang="0">
                    <a:pos x="12" y="23"/>
                  </a:cxn>
                  <a:cxn ang="0">
                    <a:pos x="16" y="23"/>
                  </a:cxn>
                  <a:cxn ang="0">
                    <a:pos x="19" y="21"/>
                  </a:cxn>
                  <a:cxn ang="0">
                    <a:pos x="23" y="18"/>
                  </a:cxn>
                  <a:cxn ang="0">
                    <a:pos x="23" y="12"/>
                  </a:cxn>
                  <a:cxn ang="0">
                    <a:pos x="23" y="9"/>
                  </a:cxn>
                  <a:cxn ang="0">
                    <a:pos x="21" y="3"/>
                  </a:cxn>
                  <a:cxn ang="0">
                    <a:pos x="18" y="2"/>
                  </a:cxn>
                  <a:cxn ang="0">
                    <a:pos x="12" y="0"/>
                  </a:cxn>
                  <a:cxn ang="0">
                    <a:pos x="7" y="2"/>
                  </a:cxn>
                  <a:cxn ang="0">
                    <a:pos x="3" y="3"/>
                  </a:cxn>
                  <a:cxn ang="0">
                    <a:pos x="1" y="7"/>
                  </a:cxn>
                  <a:cxn ang="0">
                    <a:pos x="0" y="12"/>
                  </a:cxn>
                  <a:cxn ang="0">
                    <a:pos x="1" y="16"/>
                  </a:cxn>
                  <a:cxn ang="0">
                    <a:pos x="1" y="16"/>
                  </a:cxn>
                </a:cxnLst>
                <a:rect l="0" t="0" r="r" b="b"/>
                <a:pathLst>
                  <a:path w="23" h="23">
                    <a:moveTo>
                      <a:pt x="1" y="16"/>
                    </a:moveTo>
                    <a:lnTo>
                      <a:pt x="3" y="20"/>
                    </a:lnTo>
                    <a:lnTo>
                      <a:pt x="7" y="23"/>
                    </a:lnTo>
                    <a:lnTo>
                      <a:pt x="12" y="23"/>
                    </a:lnTo>
                    <a:lnTo>
                      <a:pt x="16" y="23"/>
                    </a:lnTo>
                    <a:lnTo>
                      <a:pt x="19" y="21"/>
                    </a:lnTo>
                    <a:lnTo>
                      <a:pt x="23" y="18"/>
                    </a:lnTo>
                    <a:lnTo>
                      <a:pt x="23" y="12"/>
                    </a:lnTo>
                    <a:lnTo>
                      <a:pt x="23" y="9"/>
                    </a:lnTo>
                    <a:lnTo>
                      <a:pt x="21" y="3"/>
                    </a:lnTo>
                    <a:lnTo>
                      <a:pt x="18" y="2"/>
                    </a:lnTo>
                    <a:lnTo>
                      <a:pt x="12" y="0"/>
                    </a:lnTo>
                    <a:lnTo>
                      <a:pt x="7" y="2"/>
                    </a:lnTo>
                    <a:lnTo>
                      <a:pt x="3" y="3"/>
                    </a:lnTo>
                    <a:lnTo>
                      <a:pt x="1" y="7"/>
                    </a:lnTo>
                    <a:lnTo>
                      <a:pt x="0" y="12"/>
                    </a:lnTo>
                    <a:lnTo>
                      <a:pt x="1" y="16"/>
                    </a:lnTo>
                    <a:lnTo>
                      <a:pt x="1"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6" name="Freeform 110"/>
              <p:cNvSpPr>
                <a:spLocks/>
              </p:cNvSpPr>
              <p:nvPr/>
            </p:nvSpPr>
            <p:spPr bwMode="auto">
              <a:xfrm>
                <a:off x="1306" y="1730"/>
                <a:ext cx="24" cy="24"/>
              </a:xfrm>
              <a:custGeom>
                <a:avLst/>
                <a:gdLst/>
                <a:ahLst/>
                <a:cxnLst>
                  <a:cxn ang="0">
                    <a:pos x="2" y="15"/>
                  </a:cxn>
                  <a:cxn ang="0">
                    <a:pos x="4" y="20"/>
                  </a:cxn>
                  <a:cxn ang="0">
                    <a:pos x="8" y="22"/>
                  </a:cxn>
                  <a:cxn ang="0">
                    <a:pos x="13" y="24"/>
                  </a:cxn>
                  <a:cxn ang="0">
                    <a:pos x="17" y="22"/>
                  </a:cxn>
                  <a:cxn ang="0">
                    <a:pos x="20" y="20"/>
                  </a:cxn>
                  <a:cxn ang="0">
                    <a:pos x="24" y="17"/>
                  </a:cxn>
                  <a:cxn ang="0">
                    <a:pos x="24" y="11"/>
                  </a:cxn>
                  <a:cxn ang="0">
                    <a:pos x="24" y="7"/>
                  </a:cxn>
                  <a:cxn ang="0">
                    <a:pos x="22" y="4"/>
                  </a:cxn>
                  <a:cxn ang="0">
                    <a:pos x="19" y="0"/>
                  </a:cxn>
                  <a:cxn ang="0">
                    <a:pos x="13" y="0"/>
                  </a:cxn>
                  <a:cxn ang="0">
                    <a:pos x="9" y="0"/>
                  </a:cxn>
                  <a:cxn ang="0">
                    <a:pos x="4" y="2"/>
                  </a:cxn>
                  <a:cxn ang="0">
                    <a:pos x="2" y="6"/>
                  </a:cxn>
                  <a:cxn ang="0">
                    <a:pos x="0" y="11"/>
                  </a:cxn>
                  <a:cxn ang="0">
                    <a:pos x="2" y="15"/>
                  </a:cxn>
                  <a:cxn ang="0">
                    <a:pos x="2" y="15"/>
                  </a:cxn>
                </a:cxnLst>
                <a:rect l="0" t="0" r="r" b="b"/>
                <a:pathLst>
                  <a:path w="24" h="24">
                    <a:moveTo>
                      <a:pt x="2" y="15"/>
                    </a:moveTo>
                    <a:lnTo>
                      <a:pt x="4" y="20"/>
                    </a:lnTo>
                    <a:lnTo>
                      <a:pt x="8" y="22"/>
                    </a:lnTo>
                    <a:lnTo>
                      <a:pt x="13" y="24"/>
                    </a:lnTo>
                    <a:lnTo>
                      <a:pt x="17" y="22"/>
                    </a:lnTo>
                    <a:lnTo>
                      <a:pt x="20" y="20"/>
                    </a:lnTo>
                    <a:lnTo>
                      <a:pt x="24" y="17"/>
                    </a:lnTo>
                    <a:lnTo>
                      <a:pt x="24" y="11"/>
                    </a:lnTo>
                    <a:lnTo>
                      <a:pt x="24" y="7"/>
                    </a:lnTo>
                    <a:lnTo>
                      <a:pt x="22" y="4"/>
                    </a:lnTo>
                    <a:lnTo>
                      <a:pt x="19" y="0"/>
                    </a:lnTo>
                    <a:lnTo>
                      <a:pt x="13" y="0"/>
                    </a:lnTo>
                    <a:lnTo>
                      <a:pt x="9" y="0"/>
                    </a:lnTo>
                    <a:lnTo>
                      <a:pt x="4" y="2"/>
                    </a:lnTo>
                    <a:lnTo>
                      <a:pt x="2" y="6"/>
                    </a:lnTo>
                    <a:lnTo>
                      <a:pt x="0" y="11"/>
                    </a:lnTo>
                    <a:lnTo>
                      <a:pt x="2" y="15"/>
                    </a:lnTo>
                    <a:lnTo>
                      <a:pt x="2" y="15"/>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7" name="Freeform 111"/>
              <p:cNvSpPr>
                <a:spLocks/>
              </p:cNvSpPr>
              <p:nvPr/>
            </p:nvSpPr>
            <p:spPr bwMode="auto">
              <a:xfrm>
                <a:off x="1359" y="1825"/>
                <a:ext cx="24" cy="23"/>
              </a:xfrm>
              <a:custGeom>
                <a:avLst/>
                <a:gdLst/>
                <a:ahLst/>
                <a:cxnLst>
                  <a:cxn ang="0">
                    <a:pos x="0" y="16"/>
                  </a:cxn>
                  <a:cxn ang="0">
                    <a:pos x="2" y="19"/>
                  </a:cxn>
                  <a:cxn ang="0">
                    <a:pos x="5" y="21"/>
                  </a:cxn>
                  <a:cxn ang="0">
                    <a:pos x="11" y="23"/>
                  </a:cxn>
                  <a:cxn ang="0">
                    <a:pos x="16" y="23"/>
                  </a:cxn>
                  <a:cxn ang="0">
                    <a:pos x="20" y="19"/>
                  </a:cxn>
                  <a:cxn ang="0">
                    <a:pos x="24" y="16"/>
                  </a:cxn>
                  <a:cxn ang="0">
                    <a:pos x="24" y="12"/>
                  </a:cxn>
                  <a:cxn ang="0">
                    <a:pos x="24" y="7"/>
                  </a:cxn>
                  <a:cxn ang="0">
                    <a:pos x="20" y="3"/>
                  </a:cxn>
                  <a:cxn ang="0">
                    <a:pos x="16" y="0"/>
                  </a:cxn>
                  <a:cxn ang="0">
                    <a:pos x="13" y="0"/>
                  </a:cxn>
                  <a:cxn ang="0">
                    <a:pos x="7" y="0"/>
                  </a:cxn>
                  <a:cxn ang="0">
                    <a:pos x="4" y="1"/>
                  </a:cxn>
                  <a:cxn ang="0">
                    <a:pos x="2" y="5"/>
                  </a:cxn>
                  <a:cxn ang="0">
                    <a:pos x="0" y="10"/>
                  </a:cxn>
                  <a:cxn ang="0">
                    <a:pos x="0" y="16"/>
                  </a:cxn>
                  <a:cxn ang="0">
                    <a:pos x="0" y="16"/>
                  </a:cxn>
                </a:cxnLst>
                <a:rect l="0" t="0" r="r" b="b"/>
                <a:pathLst>
                  <a:path w="24" h="23">
                    <a:moveTo>
                      <a:pt x="0" y="16"/>
                    </a:moveTo>
                    <a:lnTo>
                      <a:pt x="2" y="19"/>
                    </a:lnTo>
                    <a:lnTo>
                      <a:pt x="5" y="21"/>
                    </a:lnTo>
                    <a:lnTo>
                      <a:pt x="11" y="23"/>
                    </a:lnTo>
                    <a:lnTo>
                      <a:pt x="16" y="23"/>
                    </a:lnTo>
                    <a:lnTo>
                      <a:pt x="20" y="19"/>
                    </a:lnTo>
                    <a:lnTo>
                      <a:pt x="24" y="16"/>
                    </a:lnTo>
                    <a:lnTo>
                      <a:pt x="24" y="12"/>
                    </a:lnTo>
                    <a:lnTo>
                      <a:pt x="24" y="7"/>
                    </a:lnTo>
                    <a:lnTo>
                      <a:pt x="20" y="3"/>
                    </a:lnTo>
                    <a:lnTo>
                      <a:pt x="16" y="0"/>
                    </a:lnTo>
                    <a:lnTo>
                      <a:pt x="13" y="0"/>
                    </a:lnTo>
                    <a:lnTo>
                      <a:pt x="7" y="0"/>
                    </a:lnTo>
                    <a:lnTo>
                      <a:pt x="4" y="1"/>
                    </a:lnTo>
                    <a:lnTo>
                      <a:pt x="2" y="5"/>
                    </a:lnTo>
                    <a:lnTo>
                      <a:pt x="0" y="10"/>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8" name="Freeform 112"/>
              <p:cNvSpPr>
                <a:spLocks/>
              </p:cNvSpPr>
              <p:nvPr/>
            </p:nvSpPr>
            <p:spPr bwMode="auto">
              <a:xfrm>
                <a:off x="1392" y="1728"/>
                <a:ext cx="23" cy="22"/>
              </a:xfrm>
              <a:custGeom>
                <a:avLst/>
                <a:gdLst/>
                <a:ahLst/>
                <a:cxnLst>
                  <a:cxn ang="0">
                    <a:pos x="0" y="15"/>
                  </a:cxn>
                  <a:cxn ang="0">
                    <a:pos x="1" y="19"/>
                  </a:cxn>
                  <a:cxn ang="0">
                    <a:pos x="5" y="22"/>
                  </a:cxn>
                  <a:cxn ang="0">
                    <a:pos x="11" y="22"/>
                  </a:cxn>
                  <a:cxn ang="0">
                    <a:pos x="16" y="22"/>
                  </a:cxn>
                  <a:cxn ang="0">
                    <a:pos x="20" y="20"/>
                  </a:cxn>
                  <a:cxn ang="0">
                    <a:pos x="23" y="17"/>
                  </a:cxn>
                  <a:cxn ang="0">
                    <a:pos x="23" y="11"/>
                  </a:cxn>
                  <a:cxn ang="0">
                    <a:pos x="23" y="8"/>
                  </a:cxn>
                  <a:cxn ang="0">
                    <a:pos x="20" y="4"/>
                  </a:cxn>
                  <a:cxn ang="0">
                    <a:pos x="16" y="0"/>
                  </a:cxn>
                  <a:cxn ang="0">
                    <a:pos x="12" y="0"/>
                  </a:cxn>
                  <a:cxn ang="0">
                    <a:pos x="7" y="0"/>
                  </a:cxn>
                  <a:cxn ang="0">
                    <a:pos x="3" y="2"/>
                  </a:cxn>
                  <a:cxn ang="0">
                    <a:pos x="1" y="6"/>
                  </a:cxn>
                  <a:cxn ang="0">
                    <a:pos x="0" y="11"/>
                  </a:cxn>
                  <a:cxn ang="0">
                    <a:pos x="0" y="15"/>
                  </a:cxn>
                  <a:cxn ang="0">
                    <a:pos x="0" y="15"/>
                  </a:cxn>
                </a:cxnLst>
                <a:rect l="0" t="0" r="r" b="b"/>
                <a:pathLst>
                  <a:path w="23" h="22">
                    <a:moveTo>
                      <a:pt x="0" y="15"/>
                    </a:moveTo>
                    <a:lnTo>
                      <a:pt x="1" y="19"/>
                    </a:lnTo>
                    <a:lnTo>
                      <a:pt x="5" y="22"/>
                    </a:lnTo>
                    <a:lnTo>
                      <a:pt x="11" y="22"/>
                    </a:lnTo>
                    <a:lnTo>
                      <a:pt x="16" y="22"/>
                    </a:lnTo>
                    <a:lnTo>
                      <a:pt x="20" y="20"/>
                    </a:lnTo>
                    <a:lnTo>
                      <a:pt x="23" y="17"/>
                    </a:lnTo>
                    <a:lnTo>
                      <a:pt x="23" y="11"/>
                    </a:lnTo>
                    <a:lnTo>
                      <a:pt x="23" y="8"/>
                    </a:lnTo>
                    <a:lnTo>
                      <a:pt x="20" y="4"/>
                    </a:lnTo>
                    <a:lnTo>
                      <a:pt x="16" y="0"/>
                    </a:lnTo>
                    <a:lnTo>
                      <a:pt x="12" y="0"/>
                    </a:lnTo>
                    <a:lnTo>
                      <a:pt x="7" y="0"/>
                    </a:lnTo>
                    <a:lnTo>
                      <a:pt x="3" y="2"/>
                    </a:lnTo>
                    <a:lnTo>
                      <a:pt x="1" y="6"/>
                    </a:lnTo>
                    <a:lnTo>
                      <a:pt x="0" y="11"/>
                    </a:lnTo>
                    <a:lnTo>
                      <a:pt x="0" y="15"/>
                    </a:lnTo>
                    <a:lnTo>
                      <a:pt x="0" y="15"/>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9" name="Freeform 113"/>
              <p:cNvSpPr>
                <a:spLocks/>
              </p:cNvSpPr>
              <p:nvPr/>
            </p:nvSpPr>
            <p:spPr bwMode="auto">
              <a:xfrm>
                <a:off x="1437" y="1649"/>
                <a:ext cx="24" cy="23"/>
              </a:xfrm>
              <a:custGeom>
                <a:avLst/>
                <a:gdLst/>
                <a:ahLst/>
                <a:cxnLst>
                  <a:cxn ang="0">
                    <a:pos x="0" y="16"/>
                  </a:cxn>
                  <a:cxn ang="0">
                    <a:pos x="2" y="20"/>
                  </a:cxn>
                  <a:cxn ang="0">
                    <a:pos x="5" y="21"/>
                  </a:cxn>
                  <a:cxn ang="0">
                    <a:pos x="11" y="23"/>
                  </a:cxn>
                  <a:cxn ang="0">
                    <a:pos x="14" y="23"/>
                  </a:cxn>
                  <a:cxn ang="0">
                    <a:pos x="20" y="21"/>
                  </a:cxn>
                  <a:cxn ang="0">
                    <a:pos x="22" y="18"/>
                  </a:cxn>
                  <a:cxn ang="0">
                    <a:pos x="24" y="12"/>
                  </a:cxn>
                  <a:cxn ang="0">
                    <a:pos x="22" y="7"/>
                  </a:cxn>
                  <a:cxn ang="0">
                    <a:pos x="20" y="3"/>
                  </a:cxn>
                  <a:cxn ang="0">
                    <a:pos x="16" y="0"/>
                  </a:cxn>
                  <a:cxn ang="0">
                    <a:pos x="11" y="0"/>
                  </a:cxn>
                  <a:cxn ang="0">
                    <a:pos x="7" y="0"/>
                  </a:cxn>
                  <a:cxn ang="0">
                    <a:pos x="4" y="3"/>
                  </a:cxn>
                  <a:cxn ang="0">
                    <a:pos x="0" y="7"/>
                  </a:cxn>
                  <a:cxn ang="0">
                    <a:pos x="0" y="10"/>
                  </a:cxn>
                  <a:cxn ang="0">
                    <a:pos x="0" y="16"/>
                  </a:cxn>
                  <a:cxn ang="0">
                    <a:pos x="0" y="16"/>
                  </a:cxn>
                </a:cxnLst>
                <a:rect l="0" t="0" r="r" b="b"/>
                <a:pathLst>
                  <a:path w="24" h="23">
                    <a:moveTo>
                      <a:pt x="0" y="16"/>
                    </a:moveTo>
                    <a:lnTo>
                      <a:pt x="2" y="20"/>
                    </a:lnTo>
                    <a:lnTo>
                      <a:pt x="5" y="21"/>
                    </a:lnTo>
                    <a:lnTo>
                      <a:pt x="11" y="23"/>
                    </a:lnTo>
                    <a:lnTo>
                      <a:pt x="14" y="23"/>
                    </a:lnTo>
                    <a:lnTo>
                      <a:pt x="20" y="21"/>
                    </a:lnTo>
                    <a:lnTo>
                      <a:pt x="22" y="18"/>
                    </a:lnTo>
                    <a:lnTo>
                      <a:pt x="24" y="12"/>
                    </a:lnTo>
                    <a:lnTo>
                      <a:pt x="22" y="7"/>
                    </a:lnTo>
                    <a:lnTo>
                      <a:pt x="20" y="3"/>
                    </a:lnTo>
                    <a:lnTo>
                      <a:pt x="16" y="0"/>
                    </a:lnTo>
                    <a:lnTo>
                      <a:pt x="11" y="0"/>
                    </a:lnTo>
                    <a:lnTo>
                      <a:pt x="7" y="0"/>
                    </a:lnTo>
                    <a:lnTo>
                      <a:pt x="4" y="3"/>
                    </a:lnTo>
                    <a:lnTo>
                      <a:pt x="0" y="7"/>
                    </a:lnTo>
                    <a:lnTo>
                      <a:pt x="0" y="10"/>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0" name="Freeform 114"/>
              <p:cNvSpPr>
                <a:spLocks/>
              </p:cNvSpPr>
              <p:nvPr/>
            </p:nvSpPr>
            <p:spPr bwMode="auto">
              <a:xfrm>
                <a:off x="1490" y="1810"/>
                <a:ext cx="23" cy="24"/>
              </a:xfrm>
              <a:custGeom>
                <a:avLst/>
                <a:gdLst/>
                <a:ahLst/>
                <a:cxnLst>
                  <a:cxn ang="0">
                    <a:pos x="0" y="16"/>
                  </a:cxn>
                  <a:cxn ang="0">
                    <a:pos x="3" y="20"/>
                  </a:cxn>
                  <a:cxn ang="0">
                    <a:pos x="7" y="24"/>
                  </a:cxn>
                  <a:cxn ang="0">
                    <a:pos x="10" y="24"/>
                  </a:cxn>
                  <a:cxn ang="0">
                    <a:pos x="16" y="24"/>
                  </a:cxn>
                  <a:cxn ang="0">
                    <a:pos x="20" y="22"/>
                  </a:cxn>
                  <a:cxn ang="0">
                    <a:pos x="23" y="18"/>
                  </a:cxn>
                  <a:cxn ang="0">
                    <a:pos x="23" y="13"/>
                  </a:cxn>
                  <a:cxn ang="0">
                    <a:pos x="23" y="9"/>
                  </a:cxn>
                  <a:cxn ang="0">
                    <a:pos x="21" y="4"/>
                  </a:cxn>
                  <a:cxn ang="0">
                    <a:pos x="18" y="2"/>
                  </a:cxn>
                  <a:cxn ang="0">
                    <a:pos x="12" y="0"/>
                  </a:cxn>
                  <a:cxn ang="0">
                    <a:pos x="7" y="2"/>
                  </a:cxn>
                  <a:cxn ang="0">
                    <a:pos x="3" y="4"/>
                  </a:cxn>
                  <a:cxn ang="0">
                    <a:pos x="1" y="7"/>
                  </a:cxn>
                  <a:cxn ang="0">
                    <a:pos x="0" y="13"/>
                  </a:cxn>
                  <a:cxn ang="0">
                    <a:pos x="0" y="16"/>
                  </a:cxn>
                  <a:cxn ang="0">
                    <a:pos x="0" y="16"/>
                  </a:cxn>
                </a:cxnLst>
                <a:rect l="0" t="0" r="r" b="b"/>
                <a:pathLst>
                  <a:path w="23" h="24">
                    <a:moveTo>
                      <a:pt x="0" y="16"/>
                    </a:moveTo>
                    <a:lnTo>
                      <a:pt x="3" y="20"/>
                    </a:lnTo>
                    <a:lnTo>
                      <a:pt x="7" y="24"/>
                    </a:lnTo>
                    <a:lnTo>
                      <a:pt x="10" y="24"/>
                    </a:lnTo>
                    <a:lnTo>
                      <a:pt x="16" y="24"/>
                    </a:lnTo>
                    <a:lnTo>
                      <a:pt x="20" y="22"/>
                    </a:lnTo>
                    <a:lnTo>
                      <a:pt x="23" y="18"/>
                    </a:lnTo>
                    <a:lnTo>
                      <a:pt x="23" y="13"/>
                    </a:lnTo>
                    <a:lnTo>
                      <a:pt x="23" y="9"/>
                    </a:lnTo>
                    <a:lnTo>
                      <a:pt x="21" y="4"/>
                    </a:lnTo>
                    <a:lnTo>
                      <a:pt x="18" y="2"/>
                    </a:lnTo>
                    <a:lnTo>
                      <a:pt x="12" y="0"/>
                    </a:lnTo>
                    <a:lnTo>
                      <a:pt x="7" y="2"/>
                    </a:lnTo>
                    <a:lnTo>
                      <a:pt x="3" y="4"/>
                    </a:lnTo>
                    <a:lnTo>
                      <a:pt x="1" y="7"/>
                    </a:lnTo>
                    <a:lnTo>
                      <a:pt x="0" y="13"/>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1" name="Freeform 115"/>
              <p:cNvSpPr>
                <a:spLocks/>
              </p:cNvSpPr>
              <p:nvPr/>
            </p:nvSpPr>
            <p:spPr bwMode="auto">
              <a:xfrm>
                <a:off x="1328" y="1926"/>
                <a:ext cx="24" cy="24"/>
              </a:xfrm>
              <a:custGeom>
                <a:avLst/>
                <a:gdLst/>
                <a:ahLst/>
                <a:cxnLst>
                  <a:cxn ang="0">
                    <a:pos x="0" y="16"/>
                  </a:cxn>
                  <a:cxn ang="0">
                    <a:pos x="2" y="20"/>
                  </a:cxn>
                  <a:cxn ang="0">
                    <a:pos x="6" y="22"/>
                  </a:cxn>
                  <a:cxn ang="0">
                    <a:pos x="11" y="24"/>
                  </a:cxn>
                  <a:cxn ang="0">
                    <a:pos x="16" y="24"/>
                  </a:cxn>
                  <a:cxn ang="0">
                    <a:pos x="20" y="22"/>
                  </a:cxn>
                  <a:cxn ang="0">
                    <a:pos x="22" y="18"/>
                  </a:cxn>
                  <a:cxn ang="0">
                    <a:pos x="24" y="13"/>
                  </a:cxn>
                  <a:cxn ang="0">
                    <a:pos x="22" y="7"/>
                  </a:cxn>
                  <a:cxn ang="0">
                    <a:pos x="20" y="4"/>
                  </a:cxn>
                  <a:cxn ang="0">
                    <a:pos x="16" y="0"/>
                  </a:cxn>
                  <a:cxn ang="0">
                    <a:pos x="11" y="0"/>
                  </a:cxn>
                  <a:cxn ang="0">
                    <a:pos x="7" y="0"/>
                  </a:cxn>
                  <a:cxn ang="0">
                    <a:pos x="4" y="4"/>
                  </a:cxn>
                  <a:cxn ang="0">
                    <a:pos x="2" y="7"/>
                  </a:cxn>
                  <a:cxn ang="0">
                    <a:pos x="0" y="11"/>
                  </a:cxn>
                  <a:cxn ang="0">
                    <a:pos x="0" y="16"/>
                  </a:cxn>
                  <a:cxn ang="0">
                    <a:pos x="0" y="16"/>
                  </a:cxn>
                </a:cxnLst>
                <a:rect l="0" t="0" r="r" b="b"/>
                <a:pathLst>
                  <a:path w="24" h="24">
                    <a:moveTo>
                      <a:pt x="0" y="16"/>
                    </a:moveTo>
                    <a:lnTo>
                      <a:pt x="2" y="20"/>
                    </a:lnTo>
                    <a:lnTo>
                      <a:pt x="6" y="22"/>
                    </a:lnTo>
                    <a:lnTo>
                      <a:pt x="11" y="24"/>
                    </a:lnTo>
                    <a:lnTo>
                      <a:pt x="16" y="24"/>
                    </a:lnTo>
                    <a:lnTo>
                      <a:pt x="20" y="22"/>
                    </a:lnTo>
                    <a:lnTo>
                      <a:pt x="22" y="18"/>
                    </a:lnTo>
                    <a:lnTo>
                      <a:pt x="24" y="13"/>
                    </a:lnTo>
                    <a:lnTo>
                      <a:pt x="22" y="7"/>
                    </a:lnTo>
                    <a:lnTo>
                      <a:pt x="20" y="4"/>
                    </a:lnTo>
                    <a:lnTo>
                      <a:pt x="16" y="0"/>
                    </a:lnTo>
                    <a:lnTo>
                      <a:pt x="11" y="0"/>
                    </a:lnTo>
                    <a:lnTo>
                      <a:pt x="7" y="0"/>
                    </a:lnTo>
                    <a:lnTo>
                      <a:pt x="4" y="4"/>
                    </a:lnTo>
                    <a:lnTo>
                      <a:pt x="2" y="7"/>
                    </a:lnTo>
                    <a:lnTo>
                      <a:pt x="0" y="11"/>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2" name="Freeform 116"/>
              <p:cNvSpPr>
                <a:spLocks/>
              </p:cNvSpPr>
              <p:nvPr/>
            </p:nvSpPr>
            <p:spPr bwMode="auto">
              <a:xfrm>
                <a:off x="1502" y="2049"/>
                <a:ext cx="24" cy="24"/>
              </a:xfrm>
              <a:custGeom>
                <a:avLst/>
                <a:gdLst/>
                <a:ahLst/>
                <a:cxnLst>
                  <a:cxn ang="0">
                    <a:pos x="2" y="17"/>
                  </a:cxn>
                  <a:cxn ang="0">
                    <a:pos x="4" y="20"/>
                  </a:cxn>
                  <a:cxn ang="0">
                    <a:pos x="8" y="22"/>
                  </a:cxn>
                  <a:cxn ang="0">
                    <a:pos x="13" y="24"/>
                  </a:cxn>
                  <a:cxn ang="0">
                    <a:pos x="17" y="24"/>
                  </a:cxn>
                  <a:cxn ang="0">
                    <a:pos x="20" y="20"/>
                  </a:cxn>
                  <a:cxn ang="0">
                    <a:pos x="24" y="17"/>
                  </a:cxn>
                  <a:cxn ang="0">
                    <a:pos x="24" y="13"/>
                  </a:cxn>
                  <a:cxn ang="0">
                    <a:pos x="24" y="8"/>
                  </a:cxn>
                  <a:cxn ang="0">
                    <a:pos x="22" y="4"/>
                  </a:cxn>
                  <a:cxn ang="0">
                    <a:pos x="18" y="0"/>
                  </a:cxn>
                  <a:cxn ang="0">
                    <a:pos x="13" y="0"/>
                  </a:cxn>
                  <a:cxn ang="0">
                    <a:pos x="9" y="0"/>
                  </a:cxn>
                  <a:cxn ang="0">
                    <a:pos x="4" y="4"/>
                  </a:cxn>
                  <a:cxn ang="0">
                    <a:pos x="2" y="8"/>
                  </a:cxn>
                  <a:cxn ang="0">
                    <a:pos x="0" y="11"/>
                  </a:cxn>
                  <a:cxn ang="0">
                    <a:pos x="2" y="17"/>
                  </a:cxn>
                  <a:cxn ang="0">
                    <a:pos x="2" y="17"/>
                  </a:cxn>
                </a:cxnLst>
                <a:rect l="0" t="0" r="r" b="b"/>
                <a:pathLst>
                  <a:path w="24" h="24">
                    <a:moveTo>
                      <a:pt x="2" y="17"/>
                    </a:moveTo>
                    <a:lnTo>
                      <a:pt x="4" y="20"/>
                    </a:lnTo>
                    <a:lnTo>
                      <a:pt x="8" y="22"/>
                    </a:lnTo>
                    <a:lnTo>
                      <a:pt x="13" y="24"/>
                    </a:lnTo>
                    <a:lnTo>
                      <a:pt x="17" y="24"/>
                    </a:lnTo>
                    <a:lnTo>
                      <a:pt x="20" y="20"/>
                    </a:lnTo>
                    <a:lnTo>
                      <a:pt x="24" y="17"/>
                    </a:lnTo>
                    <a:lnTo>
                      <a:pt x="24" y="13"/>
                    </a:lnTo>
                    <a:lnTo>
                      <a:pt x="24" y="8"/>
                    </a:lnTo>
                    <a:lnTo>
                      <a:pt x="22" y="4"/>
                    </a:lnTo>
                    <a:lnTo>
                      <a:pt x="18" y="0"/>
                    </a:lnTo>
                    <a:lnTo>
                      <a:pt x="13" y="0"/>
                    </a:lnTo>
                    <a:lnTo>
                      <a:pt x="9" y="0"/>
                    </a:lnTo>
                    <a:lnTo>
                      <a:pt x="4" y="4"/>
                    </a:lnTo>
                    <a:lnTo>
                      <a:pt x="2" y="8"/>
                    </a:lnTo>
                    <a:lnTo>
                      <a:pt x="0" y="11"/>
                    </a:lnTo>
                    <a:lnTo>
                      <a:pt x="2" y="17"/>
                    </a:lnTo>
                    <a:lnTo>
                      <a:pt x="2" y="17"/>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3" name="Freeform 117"/>
              <p:cNvSpPr>
                <a:spLocks/>
              </p:cNvSpPr>
              <p:nvPr/>
            </p:nvSpPr>
            <p:spPr bwMode="auto">
              <a:xfrm>
                <a:off x="1510" y="1957"/>
                <a:ext cx="23" cy="24"/>
              </a:xfrm>
              <a:custGeom>
                <a:avLst/>
                <a:gdLst/>
                <a:ahLst/>
                <a:cxnLst>
                  <a:cxn ang="0">
                    <a:pos x="0" y="16"/>
                  </a:cxn>
                  <a:cxn ang="0">
                    <a:pos x="1" y="20"/>
                  </a:cxn>
                  <a:cxn ang="0">
                    <a:pos x="5" y="22"/>
                  </a:cxn>
                  <a:cxn ang="0">
                    <a:pos x="10" y="24"/>
                  </a:cxn>
                  <a:cxn ang="0">
                    <a:pos x="14" y="24"/>
                  </a:cxn>
                  <a:cxn ang="0">
                    <a:pos x="19" y="20"/>
                  </a:cxn>
                  <a:cxn ang="0">
                    <a:pos x="21" y="16"/>
                  </a:cxn>
                  <a:cxn ang="0">
                    <a:pos x="23" y="13"/>
                  </a:cxn>
                  <a:cxn ang="0">
                    <a:pos x="21" y="7"/>
                  </a:cxn>
                  <a:cxn ang="0">
                    <a:pos x="19" y="4"/>
                  </a:cxn>
                  <a:cxn ang="0">
                    <a:pos x="16" y="0"/>
                  </a:cxn>
                  <a:cxn ang="0">
                    <a:pos x="10" y="0"/>
                  </a:cxn>
                  <a:cxn ang="0">
                    <a:pos x="7" y="0"/>
                  </a:cxn>
                  <a:cxn ang="0">
                    <a:pos x="3" y="2"/>
                  </a:cxn>
                  <a:cxn ang="0">
                    <a:pos x="0" y="5"/>
                  </a:cxn>
                  <a:cxn ang="0">
                    <a:pos x="0" y="11"/>
                  </a:cxn>
                  <a:cxn ang="0">
                    <a:pos x="0" y="16"/>
                  </a:cxn>
                  <a:cxn ang="0">
                    <a:pos x="0" y="16"/>
                  </a:cxn>
                </a:cxnLst>
                <a:rect l="0" t="0" r="r" b="b"/>
                <a:pathLst>
                  <a:path w="23" h="24">
                    <a:moveTo>
                      <a:pt x="0" y="16"/>
                    </a:moveTo>
                    <a:lnTo>
                      <a:pt x="1" y="20"/>
                    </a:lnTo>
                    <a:lnTo>
                      <a:pt x="5" y="22"/>
                    </a:lnTo>
                    <a:lnTo>
                      <a:pt x="10" y="24"/>
                    </a:lnTo>
                    <a:lnTo>
                      <a:pt x="14" y="24"/>
                    </a:lnTo>
                    <a:lnTo>
                      <a:pt x="19" y="20"/>
                    </a:lnTo>
                    <a:lnTo>
                      <a:pt x="21" y="16"/>
                    </a:lnTo>
                    <a:lnTo>
                      <a:pt x="23" y="13"/>
                    </a:lnTo>
                    <a:lnTo>
                      <a:pt x="21" y="7"/>
                    </a:lnTo>
                    <a:lnTo>
                      <a:pt x="19" y="4"/>
                    </a:lnTo>
                    <a:lnTo>
                      <a:pt x="16" y="0"/>
                    </a:lnTo>
                    <a:lnTo>
                      <a:pt x="10" y="0"/>
                    </a:lnTo>
                    <a:lnTo>
                      <a:pt x="7" y="0"/>
                    </a:lnTo>
                    <a:lnTo>
                      <a:pt x="3" y="2"/>
                    </a:lnTo>
                    <a:lnTo>
                      <a:pt x="0" y="5"/>
                    </a:lnTo>
                    <a:lnTo>
                      <a:pt x="0" y="11"/>
                    </a:lnTo>
                    <a:lnTo>
                      <a:pt x="0" y="16"/>
                    </a:lnTo>
                    <a:lnTo>
                      <a:pt x="0" y="16"/>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4" name="Freeform 118"/>
              <p:cNvSpPr>
                <a:spLocks/>
              </p:cNvSpPr>
              <p:nvPr/>
            </p:nvSpPr>
            <p:spPr bwMode="auto">
              <a:xfrm>
                <a:off x="1569" y="1919"/>
                <a:ext cx="22" cy="23"/>
              </a:xfrm>
              <a:custGeom>
                <a:avLst/>
                <a:gdLst/>
                <a:ahLst/>
                <a:cxnLst>
                  <a:cxn ang="0">
                    <a:pos x="0" y="14"/>
                  </a:cxn>
                  <a:cxn ang="0">
                    <a:pos x="2" y="20"/>
                  </a:cxn>
                  <a:cxn ang="0">
                    <a:pos x="6" y="22"/>
                  </a:cxn>
                  <a:cxn ang="0">
                    <a:pos x="11" y="23"/>
                  </a:cxn>
                  <a:cxn ang="0">
                    <a:pos x="15" y="22"/>
                  </a:cxn>
                  <a:cxn ang="0">
                    <a:pos x="19" y="20"/>
                  </a:cxn>
                  <a:cxn ang="0">
                    <a:pos x="22" y="16"/>
                  </a:cxn>
                  <a:cxn ang="0">
                    <a:pos x="22" y="11"/>
                  </a:cxn>
                  <a:cxn ang="0">
                    <a:pos x="22" y="7"/>
                  </a:cxn>
                  <a:cxn ang="0">
                    <a:pos x="20" y="3"/>
                  </a:cxn>
                  <a:cxn ang="0">
                    <a:pos x="17" y="0"/>
                  </a:cxn>
                  <a:cxn ang="0">
                    <a:pos x="11" y="0"/>
                  </a:cxn>
                  <a:cxn ang="0">
                    <a:pos x="8" y="0"/>
                  </a:cxn>
                  <a:cxn ang="0">
                    <a:pos x="4" y="2"/>
                  </a:cxn>
                  <a:cxn ang="0">
                    <a:pos x="0" y="5"/>
                  </a:cxn>
                  <a:cxn ang="0">
                    <a:pos x="0" y="11"/>
                  </a:cxn>
                  <a:cxn ang="0">
                    <a:pos x="0" y="14"/>
                  </a:cxn>
                  <a:cxn ang="0">
                    <a:pos x="0" y="14"/>
                  </a:cxn>
                </a:cxnLst>
                <a:rect l="0" t="0" r="r" b="b"/>
                <a:pathLst>
                  <a:path w="22" h="23">
                    <a:moveTo>
                      <a:pt x="0" y="14"/>
                    </a:moveTo>
                    <a:lnTo>
                      <a:pt x="2" y="20"/>
                    </a:lnTo>
                    <a:lnTo>
                      <a:pt x="6" y="22"/>
                    </a:lnTo>
                    <a:lnTo>
                      <a:pt x="11" y="23"/>
                    </a:lnTo>
                    <a:lnTo>
                      <a:pt x="15" y="22"/>
                    </a:lnTo>
                    <a:lnTo>
                      <a:pt x="19" y="20"/>
                    </a:lnTo>
                    <a:lnTo>
                      <a:pt x="22" y="16"/>
                    </a:lnTo>
                    <a:lnTo>
                      <a:pt x="22" y="11"/>
                    </a:lnTo>
                    <a:lnTo>
                      <a:pt x="22" y="7"/>
                    </a:lnTo>
                    <a:lnTo>
                      <a:pt x="20" y="3"/>
                    </a:lnTo>
                    <a:lnTo>
                      <a:pt x="17" y="0"/>
                    </a:lnTo>
                    <a:lnTo>
                      <a:pt x="11" y="0"/>
                    </a:lnTo>
                    <a:lnTo>
                      <a:pt x="8" y="0"/>
                    </a:lnTo>
                    <a:lnTo>
                      <a:pt x="4" y="2"/>
                    </a:lnTo>
                    <a:lnTo>
                      <a:pt x="0" y="5"/>
                    </a:lnTo>
                    <a:lnTo>
                      <a:pt x="0" y="11"/>
                    </a:lnTo>
                    <a:lnTo>
                      <a:pt x="0" y="14"/>
                    </a:lnTo>
                    <a:lnTo>
                      <a:pt x="0" y="14"/>
                    </a:lnTo>
                    <a:close/>
                  </a:path>
                </a:pathLst>
              </a:custGeom>
              <a:solidFill>
                <a:srgbClr val="ADF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5" name="Freeform 119"/>
              <p:cNvSpPr>
                <a:spLocks/>
              </p:cNvSpPr>
              <p:nvPr/>
            </p:nvSpPr>
            <p:spPr bwMode="auto">
              <a:xfrm>
                <a:off x="2873" y="1502"/>
                <a:ext cx="622" cy="553"/>
              </a:xfrm>
              <a:custGeom>
                <a:avLst/>
                <a:gdLst/>
                <a:ahLst/>
                <a:cxnLst>
                  <a:cxn ang="0">
                    <a:pos x="622" y="11"/>
                  </a:cxn>
                  <a:cxn ang="0">
                    <a:pos x="602" y="0"/>
                  </a:cxn>
                  <a:cxn ang="0">
                    <a:pos x="330" y="130"/>
                  </a:cxn>
                  <a:cxn ang="0">
                    <a:pos x="6" y="2"/>
                  </a:cxn>
                  <a:cxn ang="0">
                    <a:pos x="0" y="20"/>
                  </a:cxn>
                  <a:cxn ang="0">
                    <a:pos x="321" y="147"/>
                  </a:cxn>
                  <a:cxn ang="0">
                    <a:pos x="327" y="553"/>
                  </a:cxn>
                  <a:cxn ang="0">
                    <a:pos x="347" y="553"/>
                  </a:cxn>
                  <a:cxn ang="0">
                    <a:pos x="339" y="147"/>
                  </a:cxn>
                  <a:cxn ang="0">
                    <a:pos x="622" y="11"/>
                  </a:cxn>
                </a:cxnLst>
                <a:rect l="0" t="0" r="r" b="b"/>
                <a:pathLst>
                  <a:path w="622" h="553">
                    <a:moveTo>
                      <a:pt x="622" y="11"/>
                    </a:moveTo>
                    <a:lnTo>
                      <a:pt x="602" y="0"/>
                    </a:lnTo>
                    <a:lnTo>
                      <a:pt x="330" y="130"/>
                    </a:lnTo>
                    <a:lnTo>
                      <a:pt x="6" y="2"/>
                    </a:lnTo>
                    <a:lnTo>
                      <a:pt x="0" y="20"/>
                    </a:lnTo>
                    <a:lnTo>
                      <a:pt x="321" y="147"/>
                    </a:lnTo>
                    <a:lnTo>
                      <a:pt x="327" y="553"/>
                    </a:lnTo>
                    <a:lnTo>
                      <a:pt x="347" y="553"/>
                    </a:lnTo>
                    <a:lnTo>
                      <a:pt x="339" y="147"/>
                    </a:lnTo>
                    <a:lnTo>
                      <a:pt x="622"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6" name="Freeform 120"/>
              <p:cNvSpPr>
                <a:spLocks/>
              </p:cNvSpPr>
              <p:nvPr/>
            </p:nvSpPr>
            <p:spPr bwMode="auto">
              <a:xfrm>
                <a:off x="2070" y="2557"/>
                <a:ext cx="2263" cy="1010"/>
              </a:xfrm>
              <a:custGeom>
                <a:avLst/>
                <a:gdLst/>
                <a:ahLst/>
                <a:cxnLst>
                  <a:cxn ang="0">
                    <a:pos x="695" y="697"/>
                  </a:cxn>
                  <a:cxn ang="0">
                    <a:pos x="83" y="258"/>
                  </a:cxn>
                  <a:cxn ang="0">
                    <a:pos x="0" y="283"/>
                  </a:cxn>
                  <a:cxn ang="0">
                    <a:pos x="896" y="1010"/>
                  </a:cxn>
                  <a:cxn ang="0">
                    <a:pos x="2263" y="131"/>
                  </a:cxn>
                  <a:cxn ang="0">
                    <a:pos x="2042" y="0"/>
                  </a:cxn>
                  <a:cxn ang="0">
                    <a:pos x="695" y="697"/>
                  </a:cxn>
                </a:cxnLst>
                <a:rect l="0" t="0" r="r" b="b"/>
                <a:pathLst>
                  <a:path w="2263" h="1010">
                    <a:moveTo>
                      <a:pt x="695" y="697"/>
                    </a:moveTo>
                    <a:lnTo>
                      <a:pt x="83" y="258"/>
                    </a:lnTo>
                    <a:lnTo>
                      <a:pt x="0" y="283"/>
                    </a:lnTo>
                    <a:lnTo>
                      <a:pt x="896" y="1010"/>
                    </a:lnTo>
                    <a:lnTo>
                      <a:pt x="2263" y="131"/>
                    </a:lnTo>
                    <a:lnTo>
                      <a:pt x="2042" y="0"/>
                    </a:lnTo>
                    <a:lnTo>
                      <a:pt x="695" y="697"/>
                    </a:lnTo>
                    <a:close/>
                  </a:path>
                </a:pathLst>
              </a:custGeom>
              <a:solidFill>
                <a:srgbClr val="BFBFB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7" name="Freeform 121"/>
              <p:cNvSpPr>
                <a:spLocks/>
              </p:cNvSpPr>
              <p:nvPr/>
            </p:nvSpPr>
            <p:spPr bwMode="auto">
              <a:xfrm>
                <a:off x="1069" y="2543"/>
                <a:ext cx="1326" cy="727"/>
              </a:xfrm>
              <a:custGeom>
                <a:avLst/>
                <a:gdLst/>
                <a:ahLst/>
                <a:cxnLst>
                  <a:cxn ang="0">
                    <a:pos x="776" y="0"/>
                  </a:cxn>
                  <a:cxn ang="0">
                    <a:pos x="0" y="185"/>
                  </a:cxn>
                  <a:cxn ang="0">
                    <a:pos x="633" y="727"/>
                  </a:cxn>
                  <a:cxn ang="0">
                    <a:pos x="1326" y="392"/>
                  </a:cxn>
                  <a:cxn ang="0">
                    <a:pos x="776" y="0"/>
                  </a:cxn>
                </a:cxnLst>
                <a:rect l="0" t="0" r="r" b="b"/>
                <a:pathLst>
                  <a:path w="1326" h="727">
                    <a:moveTo>
                      <a:pt x="776" y="0"/>
                    </a:moveTo>
                    <a:lnTo>
                      <a:pt x="0" y="185"/>
                    </a:lnTo>
                    <a:lnTo>
                      <a:pt x="633" y="727"/>
                    </a:lnTo>
                    <a:lnTo>
                      <a:pt x="1326" y="392"/>
                    </a:lnTo>
                    <a:lnTo>
                      <a:pt x="77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8" name="Freeform 122"/>
              <p:cNvSpPr>
                <a:spLocks/>
              </p:cNvSpPr>
              <p:nvPr/>
            </p:nvSpPr>
            <p:spPr bwMode="auto">
              <a:xfrm>
                <a:off x="1112" y="2565"/>
                <a:ext cx="1243" cy="681"/>
              </a:xfrm>
              <a:custGeom>
                <a:avLst/>
                <a:gdLst/>
                <a:ahLst/>
                <a:cxnLst>
                  <a:cxn ang="0">
                    <a:pos x="0" y="174"/>
                  </a:cxn>
                  <a:cxn ang="0">
                    <a:pos x="729" y="0"/>
                  </a:cxn>
                  <a:cxn ang="0">
                    <a:pos x="1243" y="366"/>
                  </a:cxn>
                  <a:cxn ang="0">
                    <a:pos x="593" y="681"/>
                  </a:cxn>
                  <a:cxn ang="0">
                    <a:pos x="0" y="174"/>
                  </a:cxn>
                </a:cxnLst>
                <a:rect l="0" t="0" r="r" b="b"/>
                <a:pathLst>
                  <a:path w="1243" h="681">
                    <a:moveTo>
                      <a:pt x="0" y="174"/>
                    </a:moveTo>
                    <a:lnTo>
                      <a:pt x="729" y="0"/>
                    </a:lnTo>
                    <a:lnTo>
                      <a:pt x="1243" y="366"/>
                    </a:lnTo>
                    <a:lnTo>
                      <a:pt x="593" y="681"/>
                    </a:lnTo>
                    <a:lnTo>
                      <a:pt x="0" y="174"/>
                    </a:lnTo>
                    <a:close/>
                  </a:path>
                </a:pathLst>
              </a:custGeom>
              <a:solidFill>
                <a:srgbClr val="FFB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9" name="Freeform 123"/>
              <p:cNvSpPr>
                <a:spLocks/>
              </p:cNvSpPr>
              <p:nvPr/>
            </p:nvSpPr>
            <p:spPr bwMode="auto">
              <a:xfrm>
                <a:off x="1912" y="2846"/>
                <a:ext cx="102" cy="188"/>
              </a:xfrm>
              <a:custGeom>
                <a:avLst/>
                <a:gdLst/>
                <a:ahLst/>
                <a:cxnLst>
                  <a:cxn ang="0">
                    <a:pos x="89" y="0"/>
                  </a:cxn>
                  <a:cxn ang="0">
                    <a:pos x="0" y="112"/>
                  </a:cxn>
                  <a:cxn ang="0">
                    <a:pos x="0" y="188"/>
                  </a:cxn>
                  <a:cxn ang="0">
                    <a:pos x="102" y="177"/>
                  </a:cxn>
                  <a:cxn ang="0">
                    <a:pos x="89" y="0"/>
                  </a:cxn>
                </a:cxnLst>
                <a:rect l="0" t="0" r="r" b="b"/>
                <a:pathLst>
                  <a:path w="102" h="188">
                    <a:moveTo>
                      <a:pt x="89" y="0"/>
                    </a:moveTo>
                    <a:lnTo>
                      <a:pt x="0" y="112"/>
                    </a:lnTo>
                    <a:lnTo>
                      <a:pt x="0" y="188"/>
                    </a:lnTo>
                    <a:lnTo>
                      <a:pt x="102" y="177"/>
                    </a:lnTo>
                    <a:lnTo>
                      <a:pt x="8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0" name="Freeform 124"/>
              <p:cNvSpPr>
                <a:spLocks/>
              </p:cNvSpPr>
              <p:nvPr/>
            </p:nvSpPr>
            <p:spPr bwMode="auto">
              <a:xfrm>
                <a:off x="1932" y="2900"/>
                <a:ext cx="60" cy="113"/>
              </a:xfrm>
              <a:custGeom>
                <a:avLst/>
                <a:gdLst/>
                <a:ahLst/>
                <a:cxnLst>
                  <a:cxn ang="0">
                    <a:pos x="53" y="0"/>
                  </a:cxn>
                  <a:cxn ang="0">
                    <a:pos x="60" y="105"/>
                  </a:cxn>
                  <a:cxn ang="0">
                    <a:pos x="0" y="113"/>
                  </a:cxn>
                  <a:cxn ang="0">
                    <a:pos x="0" y="65"/>
                  </a:cxn>
                  <a:cxn ang="0">
                    <a:pos x="53" y="0"/>
                  </a:cxn>
                </a:cxnLst>
                <a:rect l="0" t="0" r="r" b="b"/>
                <a:pathLst>
                  <a:path w="60" h="113">
                    <a:moveTo>
                      <a:pt x="53" y="0"/>
                    </a:moveTo>
                    <a:lnTo>
                      <a:pt x="60" y="105"/>
                    </a:lnTo>
                    <a:lnTo>
                      <a:pt x="0" y="113"/>
                    </a:lnTo>
                    <a:lnTo>
                      <a:pt x="0" y="65"/>
                    </a:lnTo>
                    <a:lnTo>
                      <a:pt x="53" y="0"/>
                    </a:lnTo>
                    <a:close/>
                  </a:path>
                </a:pathLst>
              </a:custGeom>
              <a:solidFill>
                <a:srgbClr val="9E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1" name="Freeform 125"/>
              <p:cNvSpPr>
                <a:spLocks/>
              </p:cNvSpPr>
              <p:nvPr/>
            </p:nvSpPr>
            <p:spPr bwMode="auto">
              <a:xfrm>
                <a:off x="2868" y="3332"/>
                <a:ext cx="208" cy="181"/>
              </a:xfrm>
              <a:custGeom>
                <a:avLst/>
                <a:gdLst/>
                <a:ahLst/>
                <a:cxnLst>
                  <a:cxn ang="0">
                    <a:pos x="2" y="5"/>
                  </a:cxn>
                  <a:cxn ang="0">
                    <a:pos x="0" y="9"/>
                  </a:cxn>
                  <a:cxn ang="0">
                    <a:pos x="0" y="14"/>
                  </a:cxn>
                  <a:cxn ang="0">
                    <a:pos x="0" y="20"/>
                  </a:cxn>
                  <a:cxn ang="0">
                    <a:pos x="4" y="23"/>
                  </a:cxn>
                  <a:cxn ang="0">
                    <a:pos x="185" y="181"/>
                  </a:cxn>
                  <a:cxn ang="0">
                    <a:pos x="208" y="167"/>
                  </a:cxn>
                  <a:cxn ang="0">
                    <a:pos x="22" y="3"/>
                  </a:cxn>
                  <a:cxn ang="0">
                    <a:pos x="16" y="0"/>
                  </a:cxn>
                  <a:cxn ang="0">
                    <a:pos x="13" y="0"/>
                  </a:cxn>
                  <a:cxn ang="0">
                    <a:pos x="7" y="2"/>
                  </a:cxn>
                  <a:cxn ang="0">
                    <a:pos x="2" y="5"/>
                  </a:cxn>
                </a:cxnLst>
                <a:rect l="0" t="0" r="r" b="b"/>
                <a:pathLst>
                  <a:path w="208" h="181">
                    <a:moveTo>
                      <a:pt x="2" y="5"/>
                    </a:moveTo>
                    <a:lnTo>
                      <a:pt x="0" y="9"/>
                    </a:lnTo>
                    <a:lnTo>
                      <a:pt x="0" y="14"/>
                    </a:lnTo>
                    <a:lnTo>
                      <a:pt x="0" y="20"/>
                    </a:lnTo>
                    <a:lnTo>
                      <a:pt x="4" y="23"/>
                    </a:lnTo>
                    <a:lnTo>
                      <a:pt x="185" y="181"/>
                    </a:lnTo>
                    <a:lnTo>
                      <a:pt x="208" y="167"/>
                    </a:lnTo>
                    <a:lnTo>
                      <a:pt x="22" y="3"/>
                    </a:lnTo>
                    <a:lnTo>
                      <a:pt x="16" y="0"/>
                    </a:lnTo>
                    <a:lnTo>
                      <a:pt x="13" y="0"/>
                    </a:lnTo>
                    <a:lnTo>
                      <a:pt x="7" y="2"/>
                    </a:lnTo>
                    <a:lnTo>
                      <a:pt x="2"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2" name="Freeform 126"/>
              <p:cNvSpPr>
                <a:spLocks/>
              </p:cNvSpPr>
              <p:nvPr/>
            </p:nvSpPr>
            <p:spPr bwMode="auto">
              <a:xfrm>
                <a:off x="3044" y="3230"/>
                <a:ext cx="207" cy="171"/>
              </a:xfrm>
              <a:custGeom>
                <a:avLst/>
                <a:gdLst/>
                <a:ahLst/>
                <a:cxnLst>
                  <a:cxn ang="0">
                    <a:pos x="3" y="6"/>
                  </a:cxn>
                  <a:cxn ang="0">
                    <a:pos x="0" y="11"/>
                  </a:cxn>
                  <a:cxn ang="0">
                    <a:pos x="0" y="15"/>
                  </a:cxn>
                  <a:cxn ang="0">
                    <a:pos x="2" y="20"/>
                  </a:cxn>
                  <a:cxn ang="0">
                    <a:pos x="5" y="24"/>
                  </a:cxn>
                  <a:cxn ang="0">
                    <a:pos x="183" y="171"/>
                  </a:cxn>
                  <a:cxn ang="0">
                    <a:pos x="207" y="156"/>
                  </a:cxn>
                  <a:cxn ang="0">
                    <a:pos x="22" y="4"/>
                  </a:cxn>
                  <a:cxn ang="0">
                    <a:pos x="16" y="0"/>
                  </a:cxn>
                  <a:cxn ang="0">
                    <a:pos x="13" y="0"/>
                  </a:cxn>
                  <a:cxn ang="0">
                    <a:pos x="7" y="2"/>
                  </a:cxn>
                  <a:cxn ang="0">
                    <a:pos x="3" y="6"/>
                  </a:cxn>
                </a:cxnLst>
                <a:rect l="0" t="0" r="r" b="b"/>
                <a:pathLst>
                  <a:path w="207" h="171">
                    <a:moveTo>
                      <a:pt x="3" y="6"/>
                    </a:moveTo>
                    <a:lnTo>
                      <a:pt x="0" y="11"/>
                    </a:lnTo>
                    <a:lnTo>
                      <a:pt x="0" y="15"/>
                    </a:lnTo>
                    <a:lnTo>
                      <a:pt x="2" y="20"/>
                    </a:lnTo>
                    <a:lnTo>
                      <a:pt x="5" y="24"/>
                    </a:lnTo>
                    <a:lnTo>
                      <a:pt x="183" y="171"/>
                    </a:lnTo>
                    <a:lnTo>
                      <a:pt x="207" y="156"/>
                    </a:lnTo>
                    <a:lnTo>
                      <a:pt x="22" y="4"/>
                    </a:lnTo>
                    <a:lnTo>
                      <a:pt x="16" y="0"/>
                    </a:lnTo>
                    <a:lnTo>
                      <a:pt x="13" y="0"/>
                    </a:lnTo>
                    <a:lnTo>
                      <a:pt x="7" y="2"/>
                    </a:lnTo>
                    <a:lnTo>
                      <a:pt x="3"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3" name="Freeform 127"/>
              <p:cNvSpPr>
                <a:spLocks/>
              </p:cNvSpPr>
              <p:nvPr/>
            </p:nvSpPr>
            <p:spPr bwMode="auto">
              <a:xfrm>
                <a:off x="3220" y="3129"/>
                <a:ext cx="203" cy="161"/>
              </a:xfrm>
              <a:custGeom>
                <a:avLst/>
                <a:gdLst/>
                <a:ahLst/>
                <a:cxnLst>
                  <a:cxn ang="0">
                    <a:pos x="3" y="5"/>
                  </a:cxn>
                  <a:cxn ang="0">
                    <a:pos x="0" y="10"/>
                  </a:cxn>
                  <a:cxn ang="0">
                    <a:pos x="0" y="14"/>
                  </a:cxn>
                  <a:cxn ang="0">
                    <a:pos x="2" y="20"/>
                  </a:cxn>
                  <a:cxn ang="0">
                    <a:pos x="5" y="23"/>
                  </a:cxn>
                  <a:cxn ang="0">
                    <a:pos x="177" y="161"/>
                  </a:cxn>
                  <a:cxn ang="0">
                    <a:pos x="203" y="145"/>
                  </a:cxn>
                  <a:cxn ang="0">
                    <a:pos x="22" y="3"/>
                  </a:cxn>
                  <a:cxn ang="0">
                    <a:pos x="16" y="0"/>
                  </a:cxn>
                  <a:cxn ang="0">
                    <a:pos x="12" y="0"/>
                  </a:cxn>
                  <a:cxn ang="0">
                    <a:pos x="7" y="1"/>
                  </a:cxn>
                  <a:cxn ang="0">
                    <a:pos x="3" y="5"/>
                  </a:cxn>
                </a:cxnLst>
                <a:rect l="0" t="0" r="r" b="b"/>
                <a:pathLst>
                  <a:path w="203" h="161">
                    <a:moveTo>
                      <a:pt x="3" y="5"/>
                    </a:moveTo>
                    <a:lnTo>
                      <a:pt x="0" y="10"/>
                    </a:lnTo>
                    <a:lnTo>
                      <a:pt x="0" y="14"/>
                    </a:lnTo>
                    <a:lnTo>
                      <a:pt x="2" y="20"/>
                    </a:lnTo>
                    <a:lnTo>
                      <a:pt x="5" y="23"/>
                    </a:lnTo>
                    <a:lnTo>
                      <a:pt x="177" y="161"/>
                    </a:lnTo>
                    <a:lnTo>
                      <a:pt x="203" y="145"/>
                    </a:lnTo>
                    <a:lnTo>
                      <a:pt x="22" y="3"/>
                    </a:lnTo>
                    <a:lnTo>
                      <a:pt x="16" y="0"/>
                    </a:lnTo>
                    <a:lnTo>
                      <a:pt x="12" y="0"/>
                    </a:lnTo>
                    <a:lnTo>
                      <a:pt x="7" y="1"/>
                    </a:lnTo>
                    <a:lnTo>
                      <a:pt x="3"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4" name="Freeform 128"/>
              <p:cNvSpPr>
                <a:spLocks/>
              </p:cNvSpPr>
              <p:nvPr/>
            </p:nvSpPr>
            <p:spPr bwMode="auto">
              <a:xfrm>
                <a:off x="3396" y="3027"/>
                <a:ext cx="199" cy="151"/>
              </a:xfrm>
              <a:custGeom>
                <a:avLst/>
                <a:gdLst/>
                <a:ahLst/>
                <a:cxnLst>
                  <a:cxn ang="0">
                    <a:pos x="1" y="5"/>
                  </a:cxn>
                  <a:cxn ang="0">
                    <a:pos x="0" y="11"/>
                  </a:cxn>
                  <a:cxn ang="0">
                    <a:pos x="0" y="16"/>
                  </a:cxn>
                  <a:cxn ang="0">
                    <a:pos x="1" y="22"/>
                  </a:cxn>
                  <a:cxn ang="0">
                    <a:pos x="5" y="25"/>
                  </a:cxn>
                  <a:cxn ang="0">
                    <a:pos x="176" y="151"/>
                  </a:cxn>
                  <a:cxn ang="0">
                    <a:pos x="199" y="136"/>
                  </a:cxn>
                  <a:cxn ang="0">
                    <a:pos x="20" y="4"/>
                  </a:cxn>
                  <a:cxn ang="0">
                    <a:pos x="14" y="0"/>
                  </a:cxn>
                  <a:cxn ang="0">
                    <a:pos x="11" y="0"/>
                  </a:cxn>
                  <a:cxn ang="0">
                    <a:pos x="5" y="2"/>
                  </a:cxn>
                  <a:cxn ang="0">
                    <a:pos x="1" y="5"/>
                  </a:cxn>
                </a:cxnLst>
                <a:rect l="0" t="0" r="r" b="b"/>
                <a:pathLst>
                  <a:path w="199" h="151">
                    <a:moveTo>
                      <a:pt x="1" y="5"/>
                    </a:moveTo>
                    <a:lnTo>
                      <a:pt x="0" y="11"/>
                    </a:lnTo>
                    <a:lnTo>
                      <a:pt x="0" y="16"/>
                    </a:lnTo>
                    <a:lnTo>
                      <a:pt x="1" y="22"/>
                    </a:lnTo>
                    <a:lnTo>
                      <a:pt x="5" y="25"/>
                    </a:lnTo>
                    <a:lnTo>
                      <a:pt x="176" y="151"/>
                    </a:lnTo>
                    <a:lnTo>
                      <a:pt x="199" y="136"/>
                    </a:lnTo>
                    <a:lnTo>
                      <a:pt x="20" y="4"/>
                    </a:lnTo>
                    <a:lnTo>
                      <a:pt x="14" y="0"/>
                    </a:lnTo>
                    <a:lnTo>
                      <a:pt x="11" y="0"/>
                    </a:lnTo>
                    <a:lnTo>
                      <a:pt x="5" y="2"/>
                    </a:lnTo>
                    <a:lnTo>
                      <a:pt x="1"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5" name="Freeform 129"/>
              <p:cNvSpPr>
                <a:spLocks/>
              </p:cNvSpPr>
              <p:nvPr/>
            </p:nvSpPr>
            <p:spPr bwMode="auto">
              <a:xfrm>
                <a:off x="3572" y="2925"/>
                <a:ext cx="197" cy="142"/>
              </a:xfrm>
              <a:custGeom>
                <a:avLst/>
                <a:gdLst/>
                <a:ahLst/>
                <a:cxnLst>
                  <a:cxn ang="0">
                    <a:pos x="1" y="8"/>
                  </a:cxn>
                  <a:cxn ang="0">
                    <a:pos x="0" y="11"/>
                  </a:cxn>
                  <a:cxn ang="0">
                    <a:pos x="0" y="17"/>
                  </a:cxn>
                  <a:cxn ang="0">
                    <a:pos x="1" y="22"/>
                  </a:cxn>
                  <a:cxn ang="0">
                    <a:pos x="5" y="26"/>
                  </a:cxn>
                  <a:cxn ang="0">
                    <a:pos x="172" y="142"/>
                  </a:cxn>
                  <a:cxn ang="0">
                    <a:pos x="197" y="126"/>
                  </a:cxn>
                  <a:cxn ang="0">
                    <a:pos x="20" y="4"/>
                  </a:cxn>
                  <a:cxn ang="0">
                    <a:pos x="16" y="0"/>
                  </a:cxn>
                  <a:cxn ang="0">
                    <a:pos x="10" y="0"/>
                  </a:cxn>
                  <a:cxn ang="0">
                    <a:pos x="5" y="4"/>
                  </a:cxn>
                  <a:cxn ang="0">
                    <a:pos x="1" y="8"/>
                  </a:cxn>
                </a:cxnLst>
                <a:rect l="0" t="0" r="r" b="b"/>
                <a:pathLst>
                  <a:path w="197" h="142">
                    <a:moveTo>
                      <a:pt x="1" y="8"/>
                    </a:moveTo>
                    <a:lnTo>
                      <a:pt x="0" y="11"/>
                    </a:lnTo>
                    <a:lnTo>
                      <a:pt x="0" y="17"/>
                    </a:lnTo>
                    <a:lnTo>
                      <a:pt x="1" y="22"/>
                    </a:lnTo>
                    <a:lnTo>
                      <a:pt x="5" y="26"/>
                    </a:lnTo>
                    <a:lnTo>
                      <a:pt x="172" y="142"/>
                    </a:lnTo>
                    <a:lnTo>
                      <a:pt x="197" y="126"/>
                    </a:lnTo>
                    <a:lnTo>
                      <a:pt x="20" y="4"/>
                    </a:lnTo>
                    <a:lnTo>
                      <a:pt x="16" y="0"/>
                    </a:lnTo>
                    <a:lnTo>
                      <a:pt x="10" y="0"/>
                    </a:lnTo>
                    <a:lnTo>
                      <a:pt x="5" y="4"/>
                    </a:lnTo>
                    <a:lnTo>
                      <a:pt x="1"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6" name="Freeform 130"/>
              <p:cNvSpPr>
                <a:spLocks/>
              </p:cNvSpPr>
              <p:nvPr/>
            </p:nvSpPr>
            <p:spPr bwMode="auto">
              <a:xfrm>
                <a:off x="3748" y="2824"/>
                <a:ext cx="194" cy="132"/>
              </a:xfrm>
              <a:custGeom>
                <a:avLst/>
                <a:gdLst/>
                <a:ahLst/>
                <a:cxnLst>
                  <a:cxn ang="0">
                    <a:pos x="3" y="7"/>
                  </a:cxn>
                  <a:cxn ang="0">
                    <a:pos x="0" y="13"/>
                  </a:cxn>
                  <a:cxn ang="0">
                    <a:pos x="0" y="16"/>
                  </a:cxn>
                  <a:cxn ang="0">
                    <a:pos x="3" y="22"/>
                  </a:cxn>
                  <a:cxn ang="0">
                    <a:pos x="7" y="25"/>
                  </a:cxn>
                  <a:cxn ang="0">
                    <a:pos x="7" y="25"/>
                  </a:cxn>
                  <a:cxn ang="0">
                    <a:pos x="168" y="132"/>
                  </a:cxn>
                  <a:cxn ang="0">
                    <a:pos x="194" y="116"/>
                  </a:cxn>
                  <a:cxn ang="0">
                    <a:pos x="21" y="4"/>
                  </a:cxn>
                  <a:cxn ang="0">
                    <a:pos x="16" y="0"/>
                  </a:cxn>
                  <a:cxn ang="0">
                    <a:pos x="10" y="0"/>
                  </a:cxn>
                  <a:cxn ang="0">
                    <a:pos x="7" y="4"/>
                  </a:cxn>
                  <a:cxn ang="0">
                    <a:pos x="3" y="7"/>
                  </a:cxn>
                </a:cxnLst>
                <a:rect l="0" t="0" r="r" b="b"/>
                <a:pathLst>
                  <a:path w="194" h="132">
                    <a:moveTo>
                      <a:pt x="3" y="7"/>
                    </a:moveTo>
                    <a:lnTo>
                      <a:pt x="0" y="13"/>
                    </a:lnTo>
                    <a:lnTo>
                      <a:pt x="0" y="16"/>
                    </a:lnTo>
                    <a:lnTo>
                      <a:pt x="3" y="22"/>
                    </a:lnTo>
                    <a:lnTo>
                      <a:pt x="7" y="25"/>
                    </a:lnTo>
                    <a:lnTo>
                      <a:pt x="7" y="25"/>
                    </a:lnTo>
                    <a:lnTo>
                      <a:pt x="168" y="132"/>
                    </a:lnTo>
                    <a:lnTo>
                      <a:pt x="194" y="116"/>
                    </a:lnTo>
                    <a:lnTo>
                      <a:pt x="21" y="4"/>
                    </a:lnTo>
                    <a:lnTo>
                      <a:pt x="16" y="0"/>
                    </a:lnTo>
                    <a:lnTo>
                      <a:pt x="10" y="0"/>
                    </a:lnTo>
                    <a:lnTo>
                      <a:pt x="7" y="4"/>
                    </a:lnTo>
                    <a:lnTo>
                      <a:pt x="3"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7" name="Freeform 131"/>
              <p:cNvSpPr>
                <a:spLocks/>
              </p:cNvSpPr>
              <p:nvPr/>
            </p:nvSpPr>
            <p:spPr bwMode="auto">
              <a:xfrm>
                <a:off x="3925" y="2724"/>
                <a:ext cx="189" cy="122"/>
              </a:xfrm>
              <a:custGeom>
                <a:avLst/>
                <a:gdLst/>
                <a:ahLst/>
                <a:cxnLst>
                  <a:cxn ang="0">
                    <a:pos x="20" y="2"/>
                  </a:cxn>
                  <a:cxn ang="0">
                    <a:pos x="15" y="0"/>
                  </a:cxn>
                  <a:cxn ang="0">
                    <a:pos x="9" y="0"/>
                  </a:cxn>
                  <a:cxn ang="0">
                    <a:pos x="6" y="2"/>
                  </a:cxn>
                  <a:cxn ang="0">
                    <a:pos x="2" y="6"/>
                  </a:cxn>
                  <a:cxn ang="0">
                    <a:pos x="0" y="11"/>
                  </a:cxn>
                  <a:cxn ang="0">
                    <a:pos x="0" y="15"/>
                  </a:cxn>
                  <a:cxn ang="0">
                    <a:pos x="2" y="20"/>
                  </a:cxn>
                  <a:cxn ang="0">
                    <a:pos x="6" y="24"/>
                  </a:cxn>
                  <a:cxn ang="0">
                    <a:pos x="6" y="24"/>
                  </a:cxn>
                  <a:cxn ang="0">
                    <a:pos x="163" y="122"/>
                  </a:cxn>
                  <a:cxn ang="0">
                    <a:pos x="189" y="105"/>
                  </a:cxn>
                  <a:cxn ang="0">
                    <a:pos x="20" y="2"/>
                  </a:cxn>
                  <a:cxn ang="0">
                    <a:pos x="20" y="2"/>
                  </a:cxn>
                </a:cxnLst>
                <a:rect l="0" t="0" r="r" b="b"/>
                <a:pathLst>
                  <a:path w="189" h="122">
                    <a:moveTo>
                      <a:pt x="20" y="2"/>
                    </a:moveTo>
                    <a:lnTo>
                      <a:pt x="15" y="0"/>
                    </a:lnTo>
                    <a:lnTo>
                      <a:pt x="9" y="0"/>
                    </a:lnTo>
                    <a:lnTo>
                      <a:pt x="6" y="2"/>
                    </a:lnTo>
                    <a:lnTo>
                      <a:pt x="2" y="6"/>
                    </a:lnTo>
                    <a:lnTo>
                      <a:pt x="0" y="11"/>
                    </a:lnTo>
                    <a:lnTo>
                      <a:pt x="0" y="15"/>
                    </a:lnTo>
                    <a:lnTo>
                      <a:pt x="2" y="20"/>
                    </a:lnTo>
                    <a:lnTo>
                      <a:pt x="6" y="24"/>
                    </a:lnTo>
                    <a:lnTo>
                      <a:pt x="6" y="24"/>
                    </a:lnTo>
                    <a:lnTo>
                      <a:pt x="163" y="122"/>
                    </a:lnTo>
                    <a:lnTo>
                      <a:pt x="189" y="105"/>
                    </a:lnTo>
                    <a:lnTo>
                      <a:pt x="20" y="2"/>
                    </a:lnTo>
                    <a:lnTo>
                      <a:pt x="2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8" name="Freeform 132"/>
              <p:cNvSpPr>
                <a:spLocks/>
              </p:cNvSpPr>
              <p:nvPr/>
            </p:nvSpPr>
            <p:spPr bwMode="auto">
              <a:xfrm>
                <a:off x="4101" y="2623"/>
                <a:ext cx="183" cy="112"/>
              </a:xfrm>
              <a:custGeom>
                <a:avLst/>
                <a:gdLst/>
                <a:ahLst/>
                <a:cxnLst>
                  <a:cxn ang="0">
                    <a:pos x="2" y="5"/>
                  </a:cxn>
                  <a:cxn ang="0">
                    <a:pos x="0" y="10"/>
                  </a:cxn>
                  <a:cxn ang="0">
                    <a:pos x="0" y="16"/>
                  </a:cxn>
                  <a:cxn ang="0">
                    <a:pos x="4" y="20"/>
                  </a:cxn>
                  <a:cxn ang="0">
                    <a:pos x="7" y="23"/>
                  </a:cxn>
                  <a:cxn ang="0">
                    <a:pos x="158" y="112"/>
                  </a:cxn>
                  <a:cxn ang="0">
                    <a:pos x="183" y="96"/>
                  </a:cxn>
                  <a:cxn ang="0">
                    <a:pos x="20" y="1"/>
                  </a:cxn>
                  <a:cxn ang="0">
                    <a:pos x="15" y="0"/>
                  </a:cxn>
                  <a:cxn ang="0">
                    <a:pos x="9" y="0"/>
                  </a:cxn>
                  <a:cxn ang="0">
                    <a:pos x="6" y="1"/>
                  </a:cxn>
                  <a:cxn ang="0">
                    <a:pos x="2" y="5"/>
                  </a:cxn>
                </a:cxnLst>
                <a:rect l="0" t="0" r="r" b="b"/>
                <a:pathLst>
                  <a:path w="183" h="112">
                    <a:moveTo>
                      <a:pt x="2" y="5"/>
                    </a:moveTo>
                    <a:lnTo>
                      <a:pt x="0" y="10"/>
                    </a:lnTo>
                    <a:lnTo>
                      <a:pt x="0" y="16"/>
                    </a:lnTo>
                    <a:lnTo>
                      <a:pt x="4" y="20"/>
                    </a:lnTo>
                    <a:lnTo>
                      <a:pt x="7" y="23"/>
                    </a:lnTo>
                    <a:lnTo>
                      <a:pt x="158" y="112"/>
                    </a:lnTo>
                    <a:lnTo>
                      <a:pt x="183" y="96"/>
                    </a:lnTo>
                    <a:lnTo>
                      <a:pt x="20" y="1"/>
                    </a:lnTo>
                    <a:lnTo>
                      <a:pt x="15" y="0"/>
                    </a:lnTo>
                    <a:lnTo>
                      <a:pt x="9" y="0"/>
                    </a:lnTo>
                    <a:lnTo>
                      <a:pt x="6" y="1"/>
                    </a:lnTo>
                    <a:lnTo>
                      <a:pt x="2"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9" name="Freeform 133"/>
              <p:cNvSpPr>
                <a:spLocks/>
              </p:cNvSpPr>
              <p:nvPr/>
            </p:nvSpPr>
            <p:spPr bwMode="auto">
              <a:xfrm>
                <a:off x="1237" y="2479"/>
                <a:ext cx="274" cy="323"/>
              </a:xfrm>
              <a:custGeom>
                <a:avLst/>
                <a:gdLst/>
                <a:ahLst/>
                <a:cxnLst>
                  <a:cxn ang="0">
                    <a:pos x="0" y="0"/>
                  </a:cxn>
                  <a:cxn ang="0">
                    <a:pos x="24" y="323"/>
                  </a:cxn>
                  <a:cxn ang="0">
                    <a:pos x="265" y="232"/>
                  </a:cxn>
                  <a:cxn ang="0">
                    <a:pos x="274" y="62"/>
                  </a:cxn>
                  <a:cxn ang="0">
                    <a:pos x="0" y="0"/>
                  </a:cxn>
                </a:cxnLst>
                <a:rect l="0" t="0" r="r" b="b"/>
                <a:pathLst>
                  <a:path w="274" h="323">
                    <a:moveTo>
                      <a:pt x="0" y="0"/>
                    </a:moveTo>
                    <a:lnTo>
                      <a:pt x="24" y="323"/>
                    </a:lnTo>
                    <a:lnTo>
                      <a:pt x="265" y="232"/>
                    </a:lnTo>
                    <a:lnTo>
                      <a:pt x="274" y="62"/>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0" name="Freeform 134"/>
              <p:cNvSpPr>
                <a:spLocks/>
              </p:cNvSpPr>
              <p:nvPr/>
            </p:nvSpPr>
            <p:spPr bwMode="auto">
              <a:xfrm>
                <a:off x="1259" y="2505"/>
                <a:ext cx="231" cy="270"/>
              </a:xfrm>
              <a:custGeom>
                <a:avLst/>
                <a:gdLst/>
                <a:ahLst/>
                <a:cxnLst>
                  <a:cxn ang="0">
                    <a:pos x="0" y="0"/>
                  </a:cxn>
                  <a:cxn ang="0">
                    <a:pos x="231" y="52"/>
                  </a:cxn>
                  <a:cxn ang="0">
                    <a:pos x="223" y="192"/>
                  </a:cxn>
                  <a:cxn ang="0">
                    <a:pos x="20" y="270"/>
                  </a:cxn>
                  <a:cxn ang="0">
                    <a:pos x="0" y="0"/>
                  </a:cxn>
                </a:cxnLst>
                <a:rect l="0" t="0" r="r" b="b"/>
                <a:pathLst>
                  <a:path w="231" h="270">
                    <a:moveTo>
                      <a:pt x="0" y="0"/>
                    </a:moveTo>
                    <a:lnTo>
                      <a:pt x="231" y="52"/>
                    </a:lnTo>
                    <a:lnTo>
                      <a:pt x="223" y="192"/>
                    </a:lnTo>
                    <a:lnTo>
                      <a:pt x="20" y="270"/>
                    </a:lnTo>
                    <a:lnTo>
                      <a:pt x="0" y="0"/>
                    </a:lnTo>
                    <a:close/>
                  </a:path>
                </a:pathLst>
              </a:custGeom>
              <a:solidFill>
                <a:srgbClr val="007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1" name="Freeform 135"/>
              <p:cNvSpPr>
                <a:spLocks/>
              </p:cNvSpPr>
              <p:nvPr/>
            </p:nvSpPr>
            <p:spPr bwMode="auto">
              <a:xfrm>
                <a:off x="1247" y="2454"/>
                <a:ext cx="478" cy="519"/>
              </a:xfrm>
              <a:custGeom>
                <a:avLst/>
                <a:gdLst/>
                <a:ahLst/>
                <a:cxnLst>
                  <a:cxn ang="0">
                    <a:pos x="458" y="424"/>
                  </a:cxn>
                  <a:cxn ang="0">
                    <a:pos x="455" y="421"/>
                  </a:cxn>
                  <a:cxn ang="0">
                    <a:pos x="442" y="413"/>
                  </a:cxn>
                  <a:cxn ang="0">
                    <a:pos x="426" y="401"/>
                  </a:cxn>
                  <a:cxn ang="0">
                    <a:pos x="408" y="384"/>
                  </a:cxn>
                  <a:cxn ang="0">
                    <a:pos x="389" y="364"/>
                  </a:cxn>
                  <a:cxn ang="0">
                    <a:pos x="373" y="339"/>
                  </a:cxn>
                  <a:cxn ang="0">
                    <a:pos x="360" y="312"/>
                  </a:cxn>
                  <a:cxn ang="0">
                    <a:pos x="357" y="281"/>
                  </a:cxn>
                  <a:cxn ang="0">
                    <a:pos x="359" y="268"/>
                  </a:cxn>
                  <a:cxn ang="0">
                    <a:pos x="359" y="239"/>
                  </a:cxn>
                  <a:cxn ang="0">
                    <a:pos x="357" y="201"/>
                  </a:cxn>
                  <a:cxn ang="0">
                    <a:pos x="351" y="156"/>
                  </a:cxn>
                  <a:cxn ang="0">
                    <a:pos x="339" y="109"/>
                  </a:cxn>
                  <a:cxn ang="0">
                    <a:pos x="319" y="63"/>
                  </a:cxn>
                  <a:cxn ang="0">
                    <a:pos x="290" y="27"/>
                  </a:cxn>
                  <a:cxn ang="0">
                    <a:pos x="248" y="2"/>
                  </a:cxn>
                  <a:cxn ang="0">
                    <a:pos x="246" y="0"/>
                  </a:cxn>
                  <a:cxn ang="0">
                    <a:pos x="0" y="27"/>
                  </a:cxn>
                  <a:cxn ang="0">
                    <a:pos x="0" y="47"/>
                  </a:cxn>
                  <a:cxn ang="0">
                    <a:pos x="7" y="49"/>
                  </a:cxn>
                  <a:cxn ang="0">
                    <a:pos x="23" y="56"/>
                  </a:cxn>
                  <a:cxn ang="0">
                    <a:pos x="47" y="67"/>
                  </a:cxn>
                  <a:cxn ang="0">
                    <a:pos x="74" y="89"/>
                  </a:cxn>
                  <a:cxn ang="0">
                    <a:pos x="101" y="120"/>
                  </a:cxn>
                  <a:cxn ang="0">
                    <a:pos x="127" y="165"/>
                  </a:cxn>
                  <a:cxn ang="0">
                    <a:pos x="146" y="223"/>
                  </a:cxn>
                  <a:cxn ang="0">
                    <a:pos x="159" y="299"/>
                  </a:cxn>
                  <a:cxn ang="0">
                    <a:pos x="159" y="310"/>
                  </a:cxn>
                  <a:cxn ang="0">
                    <a:pos x="159" y="332"/>
                  </a:cxn>
                  <a:cxn ang="0">
                    <a:pos x="163" y="361"/>
                  </a:cxn>
                  <a:cxn ang="0">
                    <a:pos x="168" y="393"/>
                  </a:cxn>
                  <a:cxn ang="0">
                    <a:pos x="177" y="430"/>
                  </a:cxn>
                  <a:cxn ang="0">
                    <a:pos x="194" y="464"/>
                  </a:cxn>
                  <a:cxn ang="0">
                    <a:pos x="215" y="493"/>
                  </a:cxn>
                  <a:cxn ang="0">
                    <a:pos x="244" y="517"/>
                  </a:cxn>
                  <a:cxn ang="0">
                    <a:pos x="250" y="519"/>
                  </a:cxn>
                  <a:cxn ang="0">
                    <a:pos x="478" y="433"/>
                  </a:cxn>
                  <a:cxn ang="0">
                    <a:pos x="458" y="424"/>
                  </a:cxn>
                </a:cxnLst>
                <a:rect l="0" t="0" r="r" b="b"/>
                <a:pathLst>
                  <a:path w="478" h="519">
                    <a:moveTo>
                      <a:pt x="458" y="424"/>
                    </a:moveTo>
                    <a:lnTo>
                      <a:pt x="455" y="421"/>
                    </a:lnTo>
                    <a:lnTo>
                      <a:pt x="442" y="413"/>
                    </a:lnTo>
                    <a:lnTo>
                      <a:pt x="426" y="401"/>
                    </a:lnTo>
                    <a:lnTo>
                      <a:pt x="408" y="384"/>
                    </a:lnTo>
                    <a:lnTo>
                      <a:pt x="389" y="364"/>
                    </a:lnTo>
                    <a:lnTo>
                      <a:pt x="373" y="339"/>
                    </a:lnTo>
                    <a:lnTo>
                      <a:pt x="360" y="312"/>
                    </a:lnTo>
                    <a:lnTo>
                      <a:pt x="357" y="281"/>
                    </a:lnTo>
                    <a:lnTo>
                      <a:pt x="359" y="268"/>
                    </a:lnTo>
                    <a:lnTo>
                      <a:pt x="359" y="239"/>
                    </a:lnTo>
                    <a:lnTo>
                      <a:pt x="357" y="201"/>
                    </a:lnTo>
                    <a:lnTo>
                      <a:pt x="351" y="156"/>
                    </a:lnTo>
                    <a:lnTo>
                      <a:pt x="339" y="109"/>
                    </a:lnTo>
                    <a:lnTo>
                      <a:pt x="319" y="63"/>
                    </a:lnTo>
                    <a:lnTo>
                      <a:pt x="290" y="27"/>
                    </a:lnTo>
                    <a:lnTo>
                      <a:pt x="248" y="2"/>
                    </a:lnTo>
                    <a:lnTo>
                      <a:pt x="246" y="0"/>
                    </a:lnTo>
                    <a:lnTo>
                      <a:pt x="0" y="27"/>
                    </a:lnTo>
                    <a:lnTo>
                      <a:pt x="0" y="47"/>
                    </a:lnTo>
                    <a:lnTo>
                      <a:pt x="7" y="49"/>
                    </a:lnTo>
                    <a:lnTo>
                      <a:pt x="23" y="56"/>
                    </a:lnTo>
                    <a:lnTo>
                      <a:pt x="47" y="67"/>
                    </a:lnTo>
                    <a:lnTo>
                      <a:pt x="74" y="89"/>
                    </a:lnTo>
                    <a:lnTo>
                      <a:pt x="101" y="120"/>
                    </a:lnTo>
                    <a:lnTo>
                      <a:pt x="127" y="165"/>
                    </a:lnTo>
                    <a:lnTo>
                      <a:pt x="146" y="223"/>
                    </a:lnTo>
                    <a:lnTo>
                      <a:pt x="159" y="299"/>
                    </a:lnTo>
                    <a:lnTo>
                      <a:pt x="159" y="310"/>
                    </a:lnTo>
                    <a:lnTo>
                      <a:pt x="159" y="332"/>
                    </a:lnTo>
                    <a:lnTo>
                      <a:pt x="163" y="361"/>
                    </a:lnTo>
                    <a:lnTo>
                      <a:pt x="168" y="393"/>
                    </a:lnTo>
                    <a:lnTo>
                      <a:pt x="177" y="430"/>
                    </a:lnTo>
                    <a:lnTo>
                      <a:pt x="194" y="464"/>
                    </a:lnTo>
                    <a:lnTo>
                      <a:pt x="215" y="493"/>
                    </a:lnTo>
                    <a:lnTo>
                      <a:pt x="244" y="517"/>
                    </a:lnTo>
                    <a:lnTo>
                      <a:pt x="250" y="519"/>
                    </a:lnTo>
                    <a:lnTo>
                      <a:pt x="478" y="433"/>
                    </a:lnTo>
                    <a:lnTo>
                      <a:pt x="458" y="4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2" name="Freeform 136"/>
              <p:cNvSpPr>
                <a:spLocks/>
              </p:cNvSpPr>
              <p:nvPr/>
            </p:nvSpPr>
            <p:spPr bwMode="auto">
              <a:xfrm>
                <a:off x="1292" y="2476"/>
                <a:ext cx="386" cy="475"/>
              </a:xfrm>
              <a:custGeom>
                <a:avLst/>
                <a:gdLst/>
                <a:ahLst/>
                <a:cxnLst>
                  <a:cxn ang="0">
                    <a:pos x="134" y="277"/>
                  </a:cxn>
                  <a:cxn ang="0">
                    <a:pos x="134" y="277"/>
                  </a:cxn>
                  <a:cxn ang="0">
                    <a:pos x="134" y="277"/>
                  </a:cxn>
                  <a:cxn ang="0">
                    <a:pos x="134" y="277"/>
                  </a:cxn>
                  <a:cxn ang="0">
                    <a:pos x="134" y="277"/>
                  </a:cxn>
                  <a:cxn ang="0">
                    <a:pos x="134" y="277"/>
                  </a:cxn>
                  <a:cxn ang="0">
                    <a:pos x="127" y="219"/>
                  </a:cxn>
                  <a:cxn ang="0">
                    <a:pos x="114" y="170"/>
                  </a:cxn>
                  <a:cxn ang="0">
                    <a:pos x="98" y="130"/>
                  </a:cxn>
                  <a:cxn ang="0">
                    <a:pos x="80" y="96"/>
                  </a:cxn>
                  <a:cxn ang="0">
                    <a:pos x="60" y="70"/>
                  </a:cxn>
                  <a:cxn ang="0">
                    <a:pos x="38" y="49"/>
                  </a:cxn>
                  <a:cxn ang="0">
                    <a:pos x="18" y="32"/>
                  </a:cxn>
                  <a:cxn ang="0">
                    <a:pos x="0" y="21"/>
                  </a:cxn>
                  <a:cxn ang="0">
                    <a:pos x="199" y="0"/>
                  </a:cxn>
                  <a:cxn ang="0">
                    <a:pos x="234" y="23"/>
                  </a:cxn>
                  <a:cxn ang="0">
                    <a:pos x="259" y="58"/>
                  </a:cxn>
                  <a:cxn ang="0">
                    <a:pos x="277" y="99"/>
                  </a:cxn>
                  <a:cxn ang="0">
                    <a:pos x="286" y="145"/>
                  </a:cxn>
                  <a:cxn ang="0">
                    <a:pos x="292" y="186"/>
                  </a:cxn>
                  <a:cxn ang="0">
                    <a:pos x="292" y="223"/>
                  </a:cxn>
                  <a:cxn ang="0">
                    <a:pos x="292" y="250"/>
                  </a:cxn>
                  <a:cxn ang="0">
                    <a:pos x="292" y="259"/>
                  </a:cxn>
                  <a:cxn ang="0">
                    <a:pos x="296" y="286"/>
                  </a:cxn>
                  <a:cxn ang="0">
                    <a:pos x="303" y="310"/>
                  </a:cxn>
                  <a:cxn ang="0">
                    <a:pos x="314" y="333"/>
                  </a:cxn>
                  <a:cxn ang="0">
                    <a:pos x="328" y="353"/>
                  </a:cxn>
                  <a:cxn ang="0">
                    <a:pos x="343" y="371"/>
                  </a:cxn>
                  <a:cxn ang="0">
                    <a:pos x="359" y="386"/>
                  </a:cxn>
                  <a:cxn ang="0">
                    <a:pos x="373" y="399"/>
                  </a:cxn>
                  <a:cxn ang="0">
                    <a:pos x="386" y="408"/>
                  </a:cxn>
                  <a:cxn ang="0">
                    <a:pos x="207" y="475"/>
                  </a:cxn>
                  <a:cxn ang="0">
                    <a:pos x="181" y="453"/>
                  </a:cxn>
                  <a:cxn ang="0">
                    <a:pos x="161" y="424"/>
                  </a:cxn>
                  <a:cxn ang="0">
                    <a:pos x="149" y="391"/>
                  </a:cxn>
                  <a:cxn ang="0">
                    <a:pos x="141" y="359"/>
                  </a:cxn>
                  <a:cxn ang="0">
                    <a:pos x="136" y="328"/>
                  </a:cxn>
                  <a:cxn ang="0">
                    <a:pos x="134" y="303"/>
                  </a:cxn>
                  <a:cxn ang="0">
                    <a:pos x="134" y="284"/>
                  </a:cxn>
                  <a:cxn ang="0">
                    <a:pos x="134" y="277"/>
                  </a:cxn>
                </a:cxnLst>
                <a:rect l="0" t="0" r="r" b="b"/>
                <a:pathLst>
                  <a:path w="386" h="475">
                    <a:moveTo>
                      <a:pt x="134" y="277"/>
                    </a:moveTo>
                    <a:lnTo>
                      <a:pt x="134" y="277"/>
                    </a:lnTo>
                    <a:lnTo>
                      <a:pt x="134" y="277"/>
                    </a:lnTo>
                    <a:lnTo>
                      <a:pt x="134" y="277"/>
                    </a:lnTo>
                    <a:lnTo>
                      <a:pt x="134" y="277"/>
                    </a:lnTo>
                    <a:lnTo>
                      <a:pt x="134" y="277"/>
                    </a:lnTo>
                    <a:lnTo>
                      <a:pt x="127" y="219"/>
                    </a:lnTo>
                    <a:lnTo>
                      <a:pt x="114" y="170"/>
                    </a:lnTo>
                    <a:lnTo>
                      <a:pt x="98" y="130"/>
                    </a:lnTo>
                    <a:lnTo>
                      <a:pt x="80" y="96"/>
                    </a:lnTo>
                    <a:lnTo>
                      <a:pt x="60" y="70"/>
                    </a:lnTo>
                    <a:lnTo>
                      <a:pt x="38" y="49"/>
                    </a:lnTo>
                    <a:lnTo>
                      <a:pt x="18" y="32"/>
                    </a:lnTo>
                    <a:lnTo>
                      <a:pt x="0" y="21"/>
                    </a:lnTo>
                    <a:lnTo>
                      <a:pt x="199" y="0"/>
                    </a:lnTo>
                    <a:lnTo>
                      <a:pt x="234" y="23"/>
                    </a:lnTo>
                    <a:lnTo>
                      <a:pt x="259" y="58"/>
                    </a:lnTo>
                    <a:lnTo>
                      <a:pt x="277" y="99"/>
                    </a:lnTo>
                    <a:lnTo>
                      <a:pt x="286" y="145"/>
                    </a:lnTo>
                    <a:lnTo>
                      <a:pt x="292" y="186"/>
                    </a:lnTo>
                    <a:lnTo>
                      <a:pt x="292" y="223"/>
                    </a:lnTo>
                    <a:lnTo>
                      <a:pt x="292" y="250"/>
                    </a:lnTo>
                    <a:lnTo>
                      <a:pt x="292" y="259"/>
                    </a:lnTo>
                    <a:lnTo>
                      <a:pt x="296" y="286"/>
                    </a:lnTo>
                    <a:lnTo>
                      <a:pt x="303" y="310"/>
                    </a:lnTo>
                    <a:lnTo>
                      <a:pt x="314" y="333"/>
                    </a:lnTo>
                    <a:lnTo>
                      <a:pt x="328" y="353"/>
                    </a:lnTo>
                    <a:lnTo>
                      <a:pt x="343" y="371"/>
                    </a:lnTo>
                    <a:lnTo>
                      <a:pt x="359" y="386"/>
                    </a:lnTo>
                    <a:lnTo>
                      <a:pt x="373" y="399"/>
                    </a:lnTo>
                    <a:lnTo>
                      <a:pt x="386" y="408"/>
                    </a:lnTo>
                    <a:lnTo>
                      <a:pt x="207" y="475"/>
                    </a:lnTo>
                    <a:lnTo>
                      <a:pt x="181" y="453"/>
                    </a:lnTo>
                    <a:lnTo>
                      <a:pt x="161" y="424"/>
                    </a:lnTo>
                    <a:lnTo>
                      <a:pt x="149" y="391"/>
                    </a:lnTo>
                    <a:lnTo>
                      <a:pt x="141" y="359"/>
                    </a:lnTo>
                    <a:lnTo>
                      <a:pt x="136" y="328"/>
                    </a:lnTo>
                    <a:lnTo>
                      <a:pt x="134" y="303"/>
                    </a:lnTo>
                    <a:lnTo>
                      <a:pt x="134" y="284"/>
                    </a:lnTo>
                    <a:lnTo>
                      <a:pt x="134" y="277"/>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3" name="Freeform 137"/>
              <p:cNvSpPr>
                <a:spLocks/>
              </p:cNvSpPr>
              <p:nvPr/>
            </p:nvSpPr>
            <p:spPr bwMode="auto">
              <a:xfrm>
                <a:off x="1685" y="2681"/>
                <a:ext cx="546" cy="435"/>
              </a:xfrm>
              <a:custGeom>
                <a:avLst/>
                <a:gdLst/>
                <a:ahLst/>
                <a:cxnLst>
                  <a:cxn ang="0">
                    <a:pos x="499" y="0"/>
                  </a:cxn>
                  <a:cxn ang="0">
                    <a:pos x="0" y="371"/>
                  </a:cxn>
                  <a:cxn ang="0">
                    <a:pos x="48" y="435"/>
                  </a:cxn>
                  <a:cxn ang="0">
                    <a:pos x="546" y="61"/>
                  </a:cxn>
                  <a:cxn ang="0">
                    <a:pos x="499" y="0"/>
                  </a:cxn>
                </a:cxnLst>
                <a:rect l="0" t="0" r="r" b="b"/>
                <a:pathLst>
                  <a:path w="546" h="435">
                    <a:moveTo>
                      <a:pt x="499" y="0"/>
                    </a:moveTo>
                    <a:lnTo>
                      <a:pt x="0" y="371"/>
                    </a:lnTo>
                    <a:lnTo>
                      <a:pt x="48" y="435"/>
                    </a:lnTo>
                    <a:lnTo>
                      <a:pt x="546" y="61"/>
                    </a:lnTo>
                    <a:lnTo>
                      <a:pt x="49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4" name="Freeform 138"/>
              <p:cNvSpPr>
                <a:spLocks/>
              </p:cNvSpPr>
              <p:nvPr/>
            </p:nvSpPr>
            <p:spPr bwMode="auto">
              <a:xfrm>
                <a:off x="1713" y="2708"/>
                <a:ext cx="489" cy="379"/>
              </a:xfrm>
              <a:custGeom>
                <a:avLst/>
                <a:gdLst/>
                <a:ahLst/>
                <a:cxnLst>
                  <a:cxn ang="0">
                    <a:pos x="0" y="350"/>
                  </a:cxn>
                  <a:cxn ang="0">
                    <a:pos x="468" y="0"/>
                  </a:cxn>
                  <a:cxn ang="0">
                    <a:pos x="489" y="31"/>
                  </a:cxn>
                  <a:cxn ang="0">
                    <a:pos x="23" y="379"/>
                  </a:cxn>
                  <a:cxn ang="0">
                    <a:pos x="0" y="350"/>
                  </a:cxn>
                </a:cxnLst>
                <a:rect l="0" t="0" r="r" b="b"/>
                <a:pathLst>
                  <a:path w="489" h="379">
                    <a:moveTo>
                      <a:pt x="0" y="350"/>
                    </a:moveTo>
                    <a:lnTo>
                      <a:pt x="468" y="0"/>
                    </a:lnTo>
                    <a:lnTo>
                      <a:pt x="489" y="31"/>
                    </a:lnTo>
                    <a:lnTo>
                      <a:pt x="23" y="379"/>
                    </a:lnTo>
                    <a:lnTo>
                      <a:pt x="0" y="350"/>
                    </a:lnTo>
                    <a:close/>
                  </a:path>
                </a:pathLst>
              </a:custGeom>
              <a:solidFill>
                <a:srgbClr val="FFFF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5" name="Freeform 139"/>
              <p:cNvSpPr>
                <a:spLocks/>
              </p:cNvSpPr>
              <p:nvPr/>
            </p:nvSpPr>
            <p:spPr bwMode="auto">
              <a:xfrm>
                <a:off x="1627" y="3002"/>
                <a:ext cx="184" cy="159"/>
              </a:xfrm>
              <a:custGeom>
                <a:avLst/>
                <a:gdLst/>
                <a:ahLst/>
                <a:cxnLst>
                  <a:cxn ang="0">
                    <a:pos x="91" y="159"/>
                  </a:cxn>
                  <a:cxn ang="0">
                    <a:pos x="102" y="159"/>
                  </a:cxn>
                  <a:cxn ang="0">
                    <a:pos x="111" y="157"/>
                  </a:cxn>
                  <a:cxn ang="0">
                    <a:pos x="120" y="156"/>
                  </a:cxn>
                  <a:cxn ang="0">
                    <a:pos x="129" y="152"/>
                  </a:cxn>
                  <a:cxn ang="0">
                    <a:pos x="138" y="147"/>
                  </a:cxn>
                  <a:cxn ang="0">
                    <a:pos x="145" y="143"/>
                  </a:cxn>
                  <a:cxn ang="0">
                    <a:pos x="153" y="137"/>
                  </a:cxn>
                  <a:cxn ang="0">
                    <a:pos x="160" y="130"/>
                  </a:cxn>
                  <a:cxn ang="0">
                    <a:pos x="169" y="119"/>
                  </a:cxn>
                  <a:cxn ang="0">
                    <a:pos x="178" y="107"/>
                  </a:cxn>
                  <a:cxn ang="0">
                    <a:pos x="182" y="94"/>
                  </a:cxn>
                  <a:cxn ang="0">
                    <a:pos x="184" y="79"/>
                  </a:cxn>
                  <a:cxn ang="0">
                    <a:pos x="182" y="65"/>
                  </a:cxn>
                  <a:cxn ang="0">
                    <a:pos x="178" y="52"/>
                  </a:cxn>
                  <a:cxn ang="0">
                    <a:pos x="169" y="40"/>
                  </a:cxn>
                  <a:cxn ang="0">
                    <a:pos x="160" y="29"/>
                  </a:cxn>
                  <a:cxn ang="0">
                    <a:pos x="153" y="21"/>
                  </a:cxn>
                  <a:cxn ang="0">
                    <a:pos x="145" y="16"/>
                  </a:cxn>
                  <a:cxn ang="0">
                    <a:pos x="138" y="12"/>
                  </a:cxn>
                  <a:cxn ang="0">
                    <a:pos x="129" y="7"/>
                  </a:cxn>
                  <a:cxn ang="0">
                    <a:pos x="120" y="3"/>
                  </a:cxn>
                  <a:cxn ang="0">
                    <a:pos x="111" y="1"/>
                  </a:cxn>
                  <a:cxn ang="0">
                    <a:pos x="102" y="0"/>
                  </a:cxn>
                  <a:cxn ang="0">
                    <a:pos x="91" y="0"/>
                  </a:cxn>
                  <a:cxn ang="0">
                    <a:pos x="73" y="1"/>
                  </a:cxn>
                  <a:cxn ang="0">
                    <a:pos x="55" y="5"/>
                  </a:cxn>
                  <a:cxn ang="0">
                    <a:pos x="40" y="14"/>
                  </a:cxn>
                  <a:cxn ang="0">
                    <a:pos x="28" y="23"/>
                  </a:cxn>
                  <a:cxn ang="0">
                    <a:pos x="15" y="36"/>
                  </a:cxn>
                  <a:cxn ang="0">
                    <a:pos x="8" y="49"/>
                  </a:cxn>
                  <a:cxn ang="0">
                    <a:pos x="2" y="63"/>
                  </a:cxn>
                  <a:cxn ang="0">
                    <a:pos x="0" y="79"/>
                  </a:cxn>
                  <a:cxn ang="0">
                    <a:pos x="2" y="94"/>
                  </a:cxn>
                  <a:cxn ang="0">
                    <a:pos x="6" y="107"/>
                  </a:cxn>
                  <a:cxn ang="0">
                    <a:pos x="13" y="119"/>
                  </a:cxn>
                  <a:cxn ang="0">
                    <a:pos x="22" y="130"/>
                  </a:cxn>
                  <a:cxn ang="0">
                    <a:pos x="29" y="137"/>
                  </a:cxn>
                  <a:cxn ang="0">
                    <a:pos x="37" y="143"/>
                  </a:cxn>
                  <a:cxn ang="0">
                    <a:pos x="46" y="147"/>
                  </a:cxn>
                  <a:cxn ang="0">
                    <a:pos x="55" y="152"/>
                  </a:cxn>
                  <a:cxn ang="0">
                    <a:pos x="62" y="156"/>
                  </a:cxn>
                  <a:cxn ang="0">
                    <a:pos x="73" y="157"/>
                  </a:cxn>
                  <a:cxn ang="0">
                    <a:pos x="82" y="159"/>
                  </a:cxn>
                  <a:cxn ang="0">
                    <a:pos x="91" y="159"/>
                  </a:cxn>
                </a:cxnLst>
                <a:rect l="0" t="0" r="r" b="b"/>
                <a:pathLst>
                  <a:path w="184" h="159">
                    <a:moveTo>
                      <a:pt x="91" y="159"/>
                    </a:moveTo>
                    <a:lnTo>
                      <a:pt x="102" y="159"/>
                    </a:lnTo>
                    <a:lnTo>
                      <a:pt x="111" y="157"/>
                    </a:lnTo>
                    <a:lnTo>
                      <a:pt x="120" y="156"/>
                    </a:lnTo>
                    <a:lnTo>
                      <a:pt x="129" y="152"/>
                    </a:lnTo>
                    <a:lnTo>
                      <a:pt x="138" y="147"/>
                    </a:lnTo>
                    <a:lnTo>
                      <a:pt x="145" y="143"/>
                    </a:lnTo>
                    <a:lnTo>
                      <a:pt x="153" y="137"/>
                    </a:lnTo>
                    <a:lnTo>
                      <a:pt x="160" y="130"/>
                    </a:lnTo>
                    <a:lnTo>
                      <a:pt x="169" y="119"/>
                    </a:lnTo>
                    <a:lnTo>
                      <a:pt x="178" y="107"/>
                    </a:lnTo>
                    <a:lnTo>
                      <a:pt x="182" y="94"/>
                    </a:lnTo>
                    <a:lnTo>
                      <a:pt x="184" y="79"/>
                    </a:lnTo>
                    <a:lnTo>
                      <a:pt x="182" y="65"/>
                    </a:lnTo>
                    <a:lnTo>
                      <a:pt x="178" y="52"/>
                    </a:lnTo>
                    <a:lnTo>
                      <a:pt x="169" y="40"/>
                    </a:lnTo>
                    <a:lnTo>
                      <a:pt x="160" y="29"/>
                    </a:lnTo>
                    <a:lnTo>
                      <a:pt x="153" y="21"/>
                    </a:lnTo>
                    <a:lnTo>
                      <a:pt x="145" y="16"/>
                    </a:lnTo>
                    <a:lnTo>
                      <a:pt x="138" y="12"/>
                    </a:lnTo>
                    <a:lnTo>
                      <a:pt x="129" y="7"/>
                    </a:lnTo>
                    <a:lnTo>
                      <a:pt x="120" y="3"/>
                    </a:lnTo>
                    <a:lnTo>
                      <a:pt x="111" y="1"/>
                    </a:lnTo>
                    <a:lnTo>
                      <a:pt x="102" y="0"/>
                    </a:lnTo>
                    <a:lnTo>
                      <a:pt x="91" y="0"/>
                    </a:lnTo>
                    <a:lnTo>
                      <a:pt x="73" y="1"/>
                    </a:lnTo>
                    <a:lnTo>
                      <a:pt x="55" y="5"/>
                    </a:lnTo>
                    <a:lnTo>
                      <a:pt x="40" y="14"/>
                    </a:lnTo>
                    <a:lnTo>
                      <a:pt x="28" y="23"/>
                    </a:lnTo>
                    <a:lnTo>
                      <a:pt x="15" y="36"/>
                    </a:lnTo>
                    <a:lnTo>
                      <a:pt x="8" y="49"/>
                    </a:lnTo>
                    <a:lnTo>
                      <a:pt x="2" y="63"/>
                    </a:lnTo>
                    <a:lnTo>
                      <a:pt x="0" y="79"/>
                    </a:lnTo>
                    <a:lnTo>
                      <a:pt x="2" y="94"/>
                    </a:lnTo>
                    <a:lnTo>
                      <a:pt x="6" y="107"/>
                    </a:lnTo>
                    <a:lnTo>
                      <a:pt x="13" y="119"/>
                    </a:lnTo>
                    <a:lnTo>
                      <a:pt x="22" y="130"/>
                    </a:lnTo>
                    <a:lnTo>
                      <a:pt x="29" y="137"/>
                    </a:lnTo>
                    <a:lnTo>
                      <a:pt x="37" y="143"/>
                    </a:lnTo>
                    <a:lnTo>
                      <a:pt x="46" y="147"/>
                    </a:lnTo>
                    <a:lnTo>
                      <a:pt x="55" y="152"/>
                    </a:lnTo>
                    <a:lnTo>
                      <a:pt x="62" y="156"/>
                    </a:lnTo>
                    <a:lnTo>
                      <a:pt x="73" y="157"/>
                    </a:lnTo>
                    <a:lnTo>
                      <a:pt x="82" y="159"/>
                    </a:lnTo>
                    <a:lnTo>
                      <a:pt x="91" y="1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6" name="Freeform 140"/>
              <p:cNvSpPr>
                <a:spLocks/>
              </p:cNvSpPr>
              <p:nvPr/>
            </p:nvSpPr>
            <p:spPr bwMode="auto">
              <a:xfrm>
                <a:off x="1647" y="3022"/>
                <a:ext cx="144" cy="119"/>
              </a:xfrm>
              <a:custGeom>
                <a:avLst/>
                <a:gdLst/>
                <a:ahLst/>
                <a:cxnLst>
                  <a:cxn ang="0">
                    <a:pos x="0" y="59"/>
                  </a:cxn>
                  <a:cxn ang="0">
                    <a:pos x="2" y="49"/>
                  </a:cxn>
                  <a:cxn ang="0">
                    <a:pos x="4" y="39"/>
                  </a:cxn>
                  <a:cxn ang="0">
                    <a:pos x="9" y="30"/>
                  </a:cxn>
                  <a:cxn ang="0">
                    <a:pos x="17" y="21"/>
                  </a:cxn>
                  <a:cxn ang="0">
                    <a:pos x="22" y="16"/>
                  </a:cxn>
                  <a:cxn ang="0">
                    <a:pos x="28" y="12"/>
                  </a:cxn>
                  <a:cxn ang="0">
                    <a:pos x="33" y="9"/>
                  </a:cxn>
                  <a:cxn ang="0">
                    <a:pos x="40" y="5"/>
                  </a:cxn>
                  <a:cxn ang="0">
                    <a:pos x="48" y="3"/>
                  </a:cxn>
                  <a:cxn ang="0">
                    <a:pos x="55" y="1"/>
                  </a:cxn>
                  <a:cxn ang="0">
                    <a:pos x="64" y="0"/>
                  </a:cxn>
                  <a:cxn ang="0">
                    <a:pos x="71" y="0"/>
                  </a:cxn>
                  <a:cxn ang="0">
                    <a:pos x="78" y="0"/>
                  </a:cxn>
                  <a:cxn ang="0">
                    <a:pos x="87" y="1"/>
                  </a:cxn>
                  <a:cxn ang="0">
                    <a:pos x="95" y="3"/>
                  </a:cxn>
                  <a:cxn ang="0">
                    <a:pos x="102" y="5"/>
                  </a:cxn>
                  <a:cxn ang="0">
                    <a:pos x="109" y="9"/>
                  </a:cxn>
                  <a:cxn ang="0">
                    <a:pos x="115" y="12"/>
                  </a:cxn>
                  <a:cxn ang="0">
                    <a:pos x="122" y="16"/>
                  </a:cxn>
                  <a:cxn ang="0">
                    <a:pos x="127" y="21"/>
                  </a:cxn>
                  <a:cxn ang="0">
                    <a:pos x="135" y="30"/>
                  </a:cxn>
                  <a:cxn ang="0">
                    <a:pos x="138" y="39"/>
                  </a:cxn>
                  <a:cxn ang="0">
                    <a:pos x="142" y="49"/>
                  </a:cxn>
                  <a:cxn ang="0">
                    <a:pos x="144" y="59"/>
                  </a:cxn>
                  <a:cxn ang="0">
                    <a:pos x="142" y="72"/>
                  </a:cxn>
                  <a:cxn ang="0">
                    <a:pos x="138" y="83"/>
                  </a:cxn>
                  <a:cxn ang="0">
                    <a:pos x="131" y="92"/>
                  </a:cxn>
                  <a:cxn ang="0">
                    <a:pos x="122" y="101"/>
                  </a:cxn>
                  <a:cxn ang="0">
                    <a:pos x="111" y="108"/>
                  </a:cxn>
                  <a:cxn ang="0">
                    <a:pos x="100" y="114"/>
                  </a:cxn>
                  <a:cxn ang="0">
                    <a:pos x="86" y="117"/>
                  </a:cxn>
                  <a:cxn ang="0">
                    <a:pos x="71" y="119"/>
                  </a:cxn>
                  <a:cxn ang="0">
                    <a:pos x="64" y="119"/>
                  </a:cxn>
                  <a:cxn ang="0">
                    <a:pos x="55" y="117"/>
                  </a:cxn>
                  <a:cxn ang="0">
                    <a:pos x="48" y="116"/>
                  </a:cxn>
                  <a:cxn ang="0">
                    <a:pos x="40" y="114"/>
                  </a:cxn>
                  <a:cxn ang="0">
                    <a:pos x="33" y="110"/>
                  </a:cxn>
                  <a:cxn ang="0">
                    <a:pos x="28" y="107"/>
                  </a:cxn>
                  <a:cxn ang="0">
                    <a:pos x="22" y="103"/>
                  </a:cxn>
                  <a:cxn ang="0">
                    <a:pos x="17" y="98"/>
                  </a:cxn>
                  <a:cxn ang="0">
                    <a:pos x="9" y="88"/>
                  </a:cxn>
                  <a:cxn ang="0">
                    <a:pos x="4" y="79"/>
                  </a:cxn>
                  <a:cxn ang="0">
                    <a:pos x="2" y="70"/>
                  </a:cxn>
                  <a:cxn ang="0">
                    <a:pos x="0" y="59"/>
                  </a:cxn>
                </a:cxnLst>
                <a:rect l="0" t="0" r="r" b="b"/>
                <a:pathLst>
                  <a:path w="144" h="119">
                    <a:moveTo>
                      <a:pt x="0" y="59"/>
                    </a:moveTo>
                    <a:lnTo>
                      <a:pt x="2" y="49"/>
                    </a:lnTo>
                    <a:lnTo>
                      <a:pt x="4" y="39"/>
                    </a:lnTo>
                    <a:lnTo>
                      <a:pt x="9" y="30"/>
                    </a:lnTo>
                    <a:lnTo>
                      <a:pt x="17" y="21"/>
                    </a:lnTo>
                    <a:lnTo>
                      <a:pt x="22" y="16"/>
                    </a:lnTo>
                    <a:lnTo>
                      <a:pt x="28" y="12"/>
                    </a:lnTo>
                    <a:lnTo>
                      <a:pt x="33" y="9"/>
                    </a:lnTo>
                    <a:lnTo>
                      <a:pt x="40" y="5"/>
                    </a:lnTo>
                    <a:lnTo>
                      <a:pt x="48" y="3"/>
                    </a:lnTo>
                    <a:lnTo>
                      <a:pt x="55" y="1"/>
                    </a:lnTo>
                    <a:lnTo>
                      <a:pt x="64" y="0"/>
                    </a:lnTo>
                    <a:lnTo>
                      <a:pt x="71" y="0"/>
                    </a:lnTo>
                    <a:lnTo>
                      <a:pt x="78" y="0"/>
                    </a:lnTo>
                    <a:lnTo>
                      <a:pt x="87" y="1"/>
                    </a:lnTo>
                    <a:lnTo>
                      <a:pt x="95" y="3"/>
                    </a:lnTo>
                    <a:lnTo>
                      <a:pt x="102" y="5"/>
                    </a:lnTo>
                    <a:lnTo>
                      <a:pt x="109" y="9"/>
                    </a:lnTo>
                    <a:lnTo>
                      <a:pt x="115" y="12"/>
                    </a:lnTo>
                    <a:lnTo>
                      <a:pt x="122" y="16"/>
                    </a:lnTo>
                    <a:lnTo>
                      <a:pt x="127" y="21"/>
                    </a:lnTo>
                    <a:lnTo>
                      <a:pt x="135" y="30"/>
                    </a:lnTo>
                    <a:lnTo>
                      <a:pt x="138" y="39"/>
                    </a:lnTo>
                    <a:lnTo>
                      <a:pt x="142" y="49"/>
                    </a:lnTo>
                    <a:lnTo>
                      <a:pt x="144" y="59"/>
                    </a:lnTo>
                    <a:lnTo>
                      <a:pt x="142" y="72"/>
                    </a:lnTo>
                    <a:lnTo>
                      <a:pt x="138" y="83"/>
                    </a:lnTo>
                    <a:lnTo>
                      <a:pt x="131" y="92"/>
                    </a:lnTo>
                    <a:lnTo>
                      <a:pt x="122" y="101"/>
                    </a:lnTo>
                    <a:lnTo>
                      <a:pt x="111" y="108"/>
                    </a:lnTo>
                    <a:lnTo>
                      <a:pt x="100" y="114"/>
                    </a:lnTo>
                    <a:lnTo>
                      <a:pt x="86" y="117"/>
                    </a:lnTo>
                    <a:lnTo>
                      <a:pt x="71" y="119"/>
                    </a:lnTo>
                    <a:lnTo>
                      <a:pt x="64" y="119"/>
                    </a:lnTo>
                    <a:lnTo>
                      <a:pt x="55" y="117"/>
                    </a:lnTo>
                    <a:lnTo>
                      <a:pt x="48" y="116"/>
                    </a:lnTo>
                    <a:lnTo>
                      <a:pt x="40" y="114"/>
                    </a:lnTo>
                    <a:lnTo>
                      <a:pt x="33" y="110"/>
                    </a:lnTo>
                    <a:lnTo>
                      <a:pt x="28" y="107"/>
                    </a:lnTo>
                    <a:lnTo>
                      <a:pt x="22" y="103"/>
                    </a:lnTo>
                    <a:lnTo>
                      <a:pt x="17" y="98"/>
                    </a:lnTo>
                    <a:lnTo>
                      <a:pt x="9" y="88"/>
                    </a:lnTo>
                    <a:lnTo>
                      <a:pt x="4" y="79"/>
                    </a:lnTo>
                    <a:lnTo>
                      <a:pt x="2" y="70"/>
                    </a:lnTo>
                    <a:lnTo>
                      <a:pt x="0" y="59"/>
                    </a:lnTo>
                    <a:close/>
                  </a:path>
                </a:pathLst>
              </a:custGeom>
              <a:solidFill>
                <a:srgbClr val="9E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7" name="Freeform 141"/>
              <p:cNvSpPr>
                <a:spLocks/>
              </p:cNvSpPr>
              <p:nvPr/>
            </p:nvSpPr>
            <p:spPr bwMode="auto">
              <a:xfrm>
                <a:off x="2141" y="2621"/>
                <a:ext cx="163" cy="158"/>
              </a:xfrm>
              <a:custGeom>
                <a:avLst/>
                <a:gdLst/>
                <a:ahLst/>
                <a:cxnLst>
                  <a:cxn ang="0">
                    <a:pos x="81" y="158"/>
                  </a:cxn>
                  <a:cxn ang="0">
                    <a:pos x="89" y="158"/>
                  </a:cxn>
                  <a:cxn ang="0">
                    <a:pos x="98" y="156"/>
                  </a:cxn>
                  <a:cxn ang="0">
                    <a:pos x="105" y="154"/>
                  </a:cxn>
                  <a:cxn ang="0">
                    <a:pos x="114" y="150"/>
                  </a:cxn>
                  <a:cxn ang="0">
                    <a:pos x="121" y="148"/>
                  </a:cxn>
                  <a:cxn ang="0">
                    <a:pos x="127" y="143"/>
                  </a:cxn>
                  <a:cxn ang="0">
                    <a:pos x="134" y="139"/>
                  </a:cxn>
                  <a:cxn ang="0">
                    <a:pos x="139" y="134"/>
                  </a:cxn>
                  <a:cxn ang="0">
                    <a:pos x="150" y="121"/>
                  </a:cxn>
                  <a:cxn ang="0">
                    <a:pos x="157" y="109"/>
                  </a:cxn>
                  <a:cxn ang="0">
                    <a:pos x="161" y="94"/>
                  </a:cxn>
                  <a:cxn ang="0">
                    <a:pos x="163" y="80"/>
                  </a:cxn>
                  <a:cxn ang="0">
                    <a:pos x="161" y="63"/>
                  </a:cxn>
                  <a:cxn ang="0">
                    <a:pos x="157" y="49"/>
                  </a:cxn>
                  <a:cxn ang="0">
                    <a:pos x="150" y="36"/>
                  </a:cxn>
                  <a:cxn ang="0">
                    <a:pos x="139" y="23"/>
                  </a:cxn>
                  <a:cxn ang="0">
                    <a:pos x="134" y="18"/>
                  </a:cxn>
                  <a:cxn ang="0">
                    <a:pos x="127" y="14"/>
                  </a:cxn>
                  <a:cxn ang="0">
                    <a:pos x="121" y="9"/>
                  </a:cxn>
                  <a:cxn ang="0">
                    <a:pos x="114" y="5"/>
                  </a:cxn>
                  <a:cxn ang="0">
                    <a:pos x="105" y="3"/>
                  </a:cxn>
                  <a:cxn ang="0">
                    <a:pos x="98" y="2"/>
                  </a:cxn>
                  <a:cxn ang="0">
                    <a:pos x="89" y="0"/>
                  </a:cxn>
                  <a:cxn ang="0">
                    <a:pos x="81" y="0"/>
                  </a:cxn>
                  <a:cxn ang="0">
                    <a:pos x="65" y="2"/>
                  </a:cxn>
                  <a:cxn ang="0">
                    <a:pos x="49" y="5"/>
                  </a:cxn>
                  <a:cxn ang="0">
                    <a:pos x="36" y="14"/>
                  </a:cxn>
                  <a:cxn ang="0">
                    <a:pos x="23" y="23"/>
                  </a:cxn>
                  <a:cxn ang="0">
                    <a:pos x="14" y="36"/>
                  </a:cxn>
                  <a:cxn ang="0">
                    <a:pos x="7" y="49"/>
                  </a:cxn>
                  <a:cxn ang="0">
                    <a:pos x="1" y="63"/>
                  </a:cxn>
                  <a:cxn ang="0">
                    <a:pos x="0" y="80"/>
                  </a:cxn>
                  <a:cxn ang="0">
                    <a:pos x="1" y="94"/>
                  </a:cxn>
                  <a:cxn ang="0">
                    <a:pos x="5" y="109"/>
                  </a:cxn>
                  <a:cxn ang="0">
                    <a:pos x="12" y="121"/>
                  </a:cxn>
                  <a:cxn ang="0">
                    <a:pos x="21" y="134"/>
                  </a:cxn>
                  <a:cxn ang="0">
                    <a:pos x="27" y="139"/>
                  </a:cxn>
                  <a:cxn ang="0">
                    <a:pos x="34" y="143"/>
                  </a:cxn>
                  <a:cxn ang="0">
                    <a:pos x="41" y="148"/>
                  </a:cxn>
                  <a:cxn ang="0">
                    <a:pos x="49" y="150"/>
                  </a:cxn>
                  <a:cxn ang="0">
                    <a:pos x="56" y="154"/>
                  </a:cxn>
                  <a:cxn ang="0">
                    <a:pos x="65" y="156"/>
                  </a:cxn>
                  <a:cxn ang="0">
                    <a:pos x="72" y="158"/>
                  </a:cxn>
                  <a:cxn ang="0">
                    <a:pos x="81" y="158"/>
                  </a:cxn>
                </a:cxnLst>
                <a:rect l="0" t="0" r="r" b="b"/>
                <a:pathLst>
                  <a:path w="163" h="158">
                    <a:moveTo>
                      <a:pt x="81" y="158"/>
                    </a:moveTo>
                    <a:lnTo>
                      <a:pt x="89" y="158"/>
                    </a:lnTo>
                    <a:lnTo>
                      <a:pt x="98" y="156"/>
                    </a:lnTo>
                    <a:lnTo>
                      <a:pt x="105" y="154"/>
                    </a:lnTo>
                    <a:lnTo>
                      <a:pt x="114" y="150"/>
                    </a:lnTo>
                    <a:lnTo>
                      <a:pt x="121" y="148"/>
                    </a:lnTo>
                    <a:lnTo>
                      <a:pt x="127" y="143"/>
                    </a:lnTo>
                    <a:lnTo>
                      <a:pt x="134" y="139"/>
                    </a:lnTo>
                    <a:lnTo>
                      <a:pt x="139" y="134"/>
                    </a:lnTo>
                    <a:lnTo>
                      <a:pt x="150" y="121"/>
                    </a:lnTo>
                    <a:lnTo>
                      <a:pt x="157" y="109"/>
                    </a:lnTo>
                    <a:lnTo>
                      <a:pt x="161" y="94"/>
                    </a:lnTo>
                    <a:lnTo>
                      <a:pt x="163" y="80"/>
                    </a:lnTo>
                    <a:lnTo>
                      <a:pt x="161" y="63"/>
                    </a:lnTo>
                    <a:lnTo>
                      <a:pt x="157" y="49"/>
                    </a:lnTo>
                    <a:lnTo>
                      <a:pt x="150" y="36"/>
                    </a:lnTo>
                    <a:lnTo>
                      <a:pt x="139" y="23"/>
                    </a:lnTo>
                    <a:lnTo>
                      <a:pt x="134" y="18"/>
                    </a:lnTo>
                    <a:lnTo>
                      <a:pt x="127" y="14"/>
                    </a:lnTo>
                    <a:lnTo>
                      <a:pt x="121" y="9"/>
                    </a:lnTo>
                    <a:lnTo>
                      <a:pt x="114" y="5"/>
                    </a:lnTo>
                    <a:lnTo>
                      <a:pt x="105" y="3"/>
                    </a:lnTo>
                    <a:lnTo>
                      <a:pt x="98" y="2"/>
                    </a:lnTo>
                    <a:lnTo>
                      <a:pt x="89" y="0"/>
                    </a:lnTo>
                    <a:lnTo>
                      <a:pt x="81" y="0"/>
                    </a:lnTo>
                    <a:lnTo>
                      <a:pt x="65" y="2"/>
                    </a:lnTo>
                    <a:lnTo>
                      <a:pt x="49" y="5"/>
                    </a:lnTo>
                    <a:lnTo>
                      <a:pt x="36" y="14"/>
                    </a:lnTo>
                    <a:lnTo>
                      <a:pt x="23" y="23"/>
                    </a:lnTo>
                    <a:lnTo>
                      <a:pt x="14" y="36"/>
                    </a:lnTo>
                    <a:lnTo>
                      <a:pt x="7" y="49"/>
                    </a:lnTo>
                    <a:lnTo>
                      <a:pt x="1" y="63"/>
                    </a:lnTo>
                    <a:lnTo>
                      <a:pt x="0" y="80"/>
                    </a:lnTo>
                    <a:lnTo>
                      <a:pt x="1" y="94"/>
                    </a:lnTo>
                    <a:lnTo>
                      <a:pt x="5" y="109"/>
                    </a:lnTo>
                    <a:lnTo>
                      <a:pt x="12" y="121"/>
                    </a:lnTo>
                    <a:lnTo>
                      <a:pt x="21" y="134"/>
                    </a:lnTo>
                    <a:lnTo>
                      <a:pt x="27" y="139"/>
                    </a:lnTo>
                    <a:lnTo>
                      <a:pt x="34" y="143"/>
                    </a:lnTo>
                    <a:lnTo>
                      <a:pt x="41" y="148"/>
                    </a:lnTo>
                    <a:lnTo>
                      <a:pt x="49" y="150"/>
                    </a:lnTo>
                    <a:lnTo>
                      <a:pt x="56" y="154"/>
                    </a:lnTo>
                    <a:lnTo>
                      <a:pt x="65" y="156"/>
                    </a:lnTo>
                    <a:lnTo>
                      <a:pt x="72" y="158"/>
                    </a:lnTo>
                    <a:lnTo>
                      <a:pt x="81" y="15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8" name="Freeform 142"/>
              <p:cNvSpPr>
                <a:spLocks/>
              </p:cNvSpPr>
              <p:nvPr/>
            </p:nvSpPr>
            <p:spPr bwMode="auto">
              <a:xfrm>
                <a:off x="2161" y="2641"/>
                <a:ext cx="123" cy="118"/>
              </a:xfrm>
              <a:custGeom>
                <a:avLst/>
                <a:gdLst/>
                <a:ahLst/>
                <a:cxnLst>
                  <a:cxn ang="0">
                    <a:pos x="0" y="60"/>
                  </a:cxn>
                  <a:cxn ang="0">
                    <a:pos x="1" y="47"/>
                  </a:cxn>
                  <a:cxn ang="0">
                    <a:pos x="3" y="36"/>
                  </a:cxn>
                  <a:cxn ang="0">
                    <a:pos x="9" y="27"/>
                  </a:cxn>
                  <a:cxn ang="0">
                    <a:pos x="16" y="18"/>
                  </a:cxn>
                  <a:cxn ang="0">
                    <a:pos x="25" y="11"/>
                  </a:cxn>
                  <a:cxn ang="0">
                    <a:pos x="36" y="5"/>
                  </a:cxn>
                  <a:cxn ang="0">
                    <a:pos x="49" y="2"/>
                  </a:cxn>
                  <a:cxn ang="0">
                    <a:pos x="61" y="0"/>
                  </a:cxn>
                  <a:cxn ang="0">
                    <a:pos x="74" y="2"/>
                  </a:cxn>
                  <a:cxn ang="0">
                    <a:pos x="85" y="5"/>
                  </a:cxn>
                  <a:cxn ang="0">
                    <a:pos x="96" y="11"/>
                  </a:cxn>
                  <a:cxn ang="0">
                    <a:pos x="107" y="18"/>
                  </a:cxn>
                  <a:cxn ang="0">
                    <a:pos x="114" y="27"/>
                  </a:cxn>
                  <a:cxn ang="0">
                    <a:pos x="119" y="36"/>
                  </a:cxn>
                  <a:cxn ang="0">
                    <a:pos x="121" y="47"/>
                  </a:cxn>
                  <a:cxn ang="0">
                    <a:pos x="123" y="60"/>
                  </a:cxn>
                  <a:cxn ang="0">
                    <a:pos x="121" y="72"/>
                  </a:cxn>
                  <a:cxn ang="0">
                    <a:pos x="117" y="83"/>
                  </a:cxn>
                  <a:cxn ang="0">
                    <a:pos x="112" y="92"/>
                  </a:cxn>
                  <a:cxn ang="0">
                    <a:pos x="105" y="101"/>
                  </a:cxn>
                  <a:cxn ang="0">
                    <a:pos x="96" y="109"/>
                  </a:cxn>
                  <a:cxn ang="0">
                    <a:pos x="85" y="114"/>
                  </a:cxn>
                  <a:cxn ang="0">
                    <a:pos x="74" y="116"/>
                  </a:cxn>
                  <a:cxn ang="0">
                    <a:pos x="61" y="118"/>
                  </a:cxn>
                  <a:cxn ang="0">
                    <a:pos x="49" y="116"/>
                  </a:cxn>
                  <a:cxn ang="0">
                    <a:pos x="36" y="114"/>
                  </a:cxn>
                  <a:cxn ang="0">
                    <a:pos x="25" y="109"/>
                  </a:cxn>
                  <a:cxn ang="0">
                    <a:pos x="16" y="99"/>
                  </a:cxn>
                  <a:cxn ang="0">
                    <a:pos x="9" y="90"/>
                  </a:cxn>
                  <a:cxn ang="0">
                    <a:pos x="3" y="81"/>
                  </a:cxn>
                  <a:cxn ang="0">
                    <a:pos x="1" y="70"/>
                  </a:cxn>
                  <a:cxn ang="0">
                    <a:pos x="0" y="60"/>
                  </a:cxn>
                </a:cxnLst>
                <a:rect l="0" t="0" r="r" b="b"/>
                <a:pathLst>
                  <a:path w="123" h="118">
                    <a:moveTo>
                      <a:pt x="0" y="60"/>
                    </a:moveTo>
                    <a:lnTo>
                      <a:pt x="1" y="47"/>
                    </a:lnTo>
                    <a:lnTo>
                      <a:pt x="3" y="36"/>
                    </a:lnTo>
                    <a:lnTo>
                      <a:pt x="9" y="27"/>
                    </a:lnTo>
                    <a:lnTo>
                      <a:pt x="16" y="18"/>
                    </a:lnTo>
                    <a:lnTo>
                      <a:pt x="25" y="11"/>
                    </a:lnTo>
                    <a:lnTo>
                      <a:pt x="36" y="5"/>
                    </a:lnTo>
                    <a:lnTo>
                      <a:pt x="49" y="2"/>
                    </a:lnTo>
                    <a:lnTo>
                      <a:pt x="61" y="0"/>
                    </a:lnTo>
                    <a:lnTo>
                      <a:pt x="74" y="2"/>
                    </a:lnTo>
                    <a:lnTo>
                      <a:pt x="85" y="5"/>
                    </a:lnTo>
                    <a:lnTo>
                      <a:pt x="96" y="11"/>
                    </a:lnTo>
                    <a:lnTo>
                      <a:pt x="107" y="18"/>
                    </a:lnTo>
                    <a:lnTo>
                      <a:pt x="114" y="27"/>
                    </a:lnTo>
                    <a:lnTo>
                      <a:pt x="119" y="36"/>
                    </a:lnTo>
                    <a:lnTo>
                      <a:pt x="121" y="47"/>
                    </a:lnTo>
                    <a:lnTo>
                      <a:pt x="123" y="60"/>
                    </a:lnTo>
                    <a:lnTo>
                      <a:pt x="121" y="72"/>
                    </a:lnTo>
                    <a:lnTo>
                      <a:pt x="117" y="83"/>
                    </a:lnTo>
                    <a:lnTo>
                      <a:pt x="112" y="92"/>
                    </a:lnTo>
                    <a:lnTo>
                      <a:pt x="105" y="101"/>
                    </a:lnTo>
                    <a:lnTo>
                      <a:pt x="96" y="109"/>
                    </a:lnTo>
                    <a:lnTo>
                      <a:pt x="85" y="114"/>
                    </a:lnTo>
                    <a:lnTo>
                      <a:pt x="74" y="116"/>
                    </a:lnTo>
                    <a:lnTo>
                      <a:pt x="61" y="118"/>
                    </a:lnTo>
                    <a:lnTo>
                      <a:pt x="49" y="116"/>
                    </a:lnTo>
                    <a:lnTo>
                      <a:pt x="36" y="114"/>
                    </a:lnTo>
                    <a:lnTo>
                      <a:pt x="25" y="109"/>
                    </a:lnTo>
                    <a:lnTo>
                      <a:pt x="16" y="99"/>
                    </a:lnTo>
                    <a:lnTo>
                      <a:pt x="9" y="90"/>
                    </a:lnTo>
                    <a:lnTo>
                      <a:pt x="3" y="81"/>
                    </a:lnTo>
                    <a:lnTo>
                      <a:pt x="1" y="70"/>
                    </a:lnTo>
                    <a:lnTo>
                      <a:pt x="0" y="60"/>
                    </a:lnTo>
                    <a:close/>
                  </a:path>
                </a:pathLst>
              </a:custGeom>
              <a:solidFill>
                <a:srgbClr val="9E3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9" name="Freeform 143"/>
              <p:cNvSpPr>
                <a:spLocks/>
              </p:cNvSpPr>
              <p:nvPr/>
            </p:nvSpPr>
            <p:spPr bwMode="auto">
              <a:xfrm>
                <a:off x="1733" y="2635"/>
                <a:ext cx="221" cy="214"/>
              </a:xfrm>
              <a:custGeom>
                <a:avLst/>
                <a:gdLst/>
                <a:ahLst/>
                <a:cxnLst>
                  <a:cxn ang="0">
                    <a:pos x="110" y="214"/>
                  </a:cxn>
                  <a:cxn ang="0">
                    <a:pos x="121" y="214"/>
                  </a:cxn>
                  <a:cxn ang="0">
                    <a:pos x="132" y="212"/>
                  </a:cxn>
                  <a:cxn ang="0">
                    <a:pos x="143" y="209"/>
                  </a:cxn>
                  <a:cxn ang="0">
                    <a:pos x="152" y="205"/>
                  </a:cxn>
                  <a:cxn ang="0">
                    <a:pos x="163" y="202"/>
                  </a:cxn>
                  <a:cxn ang="0">
                    <a:pos x="172" y="196"/>
                  </a:cxn>
                  <a:cxn ang="0">
                    <a:pos x="181" y="189"/>
                  </a:cxn>
                  <a:cxn ang="0">
                    <a:pos x="188" y="182"/>
                  </a:cxn>
                  <a:cxn ang="0">
                    <a:pos x="201" y="165"/>
                  </a:cxn>
                  <a:cxn ang="0">
                    <a:pos x="212" y="147"/>
                  </a:cxn>
                  <a:cxn ang="0">
                    <a:pos x="219" y="127"/>
                  </a:cxn>
                  <a:cxn ang="0">
                    <a:pos x="221" y="107"/>
                  </a:cxn>
                  <a:cxn ang="0">
                    <a:pos x="219" y="86"/>
                  </a:cxn>
                  <a:cxn ang="0">
                    <a:pos x="212" y="67"/>
                  </a:cxn>
                  <a:cxn ang="0">
                    <a:pos x="201" y="49"/>
                  </a:cxn>
                  <a:cxn ang="0">
                    <a:pos x="188" y="33"/>
                  </a:cxn>
                  <a:cxn ang="0">
                    <a:pos x="181" y="26"/>
                  </a:cxn>
                  <a:cxn ang="0">
                    <a:pos x="172" y="18"/>
                  </a:cxn>
                  <a:cxn ang="0">
                    <a:pos x="163" y="13"/>
                  </a:cxn>
                  <a:cxn ang="0">
                    <a:pos x="152" y="8"/>
                  </a:cxn>
                  <a:cxn ang="0">
                    <a:pos x="143" y="6"/>
                  </a:cxn>
                  <a:cxn ang="0">
                    <a:pos x="132" y="2"/>
                  </a:cxn>
                  <a:cxn ang="0">
                    <a:pos x="121" y="0"/>
                  </a:cxn>
                  <a:cxn ang="0">
                    <a:pos x="110" y="0"/>
                  </a:cxn>
                  <a:cxn ang="0">
                    <a:pos x="88" y="2"/>
                  </a:cxn>
                  <a:cxn ang="0">
                    <a:pos x="67" y="9"/>
                  </a:cxn>
                  <a:cxn ang="0">
                    <a:pos x="49" y="18"/>
                  </a:cxn>
                  <a:cxn ang="0">
                    <a:pos x="32" y="31"/>
                  </a:cxn>
                  <a:cxn ang="0">
                    <a:pos x="18" y="47"/>
                  </a:cxn>
                  <a:cxn ang="0">
                    <a:pos x="9" y="66"/>
                  </a:cxn>
                  <a:cxn ang="0">
                    <a:pos x="1" y="86"/>
                  </a:cxn>
                  <a:cxn ang="0">
                    <a:pos x="0" y="107"/>
                  </a:cxn>
                  <a:cxn ang="0">
                    <a:pos x="1" y="127"/>
                  </a:cxn>
                  <a:cxn ang="0">
                    <a:pos x="7" y="147"/>
                  </a:cxn>
                  <a:cxn ang="0">
                    <a:pos x="18" y="165"/>
                  </a:cxn>
                  <a:cxn ang="0">
                    <a:pos x="30" y="182"/>
                  </a:cxn>
                  <a:cxn ang="0">
                    <a:pos x="39" y="189"/>
                  </a:cxn>
                  <a:cxn ang="0">
                    <a:pos x="49" y="196"/>
                  </a:cxn>
                  <a:cxn ang="0">
                    <a:pos x="58" y="202"/>
                  </a:cxn>
                  <a:cxn ang="0">
                    <a:pos x="67" y="205"/>
                  </a:cxn>
                  <a:cxn ang="0">
                    <a:pos x="78" y="209"/>
                  </a:cxn>
                  <a:cxn ang="0">
                    <a:pos x="88" y="212"/>
                  </a:cxn>
                  <a:cxn ang="0">
                    <a:pos x="99" y="214"/>
                  </a:cxn>
                  <a:cxn ang="0">
                    <a:pos x="110" y="214"/>
                  </a:cxn>
                </a:cxnLst>
                <a:rect l="0" t="0" r="r" b="b"/>
                <a:pathLst>
                  <a:path w="221" h="214">
                    <a:moveTo>
                      <a:pt x="110" y="214"/>
                    </a:moveTo>
                    <a:lnTo>
                      <a:pt x="121" y="214"/>
                    </a:lnTo>
                    <a:lnTo>
                      <a:pt x="132" y="212"/>
                    </a:lnTo>
                    <a:lnTo>
                      <a:pt x="143" y="209"/>
                    </a:lnTo>
                    <a:lnTo>
                      <a:pt x="152" y="205"/>
                    </a:lnTo>
                    <a:lnTo>
                      <a:pt x="163" y="202"/>
                    </a:lnTo>
                    <a:lnTo>
                      <a:pt x="172" y="196"/>
                    </a:lnTo>
                    <a:lnTo>
                      <a:pt x="181" y="189"/>
                    </a:lnTo>
                    <a:lnTo>
                      <a:pt x="188" y="182"/>
                    </a:lnTo>
                    <a:lnTo>
                      <a:pt x="201" y="165"/>
                    </a:lnTo>
                    <a:lnTo>
                      <a:pt x="212" y="147"/>
                    </a:lnTo>
                    <a:lnTo>
                      <a:pt x="219" y="127"/>
                    </a:lnTo>
                    <a:lnTo>
                      <a:pt x="221" y="107"/>
                    </a:lnTo>
                    <a:lnTo>
                      <a:pt x="219" y="86"/>
                    </a:lnTo>
                    <a:lnTo>
                      <a:pt x="212" y="67"/>
                    </a:lnTo>
                    <a:lnTo>
                      <a:pt x="201" y="49"/>
                    </a:lnTo>
                    <a:lnTo>
                      <a:pt x="188" y="33"/>
                    </a:lnTo>
                    <a:lnTo>
                      <a:pt x="181" y="26"/>
                    </a:lnTo>
                    <a:lnTo>
                      <a:pt x="172" y="18"/>
                    </a:lnTo>
                    <a:lnTo>
                      <a:pt x="163" y="13"/>
                    </a:lnTo>
                    <a:lnTo>
                      <a:pt x="152" y="8"/>
                    </a:lnTo>
                    <a:lnTo>
                      <a:pt x="143" y="6"/>
                    </a:lnTo>
                    <a:lnTo>
                      <a:pt x="132" y="2"/>
                    </a:lnTo>
                    <a:lnTo>
                      <a:pt x="121" y="0"/>
                    </a:lnTo>
                    <a:lnTo>
                      <a:pt x="110" y="0"/>
                    </a:lnTo>
                    <a:lnTo>
                      <a:pt x="88" y="2"/>
                    </a:lnTo>
                    <a:lnTo>
                      <a:pt x="67" y="9"/>
                    </a:lnTo>
                    <a:lnTo>
                      <a:pt x="49" y="18"/>
                    </a:lnTo>
                    <a:lnTo>
                      <a:pt x="32" y="31"/>
                    </a:lnTo>
                    <a:lnTo>
                      <a:pt x="18" y="47"/>
                    </a:lnTo>
                    <a:lnTo>
                      <a:pt x="9" y="66"/>
                    </a:lnTo>
                    <a:lnTo>
                      <a:pt x="1" y="86"/>
                    </a:lnTo>
                    <a:lnTo>
                      <a:pt x="0" y="107"/>
                    </a:lnTo>
                    <a:lnTo>
                      <a:pt x="1" y="127"/>
                    </a:lnTo>
                    <a:lnTo>
                      <a:pt x="7" y="147"/>
                    </a:lnTo>
                    <a:lnTo>
                      <a:pt x="18" y="165"/>
                    </a:lnTo>
                    <a:lnTo>
                      <a:pt x="30" y="182"/>
                    </a:lnTo>
                    <a:lnTo>
                      <a:pt x="39" y="189"/>
                    </a:lnTo>
                    <a:lnTo>
                      <a:pt x="49" y="196"/>
                    </a:lnTo>
                    <a:lnTo>
                      <a:pt x="58" y="202"/>
                    </a:lnTo>
                    <a:lnTo>
                      <a:pt x="67" y="205"/>
                    </a:lnTo>
                    <a:lnTo>
                      <a:pt x="78" y="209"/>
                    </a:lnTo>
                    <a:lnTo>
                      <a:pt x="88" y="212"/>
                    </a:lnTo>
                    <a:lnTo>
                      <a:pt x="99" y="214"/>
                    </a:lnTo>
                    <a:lnTo>
                      <a:pt x="110"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0" name="Freeform 144"/>
              <p:cNvSpPr>
                <a:spLocks/>
              </p:cNvSpPr>
              <p:nvPr/>
            </p:nvSpPr>
            <p:spPr bwMode="auto">
              <a:xfrm>
                <a:off x="1753" y="2655"/>
                <a:ext cx="181" cy="174"/>
              </a:xfrm>
              <a:custGeom>
                <a:avLst/>
                <a:gdLst/>
                <a:ahLst/>
                <a:cxnLst>
                  <a:cxn ang="0">
                    <a:pos x="0" y="87"/>
                  </a:cxn>
                  <a:cxn ang="0">
                    <a:pos x="1" y="71"/>
                  </a:cxn>
                  <a:cxn ang="0">
                    <a:pos x="7" y="55"/>
                  </a:cxn>
                  <a:cxn ang="0">
                    <a:pos x="14" y="40"/>
                  </a:cxn>
                  <a:cxn ang="0">
                    <a:pos x="25" y="27"/>
                  </a:cxn>
                  <a:cxn ang="0">
                    <a:pos x="32" y="20"/>
                  </a:cxn>
                  <a:cxn ang="0">
                    <a:pos x="38" y="15"/>
                  </a:cxn>
                  <a:cxn ang="0">
                    <a:pos x="47" y="11"/>
                  </a:cxn>
                  <a:cxn ang="0">
                    <a:pos x="54" y="7"/>
                  </a:cxn>
                  <a:cxn ang="0">
                    <a:pos x="63" y="4"/>
                  </a:cxn>
                  <a:cxn ang="0">
                    <a:pos x="72" y="2"/>
                  </a:cxn>
                  <a:cxn ang="0">
                    <a:pos x="81" y="0"/>
                  </a:cxn>
                  <a:cxn ang="0">
                    <a:pos x="90" y="0"/>
                  </a:cxn>
                  <a:cxn ang="0">
                    <a:pos x="99" y="0"/>
                  </a:cxn>
                  <a:cxn ang="0">
                    <a:pos x="108" y="2"/>
                  </a:cxn>
                  <a:cxn ang="0">
                    <a:pos x="116" y="4"/>
                  </a:cxn>
                  <a:cxn ang="0">
                    <a:pos x="125" y="7"/>
                  </a:cxn>
                  <a:cxn ang="0">
                    <a:pos x="134" y="11"/>
                  </a:cxn>
                  <a:cxn ang="0">
                    <a:pos x="141" y="15"/>
                  </a:cxn>
                  <a:cxn ang="0">
                    <a:pos x="148" y="20"/>
                  </a:cxn>
                  <a:cxn ang="0">
                    <a:pos x="156" y="27"/>
                  </a:cxn>
                  <a:cxn ang="0">
                    <a:pos x="166" y="40"/>
                  </a:cxn>
                  <a:cxn ang="0">
                    <a:pos x="174" y="55"/>
                  </a:cxn>
                  <a:cxn ang="0">
                    <a:pos x="179" y="71"/>
                  </a:cxn>
                  <a:cxn ang="0">
                    <a:pos x="181" y="87"/>
                  </a:cxn>
                  <a:cxn ang="0">
                    <a:pos x="179" y="105"/>
                  </a:cxn>
                  <a:cxn ang="0">
                    <a:pos x="174" y="120"/>
                  </a:cxn>
                  <a:cxn ang="0">
                    <a:pos x="165" y="136"/>
                  </a:cxn>
                  <a:cxn ang="0">
                    <a:pos x="154" y="149"/>
                  </a:cxn>
                  <a:cxn ang="0">
                    <a:pos x="141" y="160"/>
                  </a:cxn>
                  <a:cxn ang="0">
                    <a:pos x="125" y="167"/>
                  </a:cxn>
                  <a:cxn ang="0">
                    <a:pos x="108" y="173"/>
                  </a:cxn>
                  <a:cxn ang="0">
                    <a:pos x="90" y="174"/>
                  </a:cxn>
                  <a:cxn ang="0">
                    <a:pos x="81" y="174"/>
                  </a:cxn>
                  <a:cxn ang="0">
                    <a:pos x="72" y="173"/>
                  </a:cxn>
                  <a:cxn ang="0">
                    <a:pos x="63" y="171"/>
                  </a:cxn>
                  <a:cxn ang="0">
                    <a:pos x="54" y="167"/>
                  </a:cxn>
                  <a:cxn ang="0">
                    <a:pos x="47" y="163"/>
                  </a:cxn>
                  <a:cxn ang="0">
                    <a:pos x="38" y="160"/>
                  </a:cxn>
                  <a:cxn ang="0">
                    <a:pos x="32" y="154"/>
                  </a:cxn>
                  <a:cxn ang="0">
                    <a:pos x="25" y="147"/>
                  </a:cxn>
                  <a:cxn ang="0">
                    <a:pos x="14" y="134"/>
                  </a:cxn>
                  <a:cxn ang="0">
                    <a:pos x="7" y="120"/>
                  </a:cxn>
                  <a:cxn ang="0">
                    <a:pos x="1" y="104"/>
                  </a:cxn>
                  <a:cxn ang="0">
                    <a:pos x="0" y="87"/>
                  </a:cxn>
                </a:cxnLst>
                <a:rect l="0" t="0" r="r" b="b"/>
                <a:pathLst>
                  <a:path w="181" h="174">
                    <a:moveTo>
                      <a:pt x="0" y="87"/>
                    </a:moveTo>
                    <a:lnTo>
                      <a:pt x="1" y="71"/>
                    </a:lnTo>
                    <a:lnTo>
                      <a:pt x="7" y="55"/>
                    </a:lnTo>
                    <a:lnTo>
                      <a:pt x="14" y="40"/>
                    </a:lnTo>
                    <a:lnTo>
                      <a:pt x="25" y="27"/>
                    </a:lnTo>
                    <a:lnTo>
                      <a:pt x="32" y="20"/>
                    </a:lnTo>
                    <a:lnTo>
                      <a:pt x="38" y="15"/>
                    </a:lnTo>
                    <a:lnTo>
                      <a:pt x="47" y="11"/>
                    </a:lnTo>
                    <a:lnTo>
                      <a:pt x="54" y="7"/>
                    </a:lnTo>
                    <a:lnTo>
                      <a:pt x="63" y="4"/>
                    </a:lnTo>
                    <a:lnTo>
                      <a:pt x="72" y="2"/>
                    </a:lnTo>
                    <a:lnTo>
                      <a:pt x="81" y="0"/>
                    </a:lnTo>
                    <a:lnTo>
                      <a:pt x="90" y="0"/>
                    </a:lnTo>
                    <a:lnTo>
                      <a:pt x="99" y="0"/>
                    </a:lnTo>
                    <a:lnTo>
                      <a:pt x="108" y="2"/>
                    </a:lnTo>
                    <a:lnTo>
                      <a:pt x="116" y="4"/>
                    </a:lnTo>
                    <a:lnTo>
                      <a:pt x="125" y="7"/>
                    </a:lnTo>
                    <a:lnTo>
                      <a:pt x="134" y="11"/>
                    </a:lnTo>
                    <a:lnTo>
                      <a:pt x="141" y="15"/>
                    </a:lnTo>
                    <a:lnTo>
                      <a:pt x="148" y="20"/>
                    </a:lnTo>
                    <a:lnTo>
                      <a:pt x="156" y="27"/>
                    </a:lnTo>
                    <a:lnTo>
                      <a:pt x="166" y="40"/>
                    </a:lnTo>
                    <a:lnTo>
                      <a:pt x="174" y="55"/>
                    </a:lnTo>
                    <a:lnTo>
                      <a:pt x="179" y="71"/>
                    </a:lnTo>
                    <a:lnTo>
                      <a:pt x="181" y="87"/>
                    </a:lnTo>
                    <a:lnTo>
                      <a:pt x="179" y="105"/>
                    </a:lnTo>
                    <a:lnTo>
                      <a:pt x="174" y="120"/>
                    </a:lnTo>
                    <a:lnTo>
                      <a:pt x="165" y="136"/>
                    </a:lnTo>
                    <a:lnTo>
                      <a:pt x="154" y="149"/>
                    </a:lnTo>
                    <a:lnTo>
                      <a:pt x="141" y="160"/>
                    </a:lnTo>
                    <a:lnTo>
                      <a:pt x="125" y="167"/>
                    </a:lnTo>
                    <a:lnTo>
                      <a:pt x="108" y="173"/>
                    </a:lnTo>
                    <a:lnTo>
                      <a:pt x="90" y="174"/>
                    </a:lnTo>
                    <a:lnTo>
                      <a:pt x="81" y="174"/>
                    </a:lnTo>
                    <a:lnTo>
                      <a:pt x="72" y="173"/>
                    </a:lnTo>
                    <a:lnTo>
                      <a:pt x="63" y="171"/>
                    </a:lnTo>
                    <a:lnTo>
                      <a:pt x="54" y="167"/>
                    </a:lnTo>
                    <a:lnTo>
                      <a:pt x="47" y="163"/>
                    </a:lnTo>
                    <a:lnTo>
                      <a:pt x="38" y="160"/>
                    </a:lnTo>
                    <a:lnTo>
                      <a:pt x="32" y="154"/>
                    </a:lnTo>
                    <a:lnTo>
                      <a:pt x="25" y="147"/>
                    </a:lnTo>
                    <a:lnTo>
                      <a:pt x="14" y="134"/>
                    </a:lnTo>
                    <a:lnTo>
                      <a:pt x="7" y="120"/>
                    </a:lnTo>
                    <a:lnTo>
                      <a:pt x="1" y="104"/>
                    </a:lnTo>
                    <a:lnTo>
                      <a:pt x="0" y="8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1" name="Freeform 145"/>
              <p:cNvSpPr>
                <a:spLocks/>
              </p:cNvSpPr>
              <p:nvPr/>
            </p:nvSpPr>
            <p:spPr bwMode="auto">
              <a:xfrm>
                <a:off x="1753" y="2655"/>
                <a:ext cx="181" cy="174"/>
              </a:xfrm>
              <a:custGeom>
                <a:avLst/>
                <a:gdLst/>
                <a:ahLst/>
                <a:cxnLst>
                  <a:cxn ang="0">
                    <a:pos x="0" y="87"/>
                  </a:cxn>
                  <a:cxn ang="0">
                    <a:pos x="1" y="71"/>
                  </a:cxn>
                  <a:cxn ang="0">
                    <a:pos x="7" y="55"/>
                  </a:cxn>
                  <a:cxn ang="0">
                    <a:pos x="14" y="40"/>
                  </a:cxn>
                  <a:cxn ang="0">
                    <a:pos x="25" y="27"/>
                  </a:cxn>
                  <a:cxn ang="0">
                    <a:pos x="32" y="20"/>
                  </a:cxn>
                  <a:cxn ang="0">
                    <a:pos x="38" y="15"/>
                  </a:cxn>
                  <a:cxn ang="0">
                    <a:pos x="47" y="11"/>
                  </a:cxn>
                  <a:cxn ang="0">
                    <a:pos x="54" y="7"/>
                  </a:cxn>
                  <a:cxn ang="0">
                    <a:pos x="63" y="4"/>
                  </a:cxn>
                  <a:cxn ang="0">
                    <a:pos x="72" y="2"/>
                  </a:cxn>
                  <a:cxn ang="0">
                    <a:pos x="81" y="0"/>
                  </a:cxn>
                  <a:cxn ang="0">
                    <a:pos x="90" y="0"/>
                  </a:cxn>
                  <a:cxn ang="0">
                    <a:pos x="99" y="0"/>
                  </a:cxn>
                  <a:cxn ang="0">
                    <a:pos x="108" y="2"/>
                  </a:cxn>
                  <a:cxn ang="0">
                    <a:pos x="116" y="4"/>
                  </a:cxn>
                  <a:cxn ang="0">
                    <a:pos x="125" y="7"/>
                  </a:cxn>
                  <a:cxn ang="0">
                    <a:pos x="134" y="11"/>
                  </a:cxn>
                  <a:cxn ang="0">
                    <a:pos x="141" y="15"/>
                  </a:cxn>
                  <a:cxn ang="0">
                    <a:pos x="148" y="20"/>
                  </a:cxn>
                  <a:cxn ang="0">
                    <a:pos x="156" y="27"/>
                  </a:cxn>
                  <a:cxn ang="0">
                    <a:pos x="166" y="40"/>
                  </a:cxn>
                  <a:cxn ang="0">
                    <a:pos x="174" y="55"/>
                  </a:cxn>
                  <a:cxn ang="0">
                    <a:pos x="179" y="71"/>
                  </a:cxn>
                  <a:cxn ang="0">
                    <a:pos x="181" y="87"/>
                  </a:cxn>
                  <a:cxn ang="0">
                    <a:pos x="179" y="105"/>
                  </a:cxn>
                  <a:cxn ang="0">
                    <a:pos x="174" y="120"/>
                  </a:cxn>
                  <a:cxn ang="0">
                    <a:pos x="165" y="136"/>
                  </a:cxn>
                  <a:cxn ang="0">
                    <a:pos x="154" y="149"/>
                  </a:cxn>
                  <a:cxn ang="0">
                    <a:pos x="141" y="160"/>
                  </a:cxn>
                  <a:cxn ang="0">
                    <a:pos x="125" y="167"/>
                  </a:cxn>
                  <a:cxn ang="0">
                    <a:pos x="108" y="173"/>
                  </a:cxn>
                  <a:cxn ang="0">
                    <a:pos x="90" y="174"/>
                  </a:cxn>
                  <a:cxn ang="0">
                    <a:pos x="81" y="174"/>
                  </a:cxn>
                  <a:cxn ang="0">
                    <a:pos x="72" y="173"/>
                  </a:cxn>
                  <a:cxn ang="0">
                    <a:pos x="63" y="171"/>
                  </a:cxn>
                  <a:cxn ang="0">
                    <a:pos x="54" y="167"/>
                  </a:cxn>
                  <a:cxn ang="0">
                    <a:pos x="47" y="163"/>
                  </a:cxn>
                  <a:cxn ang="0">
                    <a:pos x="38" y="160"/>
                  </a:cxn>
                  <a:cxn ang="0">
                    <a:pos x="32" y="154"/>
                  </a:cxn>
                  <a:cxn ang="0">
                    <a:pos x="25" y="147"/>
                  </a:cxn>
                  <a:cxn ang="0">
                    <a:pos x="14" y="134"/>
                  </a:cxn>
                  <a:cxn ang="0">
                    <a:pos x="7" y="120"/>
                  </a:cxn>
                  <a:cxn ang="0">
                    <a:pos x="1" y="104"/>
                  </a:cxn>
                  <a:cxn ang="0">
                    <a:pos x="0" y="87"/>
                  </a:cxn>
                </a:cxnLst>
                <a:rect l="0" t="0" r="r" b="b"/>
                <a:pathLst>
                  <a:path w="181" h="174">
                    <a:moveTo>
                      <a:pt x="0" y="87"/>
                    </a:moveTo>
                    <a:lnTo>
                      <a:pt x="1" y="71"/>
                    </a:lnTo>
                    <a:lnTo>
                      <a:pt x="7" y="55"/>
                    </a:lnTo>
                    <a:lnTo>
                      <a:pt x="14" y="40"/>
                    </a:lnTo>
                    <a:lnTo>
                      <a:pt x="25" y="27"/>
                    </a:lnTo>
                    <a:lnTo>
                      <a:pt x="32" y="20"/>
                    </a:lnTo>
                    <a:lnTo>
                      <a:pt x="38" y="15"/>
                    </a:lnTo>
                    <a:lnTo>
                      <a:pt x="47" y="11"/>
                    </a:lnTo>
                    <a:lnTo>
                      <a:pt x="54" y="7"/>
                    </a:lnTo>
                    <a:lnTo>
                      <a:pt x="63" y="4"/>
                    </a:lnTo>
                    <a:lnTo>
                      <a:pt x="72" y="2"/>
                    </a:lnTo>
                    <a:lnTo>
                      <a:pt x="81" y="0"/>
                    </a:lnTo>
                    <a:lnTo>
                      <a:pt x="90" y="0"/>
                    </a:lnTo>
                    <a:lnTo>
                      <a:pt x="99" y="0"/>
                    </a:lnTo>
                    <a:lnTo>
                      <a:pt x="108" y="2"/>
                    </a:lnTo>
                    <a:lnTo>
                      <a:pt x="116" y="4"/>
                    </a:lnTo>
                    <a:lnTo>
                      <a:pt x="125" y="7"/>
                    </a:lnTo>
                    <a:lnTo>
                      <a:pt x="134" y="11"/>
                    </a:lnTo>
                    <a:lnTo>
                      <a:pt x="141" y="15"/>
                    </a:lnTo>
                    <a:lnTo>
                      <a:pt x="148" y="20"/>
                    </a:lnTo>
                    <a:lnTo>
                      <a:pt x="156" y="27"/>
                    </a:lnTo>
                    <a:lnTo>
                      <a:pt x="166" y="40"/>
                    </a:lnTo>
                    <a:lnTo>
                      <a:pt x="174" y="55"/>
                    </a:lnTo>
                    <a:lnTo>
                      <a:pt x="179" y="71"/>
                    </a:lnTo>
                    <a:lnTo>
                      <a:pt x="181" y="87"/>
                    </a:lnTo>
                    <a:lnTo>
                      <a:pt x="179" y="105"/>
                    </a:lnTo>
                    <a:lnTo>
                      <a:pt x="174" y="120"/>
                    </a:lnTo>
                    <a:lnTo>
                      <a:pt x="165" y="136"/>
                    </a:lnTo>
                    <a:lnTo>
                      <a:pt x="154" y="149"/>
                    </a:lnTo>
                    <a:lnTo>
                      <a:pt x="141" y="160"/>
                    </a:lnTo>
                    <a:lnTo>
                      <a:pt x="125" y="167"/>
                    </a:lnTo>
                    <a:lnTo>
                      <a:pt x="108" y="173"/>
                    </a:lnTo>
                    <a:lnTo>
                      <a:pt x="90" y="174"/>
                    </a:lnTo>
                    <a:lnTo>
                      <a:pt x="81" y="174"/>
                    </a:lnTo>
                    <a:lnTo>
                      <a:pt x="72" y="173"/>
                    </a:lnTo>
                    <a:lnTo>
                      <a:pt x="63" y="171"/>
                    </a:lnTo>
                    <a:lnTo>
                      <a:pt x="54" y="167"/>
                    </a:lnTo>
                    <a:lnTo>
                      <a:pt x="47" y="163"/>
                    </a:lnTo>
                    <a:lnTo>
                      <a:pt x="38" y="160"/>
                    </a:lnTo>
                    <a:lnTo>
                      <a:pt x="32" y="154"/>
                    </a:lnTo>
                    <a:lnTo>
                      <a:pt x="25" y="147"/>
                    </a:lnTo>
                    <a:lnTo>
                      <a:pt x="14" y="134"/>
                    </a:lnTo>
                    <a:lnTo>
                      <a:pt x="7" y="120"/>
                    </a:lnTo>
                    <a:lnTo>
                      <a:pt x="1" y="104"/>
                    </a:lnTo>
                    <a:lnTo>
                      <a:pt x="0" y="8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2" name="Freeform 146"/>
              <p:cNvSpPr>
                <a:spLocks/>
              </p:cNvSpPr>
              <p:nvPr/>
            </p:nvSpPr>
            <p:spPr bwMode="auto">
              <a:xfrm>
                <a:off x="1753" y="2655"/>
                <a:ext cx="83" cy="174"/>
              </a:xfrm>
              <a:custGeom>
                <a:avLst/>
                <a:gdLst/>
                <a:ahLst/>
                <a:cxnLst>
                  <a:cxn ang="0">
                    <a:pos x="83" y="0"/>
                  </a:cxn>
                  <a:cxn ang="0">
                    <a:pos x="76" y="2"/>
                  </a:cxn>
                  <a:cxn ang="0">
                    <a:pos x="67" y="2"/>
                  </a:cxn>
                  <a:cxn ang="0">
                    <a:pos x="59" y="6"/>
                  </a:cxn>
                  <a:cxn ang="0">
                    <a:pos x="52" y="7"/>
                  </a:cxn>
                  <a:cxn ang="0">
                    <a:pos x="45" y="13"/>
                  </a:cxn>
                  <a:cxn ang="0">
                    <a:pos x="38" y="17"/>
                  </a:cxn>
                  <a:cxn ang="0">
                    <a:pos x="30" y="22"/>
                  </a:cxn>
                  <a:cxn ang="0">
                    <a:pos x="25" y="27"/>
                  </a:cxn>
                  <a:cxn ang="0">
                    <a:pos x="14" y="40"/>
                  </a:cxn>
                  <a:cxn ang="0">
                    <a:pos x="7" y="55"/>
                  </a:cxn>
                  <a:cxn ang="0">
                    <a:pos x="1" y="71"/>
                  </a:cxn>
                  <a:cxn ang="0">
                    <a:pos x="0" y="87"/>
                  </a:cxn>
                  <a:cxn ang="0">
                    <a:pos x="1" y="104"/>
                  </a:cxn>
                  <a:cxn ang="0">
                    <a:pos x="7" y="120"/>
                  </a:cxn>
                  <a:cxn ang="0">
                    <a:pos x="14" y="134"/>
                  </a:cxn>
                  <a:cxn ang="0">
                    <a:pos x="25" y="147"/>
                  </a:cxn>
                  <a:cxn ang="0">
                    <a:pos x="30" y="153"/>
                  </a:cxn>
                  <a:cxn ang="0">
                    <a:pos x="36" y="156"/>
                  </a:cxn>
                  <a:cxn ang="0">
                    <a:pos x="43" y="162"/>
                  </a:cxn>
                  <a:cxn ang="0">
                    <a:pos x="50" y="165"/>
                  </a:cxn>
                  <a:cxn ang="0">
                    <a:pos x="56" y="167"/>
                  </a:cxn>
                  <a:cxn ang="0">
                    <a:pos x="63" y="171"/>
                  </a:cxn>
                  <a:cxn ang="0">
                    <a:pos x="72" y="173"/>
                  </a:cxn>
                  <a:cxn ang="0">
                    <a:pos x="79" y="174"/>
                  </a:cxn>
                  <a:cxn ang="0">
                    <a:pos x="58" y="145"/>
                  </a:cxn>
                  <a:cxn ang="0">
                    <a:pos x="47" y="118"/>
                  </a:cxn>
                  <a:cxn ang="0">
                    <a:pos x="43" y="93"/>
                  </a:cxn>
                  <a:cxn ang="0">
                    <a:pos x="47" y="67"/>
                  </a:cxn>
                  <a:cxn ang="0">
                    <a:pos x="54" y="46"/>
                  </a:cxn>
                  <a:cxn ang="0">
                    <a:pos x="63" y="27"/>
                  </a:cxn>
                  <a:cxn ang="0">
                    <a:pos x="74" y="11"/>
                  </a:cxn>
                  <a:cxn ang="0">
                    <a:pos x="83" y="0"/>
                  </a:cxn>
                </a:cxnLst>
                <a:rect l="0" t="0" r="r" b="b"/>
                <a:pathLst>
                  <a:path w="83" h="174">
                    <a:moveTo>
                      <a:pt x="83" y="0"/>
                    </a:moveTo>
                    <a:lnTo>
                      <a:pt x="76" y="2"/>
                    </a:lnTo>
                    <a:lnTo>
                      <a:pt x="67" y="2"/>
                    </a:lnTo>
                    <a:lnTo>
                      <a:pt x="59" y="6"/>
                    </a:lnTo>
                    <a:lnTo>
                      <a:pt x="52" y="7"/>
                    </a:lnTo>
                    <a:lnTo>
                      <a:pt x="45" y="13"/>
                    </a:lnTo>
                    <a:lnTo>
                      <a:pt x="38" y="17"/>
                    </a:lnTo>
                    <a:lnTo>
                      <a:pt x="30" y="22"/>
                    </a:lnTo>
                    <a:lnTo>
                      <a:pt x="25" y="27"/>
                    </a:lnTo>
                    <a:lnTo>
                      <a:pt x="14" y="40"/>
                    </a:lnTo>
                    <a:lnTo>
                      <a:pt x="7" y="55"/>
                    </a:lnTo>
                    <a:lnTo>
                      <a:pt x="1" y="71"/>
                    </a:lnTo>
                    <a:lnTo>
                      <a:pt x="0" y="87"/>
                    </a:lnTo>
                    <a:lnTo>
                      <a:pt x="1" y="104"/>
                    </a:lnTo>
                    <a:lnTo>
                      <a:pt x="7" y="120"/>
                    </a:lnTo>
                    <a:lnTo>
                      <a:pt x="14" y="134"/>
                    </a:lnTo>
                    <a:lnTo>
                      <a:pt x="25" y="147"/>
                    </a:lnTo>
                    <a:lnTo>
                      <a:pt x="30" y="153"/>
                    </a:lnTo>
                    <a:lnTo>
                      <a:pt x="36" y="156"/>
                    </a:lnTo>
                    <a:lnTo>
                      <a:pt x="43" y="162"/>
                    </a:lnTo>
                    <a:lnTo>
                      <a:pt x="50" y="165"/>
                    </a:lnTo>
                    <a:lnTo>
                      <a:pt x="56" y="167"/>
                    </a:lnTo>
                    <a:lnTo>
                      <a:pt x="63" y="171"/>
                    </a:lnTo>
                    <a:lnTo>
                      <a:pt x="72" y="173"/>
                    </a:lnTo>
                    <a:lnTo>
                      <a:pt x="79" y="174"/>
                    </a:lnTo>
                    <a:lnTo>
                      <a:pt x="58" y="145"/>
                    </a:lnTo>
                    <a:lnTo>
                      <a:pt x="47" y="118"/>
                    </a:lnTo>
                    <a:lnTo>
                      <a:pt x="43" y="93"/>
                    </a:lnTo>
                    <a:lnTo>
                      <a:pt x="47" y="67"/>
                    </a:lnTo>
                    <a:lnTo>
                      <a:pt x="54" y="46"/>
                    </a:lnTo>
                    <a:lnTo>
                      <a:pt x="63" y="27"/>
                    </a:lnTo>
                    <a:lnTo>
                      <a:pt x="74" y="11"/>
                    </a:lnTo>
                    <a:lnTo>
                      <a:pt x="83" y="0"/>
                    </a:lnTo>
                    <a:close/>
                  </a:path>
                </a:pathLst>
              </a:custGeom>
              <a:solidFill>
                <a:srgbClr val="00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3" name="Freeform 147"/>
              <p:cNvSpPr>
                <a:spLocks/>
              </p:cNvSpPr>
              <p:nvPr/>
            </p:nvSpPr>
            <p:spPr bwMode="auto">
              <a:xfrm>
                <a:off x="1850" y="2655"/>
                <a:ext cx="86" cy="174"/>
              </a:xfrm>
              <a:custGeom>
                <a:avLst/>
                <a:gdLst/>
                <a:ahLst/>
                <a:cxnLst>
                  <a:cxn ang="0">
                    <a:pos x="0" y="0"/>
                  </a:cxn>
                  <a:cxn ang="0">
                    <a:pos x="10" y="2"/>
                  </a:cxn>
                  <a:cxn ang="0">
                    <a:pos x="17" y="2"/>
                  </a:cxn>
                  <a:cxn ang="0">
                    <a:pos x="26" y="6"/>
                  </a:cxn>
                  <a:cxn ang="0">
                    <a:pos x="33" y="7"/>
                  </a:cxn>
                  <a:cxn ang="0">
                    <a:pos x="40" y="13"/>
                  </a:cxn>
                  <a:cxn ang="0">
                    <a:pos x="48" y="17"/>
                  </a:cxn>
                  <a:cxn ang="0">
                    <a:pos x="55" y="22"/>
                  </a:cxn>
                  <a:cxn ang="0">
                    <a:pos x="60" y="27"/>
                  </a:cxn>
                  <a:cxn ang="0">
                    <a:pos x="71" y="40"/>
                  </a:cxn>
                  <a:cxn ang="0">
                    <a:pos x="78" y="55"/>
                  </a:cxn>
                  <a:cxn ang="0">
                    <a:pos x="84" y="71"/>
                  </a:cxn>
                  <a:cxn ang="0">
                    <a:pos x="86" y="87"/>
                  </a:cxn>
                  <a:cxn ang="0">
                    <a:pos x="84" y="104"/>
                  </a:cxn>
                  <a:cxn ang="0">
                    <a:pos x="78" y="120"/>
                  </a:cxn>
                  <a:cxn ang="0">
                    <a:pos x="71" y="134"/>
                  </a:cxn>
                  <a:cxn ang="0">
                    <a:pos x="60" y="147"/>
                  </a:cxn>
                  <a:cxn ang="0">
                    <a:pos x="55" y="153"/>
                  </a:cxn>
                  <a:cxn ang="0">
                    <a:pos x="48" y="156"/>
                  </a:cxn>
                  <a:cxn ang="0">
                    <a:pos x="42" y="162"/>
                  </a:cxn>
                  <a:cxn ang="0">
                    <a:pos x="35" y="165"/>
                  </a:cxn>
                  <a:cxn ang="0">
                    <a:pos x="28" y="167"/>
                  </a:cxn>
                  <a:cxn ang="0">
                    <a:pos x="20" y="171"/>
                  </a:cxn>
                  <a:cxn ang="0">
                    <a:pos x="13" y="173"/>
                  </a:cxn>
                  <a:cxn ang="0">
                    <a:pos x="6" y="174"/>
                  </a:cxn>
                  <a:cxn ang="0">
                    <a:pos x="28" y="145"/>
                  </a:cxn>
                  <a:cxn ang="0">
                    <a:pos x="39" y="118"/>
                  </a:cxn>
                  <a:cxn ang="0">
                    <a:pos x="42" y="93"/>
                  </a:cxn>
                  <a:cxn ang="0">
                    <a:pos x="39" y="67"/>
                  </a:cxn>
                  <a:cxn ang="0">
                    <a:pos x="31" y="46"/>
                  </a:cxn>
                  <a:cxn ang="0">
                    <a:pos x="20" y="27"/>
                  </a:cxn>
                  <a:cxn ang="0">
                    <a:pos x="10" y="11"/>
                  </a:cxn>
                  <a:cxn ang="0">
                    <a:pos x="0" y="0"/>
                  </a:cxn>
                </a:cxnLst>
                <a:rect l="0" t="0" r="r" b="b"/>
                <a:pathLst>
                  <a:path w="86" h="174">
                    <a:moveTo>
                      <a:pt x="0" y="0"/>
                    </a:moveTo>
                    <a:lnTo>
                      <a:pt x="10" y="2"/>
                    </a:lnTo>
                    <a:lnTo>
                      <a:pt x="17" y="2"/>
                    </a:lnTo>
                    <a:lnTo>
                      <a:pt x="26" y="6"/>
                    </a:lnTo>
                    <a:lnTo>
                      <a:pt x="33" y="7"/>
                    </a:lnTo>
                    <a:lnTo>
                      <a:pt x="40" y="13"/>
                    </a:lnTo>
                    <a:lnTo>
                      <a:pt x="48" y="17"/>
                    </a:lnTo>
                    <a:lnTo>
                      <a:pt x="55" y="22"/>
                    </a:lnTo>
                    <a:lnTo>
                      <a:pt x="60" y="27"/>
                    </a:lnTo>
                    <a:lnTo>
                      <a:pt x="71" y="40"/>
                    </a:lnTo>
                    <a:lnTo>
                      <a:pt x="78" y="55"/>
                    </a:lnTo>
                    <a:lnTo>
                      <a:pt x="84" y="71"/>
                    </a:lnTo>
                    <a:lnTo>
                      <a:pt x="86" y="87"/>
                    </a:lnTo>
                    <a:lnTo>
                      <a:pt x="84" y="104"/>
                    </a:lnTo>
                    <a:lnTo>
                      <a:pt x="78" y="120"/>
                    </a:lnTo>
                    <a:lnTo>
                      <a:pt x="71" y="134"/>
                    </a:lnTo>
                    <a:lnTo>
                      <a:pt x="60" y="147"/>
                    </a:lnTo>
                    <a:lnTo>
                      <a:pt x="55" y="153"/>
                    </a:lnTo>
                    <a:lnTo>
                      <a:pt x="48" y="156"/>
                    </a:lnTo>
                    <a:lnTo>
                      <a:pt x="42" y="162"/>
                    </a:lnTo>
                    <a:lnTo>
                      <a:pt x="35" y="165"/>
                    </a:lnTo>
                    <a:lnTo>
                      <a:pt x="28" y="167"/>
                    </a:lnTo>
                    <a:lnTo>
                      <a:pt x="20" y="171"/>
                    </a:lnTo>
                    <a:lnTo>
                      <a:pt x="13" y="173"/>
                    </a:lnTo>
                    <a:lnTo>
                      <a:pt x="6" y="174"/>
                    </a:lnTo>
                    <a:lnTo>
                      <a:pt x="28" y="145"/>
                    </a:lnTo>
                    <a:lnTo>
                      <a:pt x="39" y="118"/>
                    </a:lnTo>
                    <a:lnTo>
                      <a:pt x="42" y="93"/>
                    </a:lnTo>
                    <a:lnTo>
                      <a:pt x="39" y="67"/>
                    </a:lnTo>
                    <a:lnTo>
                      <a:pt x="31" y="46"/>
                    </a:lnTo>
                    <a:lnTo>
                      <a:pt x="20" y="27"/>
                    </a:lnTo>
                    <a:lnTo>
                      <a:pt x="10" y="11"/>
                    </a:lnTo>
                    <a:lnTo>
                      <a:pt x="0"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4" name="Freeform 148"/>
              <p:cNvSpPr>
                <a:spLocks/>
              </p:cNvSpPr>
              <p:nvPr/>
            </p:nvSpPr>
            <p:spPr bwMode="auto">
              <a:xfrm>
                <a:off x="3981" y="1627"/>
                <a:ext cx="191" cy="85"/>
              </a:xfrm>
              <a:custGeom>
                <a:avLst/>
                <a:gdLst/>
                <a:ahLst/>
                <a:cxnLst>
                  <a:cxn ang="0">
                    <a:pos x="182" y="0"/>
                  </a:cxn>
                  <a:cxn ang="0">
                    <a:pos x="167" y="0"/>
                  </a:cxn>
                  <a:cxn ang="0">
                    <a:pos x="153" y="3"/>
                  </a:cxn>
                  <a:cxn ang="0">
                    <a:pos x="142" y="7"/>
                  </a:cxn>
                  <a:cxn ang="0">
                    <a:pos x="133" y="14"/>
                  </a:cxn>
                  <a:cxn ang="0">
                    <a:pos x="124" y="22"/>
                  </a:cxn>
                  <a:cxn ang="0">
                    <a:pos x="118" y="31"/>
                  </a:cxn>
                  <a:cxn ang="0">
                    <a:pos x="113" y="40"/>
                  </a:cxn>
                  <a:cxn ang="0">
                    <a:pos x="109" y="49"/>
                  </a:cxn>
                  <a:cxn ang="0">
                    <a:pos x="100" y="42"/>
                  </a:cxn>
                  <a:cxn ang="0">
                    <a:pos x="91" y="36"/>
                  </a:cxn>
                  <a:cxn ang="0">
                    <a:pos x="82" y="32"/>
                  </a:cxn>
                  <a:cxn ang="0">
                    <a:pos x="73" y="29"/>
                  </a:cxn>
                  <a:cxn ang="0">
                    <a:pos x="66" y="27"/>
                  </a:cxn>
                  <a:cxn ang="0">
                    <a:pos x="57" y="25"/>
                  </a:cxn>
                  <a:cxn ang="0">
                    <a:pos x="49" y="25"/>
                  </a:cxn>
                  <a:cxn ang="0">
                    <a:pos x="40" y="25"/>
                  </a:cxn>
                  <a:cxn ang="0">
                    <a:pos x="24" y="29"/>
                  </a:cxn>
                  <a:cxn ang="0">
                    <a:pos x="13" y="34"/>
                  </a:cxn>
                  <a:cxn ang="0">
                    <a:pos x="6" y="42"/>
                  </a:cxn>
                  <a:cxn ang="0">
                    <a:pos x="2" y="45"/>
                  </a:cxn>
                  <a:cxn ang="0">
                    <a:pos x="0" y="49"/>
                  </a:cxn>
                  <a:cxn ang="0">
                    <a:pos x="0" y="52"/>
                  </a:cxn>
                  <a:cxn ang="0">
                    <a:pos x="2" y="56"/>
                  </a:cxn>
                  <a:cxn ang="0">
                    <a:pos x="4" y="58"/>
                  </a:cxn>
                  <a:cxn ang="0">
                    <a:pos x="8" y="60"/>
                  </a:cxn>
                  <a:cxn ang="0">
                    <a:pos x="11" y="60"/>
                  </a:cxn>
                  <a:cxn ang="0">
                    <a:pos x="15" y="60"/>
                  </a:cxn>
                  <a:cxn ang="0">
                    <a:pos x="19" y="56"/>
                  </a:cxn>
                  <a:cxn ang="0">
                    <a:pos x="19" y="56"/>
                  </a:cxn>
                  <a:cxn ang="0">
                    <a:pos x="20" y="54"/>
                  </a:cxn>
                  <a:cxn ang="0">
                    <a:pos x="24" y="51"/>
                  </a:cxn>
                  <a:cxn ang="0">
                    <a:pos x="31" y="47"/>
                  </a:cxn>
                  <a:cxn ang="0">
                    <a:pos x="42" y="43"/>
                  </a:cxn>
                  <a:cxn ang="0">
                    <a:pos x="49" y="43"/>
                  </a:cxn>
                  <a:cxn ang="0">
                    <a:pos x="57" y="45"/>
                  </a:cxn>
                  <a:cxn ang="0">
                    <a:pos x="66" y="47"/>
                  </a:cxn>
                  <a:cxn ang="0">
                    <a:pos x="73" y="49"/>
                  </a:cxn>
                  <a:cxn ang="0">
                    <a:pos x="82" y="54"/>
                  </a:cxn>
                  <a:cxn ang="0">
                    <a:pos x="89" y="60"/>
                  </a:cxn>
                  <a:cxn ang="0">
                    <a:pos x="98" y="65"/>
                  </a:cxn>
                  <a:cxn ang="0">
                    <a:pos x="107" y="72"/>
                  </a:cxn>
                  <a:cxn ang="0">
                    <a:pos x="120" y="85"/>
                  </a:cxn>
                  <a:cxn ang="0">
                    <a:pos x="124" y="67"/>
                  </a:cxn>
                  <a:cxn ang="0">
                    <a:pos x="124" y="63"/>
                  </a:cxn>
                  <a:cxn ang="0">
                    <a:pos x="126" y="56"/>
                  </a:cxn>
                  <a:cxn ang="0">
                    <a:pos x="129" y="49"/>
                  </a:cxn>
                  <a:cxn ang="0">
                    <a:pos x="135" y="40"/>
                  </a:cxn>
                  <a:cxn ang="0">
                    <a:pos x="142" y="32"/>
                  </a:cxn>
                  <a:cxn ang="0">
                    <a:pos x="151" y="25"/>
                  </a:cxn>
                  <a:cxn ang="0">
                    <a:pos x="164" y="20"/>
                  </a:cxn>
                  <a:cxn ang="0">
                    <a:pos x="180" y="20"/>
                  </a:cxn>
                  <a:cxn ang="0">
                    <a:pos x="184" y="20"/>
                  </a:cxn>
                  <a:cxn ang="0">
                    <a:pos x="187" y="18"/>
                  </a:cxn>
                  <a:cxn ang="0">
                    <a:pos x="189" y="14"/>
                  </a:cxn>
                  <a:cxn ang="0">
                    <a:pos x="191" y="11"/>
                  </a:cxn>
                  <a:cxn ang="0">
                    <a:pos x="191" y="7"/>
                  </a:cxn>
                  <a:cxn ang="0">
                    <a:pos x="189" y="3"/>
                  </a:cxn>
                  <a:cxn ang="0">
                    <a:pos x="185" y="2"/>
                  </a:cxn>
                  <a:cxn ang="0">
                    <a:pos x="182" y="0"/>
                  </a:cxn>
                </a:cxnLst>
                <a:rect l="0" t="0" r="r" b="b"/>
                <a:pathLst>
                  <a:path w="191" h="85">
                    <a:moveTo>
                      <a:pt x="182" y="0"/>
                    </a:moveTo>
                    <a:lnTo>
                      <a:pt x="167" y="0"/>
                    </a:lnTo>
                    <a:lnTo>
                      <a:pt x="153" y="3"/>
                    </a:lnTo>
                    <a:lnTo>
                      <a:pt x="142" y="7"/>
                    </a:lnTo>
                    <a:lnTo>
                      <a:pt x="133" y="14"/>
                    </a:lnTo>
                    <a:lnTo>
                      <a:pt x="124" y="22"/>
                    </a:lnTo>
                    <a:lnTo>
                      <a:pt x="118" y="31"/>
                    </a:lnTo>
                    <a:lnTo>
                      <a:pt x="113" y="40"/>
                    </a:lnTo>
                    <a:lnTo>
                      <a:pt x="109" y="49"/>
                    </a:lnTo>
                    <a:lnTo>
                      <a:pt x="100" y="42"/>
                    </a:lnTo>
                    <a:lnTo>
                      <a:pt x="91" y="36"/>
                    </a:lnTo>
                    <a:lnTo>
                      <a:pt x="82" y="32"/>
                    </a:lnTo>
                    <a:lnTo>
                      <a:pt x="73" y="29"/>
                    </a:lnTo>
                    <a:lnTo>
                      <a:pt x="66" y="27"/>
                    </a:lnTo>
                    <a:lnTo>
                      <a:pt x="57" y="25"/>
                    </a:lnTo>
                    <a:lnTo>
                      <a:pt x="49" y="25"/>
                    </a:lnTo>
                    <a:lnTo>
                      <a:pt x="40" y="25"/>
                    </a:lnTo>
                    <a:lnTo>
                      <a:pt x="24" y="29"/>
                    </a:lnTo>
                    <a:lnTo>
                      <a:pt x="13" y="34"/>
                    </a:lnTo>
                    <a:lnTo>
                      <a:pt x="6" y="42"/>
                    </a:lnTo>
                    <a:lnTo>
                      <a:pt x="2" y="45"/>
                    </a:lnTo>
                    <a:lnTo>
                      <a:pt x="0" y="49"/>
                    </a:lnTo>
                    <a:lnTo>
                      <a:pt x="0" y="52"/>
                    </a:lnTo>
                    <a:lnTo>
                      <a:pt x="2" y="56"/>
                    </a:lnTo>
                    <a:lnTo>
                      <a:pt x="4" y="58"/>
                    </a:lnTo>
                    <a:lnTo>
                      <a:pt x="8" y="60"/>
                    </a:lnTo>
                    <a:lnTo>
                      <a:pt x="11" y="60"/>
                    </a:lnTo>
                    <a:lnTo>
                      <a:pt x="15" y="60"/>
                    </a:lnTo>
                    <a:lnTo>
                      <a:pt x="19" y="56"/>
                    </a:lnTo>
                    <a:lnTo>
                      <a:pt x="19" y="56"/>
                    </a:lnTo>
                    <a:lnTo>
                      <a:pt x="20" y="54"/>
                    </a:lnTo>
                    <a:lnTo>
                      <a:pt x="24" y="51"/>
                    </a:lnTo>
                    <a:lnTo>
                      <a:pt x="31" y="47"/>
                    </a:lnTo>
                    <a:lnTo>
                      <a:pt x="42" y="43"/>
                    </a:lnTo>
                    <a:lnTo>
                      <a:pt x="49" y="43"/>
                    </a:lnTo>
                    <a:lnTo>
                      <a:pt x="57" y="45"/>
                    </a:lnTo>
                    <a:lnTo>
                      <a:pt x="66" y="47"/>
                    </a:lnTo>
                    <a:lnTo>
                      <a:pt x="73" y="49"/>
                    </a:lnTo>
                    <a:lnTo>
                      <a:pt x="82" y="54"/>
                    </a:lnTo>
                    <a:lnTo>
                      <a:pt x="89" y="60"/>
                    </a:lnTo>
                    <a:lnTo>
                      <a:pt x="98" y="65"/>
                    </a:lnTo>
                    <a:lnTo>
                      <a:pt x="107" y="72"/>
                    </a:lnTo>
                    <a:lnTo>
                      <a:pt x="120" y="85"/>
                    </a:lnTo>
                    <a:lnTo>
                      <a:pt x="124" y="67"/>
                    </a:lnTo>
                    <a:lnTo>
                      <a:pt x="124" y="63"/>
                    </a:lnTo>
                    <a:lnTo>
                      <a:pt x="126" y="56"/>
                    </a:lnTo>
                    <a:lnTo>
                      <a:pt x="129" y="49"/>
                    </a:lnTo>
                    <a:lnTo>
                      <a:pt x="135" y="40"/>
                    </a:lnTo>
                    <a:lnTo>
                      <a:pt x="142" y="32"/>
                    </a:lnTo>
                    <a:lnTo>
                      <a:pt x="151" y="25"/>
                    </a:lnTo>
                    <a:lnTo>
                      <a:pt x="164" y="20"/>
                    </a:lnTo>
                    <a:lnTo>
                      <a:pt x="180" y="20"/>
                    </a:lnTo>
                    <a:lnTo>
                      <a:pt x="184" y="20"/>
                    </a:lnTo>
                    <a:lnTo>
                      <a:pt x="187" y="18"/>
                    </a:lnTo>
                    <a:lnTo>
                      <a:pt x="189" y="14"/>
                    </a:lnTo>
                    <a:lnTo>
                      <a:pt x="191" y="11"/>
                    </a:lnTo>
                    <a:lnTo>
                      <a:pt x="191" y="7"/>
                    </a:lnTo>
                    <a:lnTo>
                      <a:pt x="189" y="3"/>
                    </a:lnTo>
                    <a:lnTo>
                      <a:pt x="185" y="2"/>
                    </a:lnTo>
                    <a:lnTo>
                      <a:pt x="18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50" name="Flowchart: Or 149"/>
            <p:cNvSpPr/>
            <p:nvPr/>
          </p:nvSpPr>
          <p:spPr>
            <a:xfrm>
              <a:off x="762000" y="228600"/>
              <a:ext cx="7696200" cy="6324600"/>
            </a:xfrm>
            <a:prstGeom prst="flowChartOr">
              <a:avLst/>
            </a:prstGeom>
            <a:noFill/>
            <a:ln w="508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TextBox 150"/>
            <p:cNvSpPr txBox="1"/>
            <p:nvPr/>
          </p:nvSpPr>
          <p:spPr>
            <a:xfrm rot="19500000">
              <a:off x="994971" y="1137214"/>
              <a:ext cx="3055132" cy="461665"/>
            </a:xfrm>
            <a:prstGeom prst="rect">
              <a:avLst/>
            </a:prstGeom>
            <a:noFill/>
          </p:spPr>
          <p:txBody>
            <a:bodyPr wrap="none" rtlCol="0">
              <a:spAutoFit/>
            </a:bodyPr>
            <a:lstStyle/>
            <a:p>
              <a:pPr algn="ctr"/>
              <a:r>
                <a:rPr lang="en-US" sz="2400" dirty="0" smtClean="0"/>
                <a:t>Easy-to-Access Services</a:t>
              </a:r>
              <a:endParaRPr lang="en-US" sz="2400" dirty="0"/>
            </a:p>
          </p:txBody>
        </p:sp>
        <p:sp>
          <p:nvSpPr>
            <p:cNvPr id="152" name="TextBox 151"/>
            <p:cNvSpPr txBox="1"/>
            <p:nvPr/>
          </p:nvSpPr>
          <p:spPr>
            <a:xfrm rot="1800000">
              <a:off x="4362818" y="809069"/>
              <a:ext cx="4303154" cy="830997"/>
            </a:xfrm>
            <a:prstGeom prst="rect">
              <a:avLst/>
            </a:prstGeom>
            <a:noFill/>
          </p:spPr>
          <p:txBody>
            <a:bodyPr wrap="square" rtlCol="0">
              <a:spAutoFit/>
            </a:bodyPr>
            <a:lstStyle/>
            <a:p>
              <a:pPr algn="ctr"/>
              <a:r>
                <a:rPr lang="en-US" sz="2400" dirty="0" smtClean="0"/>
                <a:t>Sufficient </a:t>
              </a:r>
            </a:p>
            <a:p>
              <a:pPr algn="ctr"/>
              <a:r>
                <a:rPr lang="en-US" sz="2400" dirty="0" smtClean="0"/>
                <a:t>Implementation (Dose)</a:t>
              </a:r>
              <a:endParaRPr lang="en-US" sz="2400" dirty="0"/>
            </a:p>
          </p:txBody>
        </p:sp>
        <p:sp>
          <p:nvSpPr>
            <p:cNvPr id="153" name="TextBox 152"/>
            <p:cNvSpPr txBox="1"/>
            <p:nvPr/>
          </p:nvSpPr>
          <p:spPr>
            <a:xfrm rot="19620000">
              <a:off x="4945724" y="5020963"/>
              <a:ext cx="2895600" cy="461665"/>
            </a:xfrm>
            <a:prstGeom prst="rect">
              <a:avLst/>
            </a:prstGeom>
            <a:noFill/>
          </p:spPr>
          <p:txBody>
            <a:bodyPr wrap="square" rtlCol="0">
              <a:spAutoFit/>
            </a:bodyPr>
            <a:lstStyle/>
            <a:p>
              <a:pPr algn="ctr"/>
              <a:endParaRPr lang="en-US" sz="2400" dirty="0"/>
            </a:p>
          </p:txBody>
        </p:sp>
        <p:sp>
          <p:nvSpPr>
            <p:cNvPr id="154" name="TextBox 153"/>
            <p:cNvSpPr txBox="1"/>
            <p:nvPr/>
          </p:nvSpPr>
          <p:spPr>
            <a:xfrm rot="2400000">
              <a:off x="358228" y="4851195"/>
              <a:ext cx="3779173" cy="830997"/>
            </a:xfrm>
            <a:prstGeom prst="rect">
              <a:avLst/>
            </a:prstGeom>
            <a:noFill/>
          </p:spPr>
          <p:txBody>
            <a:bodyPr wrap="square" rtlCol="0">
              <a:spAutoFit/>
            </a:bodyPr>
            <a:lstStyle/>
            <a:p>
              <a:pPr algn="ctr"/>
              <a:r>
                <a:rPr lang="en-US" sz="2400" dirty="0" smtClean="0"/>
                <a:t>High Quality Impl</a:t>
              </a:r>
              <a:r>
                <a:rPr lang="en-US" sz="2400" i="1" dirty="0" smtClean="0"/>
                <a:t>e</a:t>
              </a:r>
              <a:r>
                <a:rPr lang="en-US" sz="2400" dirty="0" smtClean="0"/>
                <a:t>mentation</a:t>
              </a:r>
            </a:p>
            <a:p>
              <a:pPr algn="ctr"/>
              <a:endParaRPr lang="en-US" sz="2400" dirty="0"/>
            </a:p>
          </p:txBody>
        </p:sp>
      </p:grpSp>
      <p:sp>
        <p:nvSpPr>
          <p:cNvPr id="155" name="Rectangle 154"/>
          <p:cNvSpPr/>
          <p:nvPr/>
        </p:nvSpPr>
        <p:spPr>
          <a:xfrm rot="-2040000">
            <a:off x="4184924" y="4819723"/>
            <a:ext cx="4572000" cy="830997"/>
          </a:xfrm>
          <a:prstGeom prst="rect">
            <a:avLst/>
          </a:prstGeom>
        </p:spPr>
        <p:txBody>
          <a:bodyPr>
            <a:spAutoFit/>
          </a:bodyPr>
          <a:lstStyle/>
          <a:p>
            <a:pPr algn="ctr"/>
            <a:r>
              <a:rPr lang="en-US" sz="2400" dirty="0" smtClean="0"/>
              <a:t>Thoughtful Consideration of </a:t>
            </a:r>
          </a:p>
          <a:p>
            <a:pPr algn="ctr"/>
            <a:r>
              <a:rPr lang="en-US" sz="2400" dirty="0" smtClean="0"/>
              <a:t>Context</a:t>
            </a:r>
            <a:endParaRPr lang="en-US" sz="2400" dirty="0"/>
          </a:p>
        </p:txBody>
      </p:sp>
    </p:spTree>
    <p:extLst>
      <p:ext uri="{BB962C8B-B14F-4D97-AF65-F5344CB8AC3E}">
        <p14:creationId xmlns:p14="http://schemas.microsoft.com/office/powerpoint/2010/main" val="89499451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575" y="274638"/>
            <a:ext cx="8229600" cy="1143000"/>
          </a:xfrm>
        </p:spPr>
        <p:txBody>
          <a:bodyPr/>
          <a:lstStyle/>
          <a:p>
            <a:r>
              <a:rPr lang="en-US" dirty="0" smtClean="0"/>
              <a:t>Direct Instruction in SEL</a:t>
            </a:r>
            <a:endParaRPr lang="en-US" dirty="0"/>
          </a:p>
        </p:txBody>
      </p:sp>
      <p:pic>
        <p:nvPicPr>
          <p:cNvPr id="4" name="Content Placeholder 3" descr="circle time.jpg"/>
          <p:cNvPicPr>
            <a:picLocks noGrp="1" noChangeAspect="1"/>
          </p:cNvPicPr>
          <p:nvPr>
            <p:ph idx="1"/>
          </p:nvPr>
        </p:nvPicPr>
        <p:blipFill>
          <a:blip r:embed="rId2">
            <a:extLst>
              <a:ext uri="{28A0092B-C50C-407E-A947-70E740481C1C}">
                <a14:useLocalDpi xmlns:a14="http://schemas.microsoft.com/office/drawing/2010/main" val="0"/>
              </a:ext>
            </a:extLst>
          </a:blip>
          <a:srcRect l="-10516" r="-10516"/>
          <a:stretch>
            <a:fillRect/>
          </a:stretch>
        </p:blipFill>
        <p:spPr/>
      </p:pic>
    </p:spTree>
    <p:extLst>
      <p:ext uri="{BB962C8B-B14F-4D97-AF65-F5344CB8AC3E}">
        <p14:creationId xmlns:p14="http://schemas.microsoft.com/office/powerpoint/2010/main" val="674508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200" y="1504950"/>
            <a:ext cx="8559800" cy="4940300"/>
          </a:xfrm>
        </p:spPr>
        <p:txBody>
          <a:bodyPr>
            <a:normAutofit lnSpcReduction="10000"/>
          </a:bodyPr>
          <a:lstStyle/>
          <a:p>
            <a:r>
              <a:rPr lang="en-US" dirty="0" smtClean="0"/>
              <a:t>How?</a:t>
            </a:r>
          </a:p>
          <a:p>
            <a:pPr lvl="1"/>
            <a:r>
              <a:rPr lang="en-US" dirty="0" smtClean="0"/>
              <a:t>Teach</a:t>
            </a:r>
          </a:p>
          <a:p>
            <a:pPr lvl="2"/>
            <a:r>
              <a:rPr lang="en-US" dirty="0" smtClean="0"/>
              <a:t>Curriculum guide</a:t>
            </a:r>
          </a:p>
          <a:p>
            <a:pPr lvl="2"/>
            <a:r>
              <a:rPr lang="en-US" dirty="0" smtClean="0"/>
              <a:t>Lesson materials</a:t>
            </a:r>
          </a:p>
          <a:p>
            <a:pPr lvl="1"/>
            <a:r>
              <a:rPr lang="en-US" dirty="0" smtClean="0"/>
              <a:t>Generalize</a:t>
            </a:r>
          </a:p>
          <a:p>
            <a:pPr lvl="2"/>
            <a:r>
              <a:rPr lang="en-US" dirty="0" smtClean="0"/>
              <a:t>Tips to integrate into daily classroom activities </a:t>
            </a:r>
          </a:p>
          <a:p>
            <a:pPr lvl="2"/>
            <a:r>
              <a:rPr lang="en-US" dirty="0" smtClean="0"/>
              <a:t>Help spotting natural times to support children’s practice of SEL skills</a:t>
            </a:r>
          </a:p>
          <a:p>
            <a:pPr lvl="2"/>
            <a:r>
              <a:rPr lang="en-US" dirty="0" smtClean="0"/>
              <a:t>Parent handout and “homework”</a:t>
            </a:r>
          </a:p>
          <a:p>
            <a:pPr lvl="1"/>
            <a:r>
              <a:rPr lang="en-US" dirty="0" smtClean="0"/>
              <a:t>Maintain</a:t>
            </a:r>
          </a:p>
          <a:p>
            <a:pPr lvl="2"/>
            <a:r>
              <a:rPr lang="en-US" dirty="0" smtClean="0"/>
              <a:t>Building an SEL classroom, one lesson at a time</a:t>
            </a:r>
            <a:endParaRPr lang="en-US" dirty="0"/>
          </a:p>
        </p:txBody>
      </p:sp>
      <p:sp>
        <p:nvSpPr>
          <p:cNvPr id="4" name="Title 1"/>
          <p:cNvSpPr>
            <a:spLocks noGrp="1"/>
          </p:cNvSpPr>
          <p:nvPr>
            <p:ph type="title"/>
          </p:nvPr>
        </p:nvSpPr>
        <p:spPr>
          <a:xfrm>
            <a:off x="282575" y="274638"/>
            <a:ext cx="8229600" cy="1143000"/>
          </a:xfrm>
        </p:spPr>
        <p:txBody>
          <a:bodyPr/>
          <a:lstStyle/>
          <a:p>
            <a:r>
              <a:rPr lang="en-US" dirty="0" smtClean="0"/>
              <a:t>Direct Instruction in SEL</a:t>
            </a:r>
            <a:endParaRPr lang="en-US" dirty="0"/>
          </a:p>
        </p:txBody>
      </p:sp>
    </p:spTree>
    <p:extLst>
      <p:ext uri="{BB962C8B-B14F-4D97-AF65-F5344CB8AC3E}">
        <p14:creationId xmlns:p14="http://schemas.microsoft.com/office/powerpoint/2010/main" val="181067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9" presetClass="emph" presetSubtype="0" nodeType="withEffect">
                                  <p:stCondLst>
                                    <p:cond delay="0"/>
                                  </p:stCondLst>
                                  <p:childTnLst>
                                    <p:set>
                                      <p:cBhvr rctx="PPT">
                                        <p:cTn id="18" dur="indefinite"/>
                                        <p:tgtEl>
                                          <p:spTgt spid="3">
                                            <p:txEl>
                                              <p:pRg st="1" end="1"/>
                                            </p:txEl>
                                          </p:spTgt>
                                        </p:tgtEl>
                                        <p:attrNameLst>
                                          <p:attrName>style.opacity</p:attrName>
                                        </p:attrNameLst>
                                      </p:cBhvr>
                                      <p:to>
                                        <p:strVal val="0.5"/>
                                      </p:to>
                                    </p:set>
                                    <p:animEffect filter="image" prLst="opacity: 0.5">
                                      <p:cBhvr rctx="IE">
                                        <p:cTn id="19" dur="indefinite"/>
                                        <p:tgtEl>
                                          <p:spTgt spid="3">
                                            <p:txEl>
                                              <p:pRg st="1" end="1"/>
                                            </p:txEl>
                                          </p:spTgt>
                                        </p:tgtEl>
                                      </p:cBhvr>
                                    </p:animEffect>
                                  </p:childTnLst>
                                </p:cTn>
                              </p:par>
                              <p:par>
                                <p:cTn id="20" presetID="9" presetClass="emph" presetSubtype="0" nodeType="withEffect">
                                  <p:stCondLst>
                                    <p:cond delay="0"/>
                                  </p:stCondLst>
                                  <p:childTnLst>
                                    <p:set>
                                      <p:cBhvr rctx="PPT">
                                        <p:cTn id="21" dur="indefinite"/>
                                        <p:tgtEl>
                                          <p:spTgt spid="3">
                                            <p:txEl>
                                              <p:pRg st="2" end="2"/>
                                            </p:txEl>
                                          </p:spTgt>
                                        </p:tgtEl>
                                        <p:attrNameLst>
                                          <p:attrName>style.opacity</p:attrName>
                                        </p:attrNameLst>
                                      </p:cBhvr>
                                      <p:to>
                                        <p:strVal val="0.5"/>
                                      </p:to>
                                    </p:set>
                                    <p:animEffect filter="image" prLst="opacity: 0.5">
                                      <p:cBhvr rctx="IE">
                                        <p:cTn id="22" dur="indefinite"/>
                                        <p:tgtEl>
                                          <p:spTgt spid="3">
                                            <p:txEl>
                                              <p:pRg st="2" end="2"/>
                                            </p:txEl>
                                          </p:spTgt>
                                        </p:tgtEl>
                                      </p:cBhvr>
                                    </p:animEffect>
                                  </p:childTnLst>
                                </p:cTn>
                              </p:par>
                              <p:par>
                                <p:cTn id="23" presetID="9" presetClass="emph" presetSubtype="0" nodeType="withEffect">
                                  <p:stCondLst>
                                    <p:cond delay="0"/>
                                  </p:stCondLst>
                                  <p:childTnLst>
                                    <p:set>
                                      <p:cBhvr rctx="PPT">
                                        <p:cTn id="24" dur="indefinite"/>
                                        <p:tgtEl>
                                          <p:spTgt spid="3">
                                            <p:txEl>
                                              <p:pRg st="3" end="3"/>
                                            </p:txEl>
                                          </p:spTgt>
                                        </p:tgtEl>
                                        <p:attrNameLst>
                                          <p:attrName>style.opacity</p:attrName>
                                        </p:attrNameLst>
                                      </p:cBhvr>
                                      <p:to>
                                        <p:strVal val="0.5"/>
                                      </p:to>
                                    </p:set>
                                    <p:animEffect filter="image" prLst="opacity: 0.5">
                                      <p:cBhvr rctx="IE">
                                        <p:cTn id="25" dur="indefinite"/>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par>
                                <p:cTn id="40" presetID="9" presetClass="emph" presetSubtype="0" nodeType="withEffect">
                                  <p:stCondLst>
                                    <p:cond delay="0"/>
                                  </p:stCondLst>
                                  <p:childTnLst>
                                    <p:set>
                                      <p:cBhvr rctx="PPT">
                                        <p:cTn id="41" dur="indefinite"/>
                                        <p:tgtEl>
                                          <p:spTgt spid="3">
                                            <p:txEl>
                                              <p:pRg st="4" end="4"/>
                                            </p:txEl>
                                          </p:spTgt>
                                        </p:tgtEl>
                                        <p:attrNameLst>
                                          <p:attrName>style.opacity</p:attrName>
                                        </p:attrNameLst>
                                      </p:cBhvr>
                                      <p:to>
                                        <p:strVal val="0.5"/>
                                      </p:to>
                                    </p:set>
                                    <p:animEffect filter="image" prLst="opacity: 0.5">
                                      <p:cBhvr rctx="IE">
                                        <p:cTn id="42" dur="indefinite"/>
                                        <p:tgtEl>
                                          <p:spTgt spid="3">
                                            <p:txEl>
                                              <p:pRg st="4" end="4"/>
                                            </p:txEl>
                                          </p:spTgt>
                                        </p:tgtEl>
                                      </p:cBhvr>
                                    </p:animEffect>
                                  </p:childTnLst>
                                </p:cTn>
                              </p:par>
                              <p:par>
                                <p:cTn id="43" presetID="9" presetClass="emph" presetSubtype="0" nodeType="withEffect">
                                  <p:stCondLst>
                                    <p:cond delay="0"/>
                                  </p:stCondLst>
                                  <p:childTnLst>
                                    <p:set>
                                      <p:cBhvr rctx="PPT">
                                        <p:cTn id="44" dur="indefinite"/>
                                        <p:tgtEl>
                                          <p:spTgt spid="3">
                                            <p:txEl>
                                              <p:pRg st="5" end="5"/>
                                            </p:txEl>
                                          </p:spTgt>
                                        </p:tgtEl>
                                        <p:attrNameLst>
                                          <p:attrName>style.opacity</p:attrName>
                                        </p:attrNameLst>
                                      </p:cBhvr>
                                      <p:to>
                                        <p:strVal val="0.5"/>
                                      </p:to>
                                    </p:set>
                                    <p:animEffect filter="image" prLst="opacity: 0.5">
                                      <p:cBhvr rctx="IE">
                                        <p:cTn id="45" dur="indefinite"/>
                                        <p:tgtEl>
                                          <p:spTgt spid="3">
                                            <p:txEl>
                                              <p:pRg st="5" end="5"/>
                                            </p:txEl>
                                          </p:spTgt>
                                        </p:tgtEl>
                                      </p:cBhvr>
                                    </p:animEffect>
                                  </p:childTnLst>
                                </p:cTn>
                              </p:par>
                              <p:par>
                                <p:cTn id="46" presetID="9" presetClass="emph" presetSubtype="0" nodeType="withEffect">
                                  <p:stCondLst>
                                    <p:cond delay="0"/>
                                  </p:stCondLst>
                                  <p:childTnLst>
                                    <p:set>
                                      <p:cBhvr rctx="PPT">
                                        <p:cTn id="47" dur="indefinite"/>
                                        <p:tgtEl>
                                          <p:spTgt spid="3">
                                            <p:txEl>
                                              <p:pRg st="6" end="6"/>
                                            </p:txEl>
                                          </p:spTgt>
                                        </p:tgtEl>
                                        <p:attrNameLst>
                                          <p:attrName>style.opacity</p:attrName>
                                        </p:attrNameLst>
                                      </p:cBhvr>
                                      <p:to>
                                        <p:strVal val="0.5"/>
                                      </p:to>
                                    </p:set>
                                    <p:animEffect filter="image" prLst="opacity: 0.5">
                                      <p:cBhvr rctx="IE">
                                        <p:cTn id="48" dur="indefinite"/>
                                        <p:tgtEl>
                                          <p:spTgt spid="3">
                                            <p:txEl>
                                              <p:pRg st="6" end="6"/>
                                            </p:txEl>
                                          </p:spTgt>
                                        </p:tgtEl>
                                      </p:cBhvr>
                                    </p:animEffect>
                                  </p:childTnLst>
                                </p:cTn>
                              </p:par>
                              <p:par>
                                <p:cTn id="49" presetID="9" presetClass="emph" presetSubtype="0" nodeType="withEffect">
                                  <p:stCondLst>
                                    <p:cond delay="0"/>
                                  </p:stCondLst>
                                  <p:childTnLst>
                                    <p:set>
                                      <p:cBhvr rctx="PPT">
                                        <p:cTn id="50" dur="indefinite"/>
                                        <p:tgtEl>
                                          <p:spTgt spid="3">
                                            <p:txEl>
                                              <p:pRg st="7" end="7"/>
                                            </p:txEl>
                                          </p:spTgt>
                                        </p:tgtEl>
                                        <p:attrNameLst>
                                          <p:attrName>style.opacity</p:attrName>
                                        </p:attrNameLst>
                                      </p:cBhvr>
                                      <p:to>
                                        <p:strVal val="0.5"/>
                                      </p:to>
                                    </p:set>
                                    <p:animEffect filter="image" prLst="opacity: 0.5">
                                      <p:cBhvr rctx="IE">
                                        <p:cTn id="51" dur="indefinite"/>
                                        <p:tgtEl>
                                          <p:spTgt spid="3">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075" y="274638"/>
            <a:ext cx="8229600" cy="1143000"/>
          </a:xfrm>
        </p:spPr>
        <p:txBody>
          <a:bodyPr/>
          <a:lstStyle/>
          <a:p>
            <a:r>
              <a:rPr lang="en-US" dirty="0" smtClean="0"/>
              <a:t>SEL Curriculum Topics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Feelings identification and vocabulary</a:t>
            </a:r>
          </a:p>
          <a:p>
            <a:r>
              <a:rPr lang="en-US" dirty="0" smtClean="0"/>
              <a:t>Managing strong feelings</a:t>
            </a:r>
          </a:p>
          <a:p>
            <a:pPr lvl="1"/>
            <a:r>
              <a:rPr lang="en-US" dirty="0" smtClean="0"/>
              <a:t>Deep breathing </a:t>
            </a:r>
          </a:p>
          <a:p>
            <a:pPr lvl="1"/>
            <a:r>
              <a:rPr lang="en-US" dirty="0" smtClean="0"/>
              <a:t>Take a break</a:t>
            </a:r>
          </a:p>
          <a:p>
            <a:pPr lvl="1"/>
            <a:r>
              <a:rPr lang="en-US" dirty="0" smtClean="0"/>
              <a:t>Coping self-talk</a:t>
            </a:r>
          </a:p>
          <a:p>
            <a:pPr lvl="1"/>
            <a:r>
              <a:rPr lang="en-US" dirty="0" smtClean="0"/>
              <a:t>Tucker the Turtle technique</a:t>
            </a:r>
          </a:p>
          <a:p>
            <a:r>
              <a:rPr lang="en-US" dirty="0" smtClean="0"/>
              <a:t>Identifying feelings in others and empathy</a:t>
            </a:r>
          </a:p>
          <a:p>
            <a:r>
              <a:rPr lang="en-US" dirty="0" smtClean="0"/>
              <a:t>Being a good friend</a:t>
            </a:r>
          </a:p>
          <a:p>
            <a:r>
              <a:rPr lang="en-US" dirty="0" smtClean="0"/>
              <a:t>Problem solving</a:t>
            </a:r>
          </a:p>
          <a:p>
            <a:endParaRPr lang="en-US" dirty="0"/>
          </a:p>
        </p:txBody>
      </p:sp>
      <p:pic>
        <p:nvPicPr>
          <p:cNvPr id="4" name="Content Placeholder 3" descr="SEL.png"/>
          <p:cNvPicPr>
            <a:picLocks noChangeAspect="1"/>
          </p:cNvPicPr>
          <p:nvPr/>
        </p:nvPicPr>
        <p:blipFill>
          <a:blip r:embed="rId2">
            <a:extLst>
              <a:ext uri="{28A0092B-C50C-407E-A947-70E740481C1C}">
                <a14:useLocalDpi xmlns:a14="http://schemas.microsoft.com/office/drawing/2010/main" val="0"/>
              </a:ext>
            </a:extLst>
          </a:blip>
          <a:srcRect l="-40915" r="-40915"/>
          <a:stretch>
            <a:fillRect/>
          </a:stretch>
        </p:blipFill>
        <p:spPr>
          <a:xfrm>
            <a:off x="5388100" y="2131363"/>
            <a:ext cx="3949575" cy="2172114"/>
          </a:xfrm>
          <a:prstGeom prst="rect">
            <a:avLst/>
          </a:prstGeom>
        </p:spPr>
      </p:pic>
    </p:spTree>
    <p:extLst>
      <p:ext uri="{BB962C8B-B14F-4D97-AF65-F5344CB8AC3E}">
        <p14:creationId xmlns:p14="http://schemas.microsoft.com/office/powerpoint/2010/main" val="11740764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4200" y="274638"/>
            <a:ext cx="5083175" cy="1143000"/>
          </a:xfrm>
        </p:spPr>
        <p:txBody>
          <a:bodyPr>
            <a:normAutofit fontScale="90000"/>
          </a:bodyPr>
          <a:lstStyle/>
          <a:p>
            <a:r>
              <a:rPr lang="en-US" dirty="0" smtClean="0"/>
              <a:t>Fostering SEL in the Classroom</a:t>
            </a:r>
            <a:endParaRPr lang="en-US" dirty="0"/>
          </a:p>
        </p:txBody>
      </p:sp>
      <p:sp>
        <p:nvSpPr>
          <p:cNvPr id="3" name="Content Placeholder 2"/>
          <p:cNvSpPr>
            <a:spLocks noGrp="1"/>
          </p:cNvSpPr>
          <p:nvPr>
            <p:ph idx="1"/>
          </p:nvPr>
        </p:nvSpPr>
        <p:spPr>
          <a:xfrm>
            <a:off x="457199" y="1600200"/>
            <a:ext cx="8416925" cy="4845050"/>
          </a:xfrm>
        </p:spPr>
        <p:txBody>
          <a:bodyPr>
            <a:normAutofit fontScale="85000" lnSpcReduction="20000"/>
          </a:bodyPr>
          <a:lstStyle/>
          <a:p>
            <a:r>
              <a:rPr lang="en-US" dirty="0" smtClean="0"/>
              <a:t>Create a safe and predicable environment</a:t>
            </a:r>
          </a:p>
          <a:p>
            <a:pPr lvl="1"/>
            <a:r>
              <a:rPr lang="en-US" dirty="0" smtClean="0"/>
              <a:t>Clear class rules</a:t>
            </a:r>
          </a:p>
          <a:p>
            <a:pPr lvl="1"/>
            <a:r>
              <a:rPr lang="en-US" dirty="0" smtClean="0"/>
              <a:t>Clear commands</a:t>
            </a:r>
          </a:p>
          <a:p>
            <a:pPr lvl="1"/>
            <a:r>
              <a:rPr lang="en-US" dirty="0" smtClean="0"/>
              <a:t>Routines for attention and transitions</a:t>
            </a:r>
          </a:p>
          <a:p>
            <a:r>
              <a:rPr lang="en-US" dirty="0" smtClean="0"/>
              <a:t>Create an emotionally supportive and responsive classroom</a:t>
            </a:r>
          </a:p>
          <a:p>
            <a:pPr lvl="1"/>
            <a:r>
              <a:rPr lang="en-US" dirty="0" smtClean="0"/>
              <a:t>4:1 positive:negative interactions; 1 positive interaction per child every 5 minutes</a:t>
            </a:r>
          </a:p>
          <a:p>
            <a:pPr lvl="1"/>
            <a:r>
              <a:rPr lang="en-US" dirty="0" smtClean="0"/>
              <a:t>Behavior-specific praise</a:t>
            </a:r>
          </a:p>
          <a:p>
            <a:r>
              <a:rPr lang="en-US" dirty="0" smtClean="0"/>
              <a:t>Use of positive discipline practices</a:t>
            </a:r>
          </a:p>
          <a:p>
            <a:pPr lvl="1"/>
            <a:r>
              <a:rPr lang="en-US" dirty="0" smtClean="0"/>
              <a:t>Planned ignoring</a:t>
            </a:r>
          </a:p>
          <a:p>
            <a:pPr lvl="1"/>
            <a:r>
              <a:rPr lang="en-US" dirty="0" smtClean="0"/>
              <a:t>Concise, informative reprimand </a:t>
            </a:r>
            <a:endParaRPr lang="en-US" dirty="0"/>
          </a:p>
        </p:txBody>
      </p:sp>
    </p:spTree>
    <p:extLst>
      <p:ext uri="{BB962C8B-B14F-4D97-AF65-F5344CB8AC3E}">
        <p14:creationId xmlns:p14="http://schemas.microsoft.com/office/powerpoint/2010/main" val="31707348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Rules</a:t>
            </a:r>
            <a:endParaRPr lang="en-US" dirty="0"/>
          </a:p>
        </p:txBody>
      </p:sp>
      <p:sp>
        <p:nvSpPr>
          <p:cNvPr id="3" name="Content Placeholder 2"/>
          <p:cNvSpPr>
            <a:spLocks noGrp="1"/>
          </p:cNvSpPr>
          <p:nvPr>
            <p:ph idx="1"/>
          </p:nvPr>
        </p:nvSpPr>
        <p:spPr/>
        <p:txBody>
          <a:bodyPr>
            <a:normAutofit/>
          </a:bodyPr>
          <a:lstStyle/>
          <a:p>
            <a:r>
              <a:rPr lang="en-US" dirty="0" smtClean="0"/>
              <a:t>Age-appropriate</a:t>
            </a:r>
          </a:p>
          <a:p>
            <a:r>
              <a:rPr lang="en-US" dirty="0" smtClean="0"/>
              <a:t>Specific and observable</a:t>
            </a:r>
          </a:p>
          <a:p>
            <a:r>
              <a:rPr lang="en-US" dirty="0" smtClean="0"/>
              <a:t>Stated positively</a:t>
            </a:r>
          </a:p>
          <a:p>
            <a:r>
              <a:rPr lang="en-US" dirty="0" smtClean="0"/>
              <a:t>Easy to understand</a:t>
            </a:r>
          </a:p>
          <a:p>
            <a:r>
              <a:rPr lang="en-US" dirty="0" smtClean="0"/>
              <a:t>Enforceable</a:t>
            </a:r>
          </a:p>
          <a:p>
            <a:r>
              <a:rPr lang="en-US" dirty="0" smtClean="0"/>
              <a:t>3-5 rules total</a:t>
            </a:r>
          </a:p>
        </p:txBody>
      </p:sp>
      <p:sp>
        <p:nvSpPr>
          <p:cNvPr id="4" name="TextBox 3"/>
          <p:cNvSpPr txBox="1"/>
          <p:nvPr/>
        </p:nvSpPr>
        <p:spPr>
          <a:xfrm>
            <a:off x="6162921" y="6293114"/>
            <a:ext cx="2689274" cy="369332"/>
          </a:xfrm>
          <a:prstGeom prst="rect">
            <a:avLst/>
          </a:prstGeom>
          <a:noFill/>
        </p:spPr>
        <p:txBody>
          <a:bodyPr wrap="square" rtlCol="0">
            <a:spAutoFit/>
          </a:bodyPr>
          <a:lstStyle/>
          <a:p>
            <a:r>
              <a:rPr lang="en-US" dirty="0" smtClean="0"/>
              <a:t>Reinke et al., 2012</a:t>
            </a:r>
            <a:endParaRPr lang="en-US" dirty="0"/>
          </a:p>
        </p:txBody>
      </p:sp>
      <p:pic>
        <p:nvPicPr>
          <p:cNvPr id="5" name="Picture 4" descr="class rul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0310" y="1755348"/>
            <a:ext cx="3369834" cy="3851239"/>
          </a:xfrm>
          <a:prstGeom prst="rect">
            <a:avLst/>
          </a:prstGeom>
        </p:spPr>
      </p:pic>
    </p:spTree>
    <p:extLst>
      <p:ext uri="{BB962C8B-B14F-4D97-AF65-F5344CB8AC3E}">
        <p14:creationId xmlns:p14="http://schemas.microsoft.com/office/powerpoint/2010/main" val="399135050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Commands</a:t>
            </a:r>
            <a:endParaRPr lang="en-US" dirty="0"/>
          </a:p>
        </p:txBody>
      </p:sp>
      <p:sp>
        <p:nvSpPr>
          <p:cNvPr id="3" name="Content Placeholder 2"/>
          <p:cNvSpPr>
            <a:spLocks noGrp="1"/>
          </p:cNvSpPr>
          <p:nvPr>
            <p:ph idx="1"/>
          </p:nvPr>
        </p:nvSpPr>
        <p:spPr/>
        <p:txBody>
          <a:bodyPr/>
          <a:lstStyle/>
          <a:p>
            <a:r>
              <a:rPr lang="en-US" dirty="0" smtClean="0"/>
              <a:t>Get the child’s attention</a:t>
            </a:r>
          </a:p>
          <a:p>
            <a:r>
              <a:rPr lang="en-US" dirty="0" smtClean="0"/>
              <a:t>Clear and simple</a:t>
            </a:r>
          </a:p>
          <a:p>
            <a:r>
              <a:rPr lang="en-US" dirty="0" smtClean="0"/>
              <a:t>Enforceable </a:t>
            </a:r>
          </a:p>
          <a:p>
            <a:r>
              <a:rPr lang="en-US" dirty="0" smtClean="0"/>
              <a:t>One at a time</a:t>
            </a:r>
          </a:p>
          <a:p>
            <a:endParaRPr lang="en-US" dirty="0"/>
          </a:p>
        </p:txBody>
      </p:sp>
    </p:spTree>
    <p:extLst>
      <p:ext uri="{BB962C8B-B14F-4D97-AF65-F5344CB8AC3E}">
        <p14:creationId xmlns:p14="http://schemas.microsoft.com/office/powerpoint/2010/main" val="268567885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Routines</a:t>
            </a:r>
            <a:endParaRPr lang="en-US" dirty="0"/>
          </a:p>
        </p:txBody>
      </p:sp>
      <p:sp>
        <p:nvSpPr>
          <p:cNvPr id="3" name="Content Placeholder 2"/>
          <p:cNvSpPr>
            <a:spLocks noGrp="1"/>
          </p:cNvSpPr>
          <p:nvPr>
            <p:ph idx="1"/>
          </p:nvPr>
        </p:nvSpPr>
        <p:spPr/>
        <p:txBody>
          <a:bodyPr>
            <a:normAutofit/>
          </a:bodyPr>
          <a:lstStyle/>
          <a:p>
            <a:r>
              <a:rPr lang="en-US" dirty="0" smtClean="0"/>
              <a:t>Routine for getting students’ attention and transitions</a:t>
            </a:r>
          </a:p>
          <a:p>
            <a:pPr lvl="1"/>
            <a:r>
              <a:rPr lang="en-US" dirty="0" smtClean="0"/>
              <a:t>Explicitly teach routine</a:t>
            </a:r>
          </a:p>
          <a:p>
            <a:pPr lvl="1"/>
            <a:r>
              <a:rPr lang="en-US" dirty="0" smtClean="0"/>
              <a:t>Preteach (transition only)</a:t>
            </a:r>
          </a:p>
          <a:p>
            <a:pPr lvl="1"/>
            <a:r>
              <a:rPr lang="en-US" dirty="0" smtClean="0"/>
              <a:t>Reward successes</a:t>
            </a:r>
          </a:p>
          <a:p>
            <a:pPr lvl="1"/>
            <a:r>
              <a:rPr lang="en-US" dirty="0" smtClean="0"/>
              <a:t>Examples</a:t>
            </a:r>
          </a:p>
          <a:p>
            <a:pPr lvl="2"/>
            <a:r>
              <a:rPr lang="en-US" dirty="0" smtClean="0"/>
              <a:t>Hand up for quiet attention</a:t>
            </a:r>
          </a:p>
          <a:p>
            <a:pPr lvl="2"/>
            <a:r>
              <a:rPr lang="en-US" dirty="0" smtClean="0"/>
              <a:t>5 and 1 minute warning for clean up and transition </a:t>
            </a:r>
          </a:p>
        </p:txBody>
      </p:sp>
    </p:spTree>
    <p:extLst>
      <p:ext uri="{BB962C8B-B14F-4D97-AF65-F5344CB8AC3E}">
        <p14:creationId xmlns:p14="http://schemas.microsoft.com/office/powerpoint/2010/main" val="3972734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Interactions</a:t>
            </a:r>
            <a:endParaRPr lang="en-US" dirty="0"/>
          </a:p>
        </p:txBody>
      </p:sp>
      <p:sp>
        <p:nvSpPr>
          <p:cNvPr id="3" name="Content Placeholder 2"/>
          <p:cNvSpPr>
            <a:spLocks noGrp="1"/>
          </p:cNvSpPr>
          <p:nvPr>
            <p:ph idx="1"/>
          </p:nvPr>
        </p:nvSpPr>
        <p:spPr/>
        <p:txBody>
          <a:bodyPr>
            <a:normAutofit fontScale="92500"/>
          </a:bodyPr>
          <a:lstStyle/>
          <a:p>
            <a:r>
              <a:rPr lang="en-US" dirty="0" smtClean="0"/>
              <a:t>4:1 positive to negative interactions</a:t>
            </a:r>
          </a:p>
          <a:p>
            <a:pPr lvl="1"/>
            <a:r>
              <a:rPr lang="en-US" dirty="0" smtClean="0"/>
              <a:t>Notice rule-following behaviors</a:t>
            </a:r>
          </a:p>
          <a:p>
            <a:r>
              <a:rPr lang="en-US" dirty="0" smtClean="0"/>
              <a:t>At least 1 positive interaction per student every 5 minutes</a:t>
            </a:r>
          </a:p>
          <a:p>
            <a:r>
              <a:rPr lang="en-US" dirty="0" smtClean="0"/>
              <a:t>Examples</a:t>
            </a:r>
          </a:p>
          <a:p>
            <a:pPr lvl="1"/>
            <a:r>
              <a:rPr lang="en-US" dirty="0" smtClean="0"/>
              <a:t>Praise, warm tone, high five, smile, personal comment about child, engaging instruction, eye contact</a:t>
            </a:r>
          </a:p>
          <a:p>
            <a:pPr lvl="1"/>
            <a:r>
              <a:rPr lang="en-US" dirty="0" smtClean="0"/>
              <a:t>Noticing the times when everyone, even children with lots of disruptive behavior, are following the rules</a:t>
            </a:r>
            <a:endParaRPr lang="en-US" dirty="0"/>
          </a:p>
        </p:txBody>
      </p:sp>
    </p:spTree>
    <p:extLst>
      <p:ext uri="{BB962C8B-B14F-4D97-AF65-F5344CB8AC3E}">
        <p14:creationId xmlns:p14="http://schemas.microsoft.com/office/powerpoint/2010/main" val="2510731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56" y="274638"/>
            <a:ext cx="8229600" cy="1143000"/>
          </a:xfrm>
        </p:spPr>
        <p:txBody>
          <a:bodyPr/>
          <a:lstStyle/>
          <a:p>
            <a:r>
              <a:rPr lang="en-US" dirty="0" smtClean="0"/>
              <a:t>Behavior-Specific Praise</a:t>
            </a:r>
            <a:endParaRPr lang="en-US" dirty="0"/>
          </a:p>
        </p:txBody>
      </p:sp>
      <p:sp>
        <p:nvSpPr>
          <p:cNvPr id="3" name="Content Placeholder 2"/>
          <p:cNvSpPr>
            <a:spLocks noGrp="1"/>
          </p:cNvSpPr>
          <p:nvPr>
            <p:ph idx="1"/>
          </p:nvPr>
        </p:nvSpPr>
        <p:spPr/>
        <p:txBody>
          <a:bodyPr/>
          <a:lstStyle/>
          <a:p>
            <a:r>
              <a:rPr lang="en-US" dirty="0" smtClean="0"/>
              <a:t>Why?  </a:t>
            </a:r>
          </a:p>
          <a:p>
            <a:pPr lvl="1"/>
            <a:r>
              <a:rPr lang="en-US" dirty="0" smtClean="0"/>
              <a:t>Positive reinforcement</a:t>
            </a:r>
          </a:p>
          <a:p>
            <a:r>
              <a:rPr lang="en-US" dirty="0" smtClean="0"/>
              <a:t>Specific praise or praise that includes a description of the behavior being praised</a:t>
            </a:r>
          </a:p>
          <a:p>
            <a:r>
              <a:rPr lang="en-US" dirty="0" smtClean="0"/>
              <a:t>Examples</a:t>
            </a:r>
          </a:p>
          <a:p>
            <a:pPr lvl="1"/>
            <a:r>
              <a:rPr lang="en-US" dirty="0" smtClean="0"/>
              <a:t>“Good job finishing your math worksheet.”</a:t>
            </a:r>
          </a:p>
          <a:p>
            <a:pPr lvl="1"/>
            <a:r>
              <a:rPr lang="en-US" dirty="0" smtClean="0"/>
              <a:t>“Thank you for raising your hand.”</a:t>
            </a:r>
          </a:p>
          <a:p>
            <a:pPr lvl="1"/>
            <a:r>
              <a:rPr lang="en-US" dirty="0" smtClean="0"/>
              <a:t>“Everyone has their eyes on me. Good.”</a:t>
            </a:r>
            <a:endParaRPr lang="en-US" dirty="0"/>
          </a:p>
        </p:txBody>
      </p:sp>
      <p:sp>
        <p:nvSpPr>
          <p:cNvPr id="4" name="TextBox 3"/>
          <p:cNvSpPr txBox="1"/>
          <p:nvPr/>
        </p:nvSpPr>
        <p:spPr>
          <a:xfrm>
            <a:off x="6162921" y="6293114"/>
            <a:ext cx="2689274" cy="369332"/>
          </a:xfrm>
          <a:prstGeom prst="rect">
            <a:avLst/>
          </a:prstGeom>
          <a:noFill/>
        </p:spPr>
        <p:txBody>
          <a:bodyPr wrap="square" rtlCol="0">
            <a:spAutoFit/>
          </a:bodyPr>
          <a:lstStyle/>
          <a:p>
            <a:r>
              <a:rPr lang="en-US" dirty="0" smtClean="0"/>
              <a:t>Reinke et al., 2012</a:t>
            </a:r>
            <a:endParaRPr lang="en-US" dirty="0"/>
          </a:p>
        </p:txBody>
      </p:sp>
    </p:spTree>
    <p:extLst>
      <p:ext uri="{BB962C8B-B14F-4D97-AF65-F5344CB8AC3E}">
        <p14:creationId xmlns:p14="http://schemas.microsoft.com/office/powerpoint/2010/main" val="2870638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Ignoring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Why? </a:t>
            </a:r>
          </a:p>
          <a:p>
            <a:pPr lvl="1"/>
            <a:r>
              <a:rPr lang="en-US" dirty="0" smtClean="0"/>
              <a:t>Positive reinforcement</a:t>
            </a:r>
          </a:p>
          <a:p>
            <a:r>
              <a:rPr lang="en-US" dirty="0" smtClean="0"/>
              <a:t>Ignore minor misbehavior </a:t>
            </a:r>
          </a:p>
          <a:p>
            <a:r>
              <a:rPr lang="en-US" dirty="0" smtClean="0"/>
              <a:t>And then attend to and reward rule-following behaviors</a:t>
            </a:r>
          </a:p>
          <a:p>
            <a:r>
              <a:rPr lang="en-US" dirty="0" smtClean="0"/>
              <a:t>Examples</a:t>
            </a:r>
          </a:p>
          <a:p>
            <a:pPr lvl="1"/>
            <a:r>
              <a:rPr lang="en-US" dirty="0" smtClean="0"/>
              <a:t>During clean up time, ignore child tapping blocks on floor instead of cleaning</a:t>
            </a:r>
          </a:p>
          <a:p>
            <a:pPr lvl="1"/>
            <a:r>
              <a:rPr lang="en-US" dirty="0" smtClean="0"/>
              <a:t>Attend the second the child begins to clean up and praise “Great job cleaning up those blocks!”</a:t>
            </a:r>
          </a:p>
        </p:txBody>
      </p:sp>
    </p:spTree>
    <p:extLst>
      <p:ext uri="{BB962C8B-B14F-4D97-AF65-F5344CB8AC3E}">
        <p14:creationId xmlns:p14="http://schemas.microsoft.com/office/powerpoint/2010/main" val="17712172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571" y="254793"/>
            <a:ext cx="6032410" cy="1143000"/>
          </a:xfrm>
        </p:spPr>
        <p:txBody>
          <a:bodyPr>
            <a:normAutofit fontScale="90000"/>
          </a:bodyPr>
          <a:lstStyle/>
          <a:p>
            <a:r>
              <a:rPr lang="en-US" dirty="0" smtClean="0"/>
              <a:t>Concise, Informative Reprimand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Verbal comments or gestures by teacher to indicate disapproval of behavior</a:t>
            </a:r>
          </a:p>
          <a:p>
            <a:pPr lvl="1"/>
            <a:r>
              <a:rPr lang="en-US" dirty="0" smtClean="0"/>
              <a:t>Brief</a:t>
            </a:r>
          </a:p>
          <a:p>
            <a:pPr lvl="1"/>
            <a:r>
              <a:rPr lang="en-US" dirty="0" smtClean="0"/>
              <a:t>Normal speaking tone</a:t>
            </a:r>
          </a:p>
          <a:p>
            <a:pPr lvl="1"/>
            <a:r>
              <a:rPr lang="en-US" dirty="0" smtClean="0"/>
              <a:t>Direct attention to the rule that was violated</a:t>
            </a:r>
          </a:p>
          <a:p>
            <a:pPr lvl="1"/>
            <a:r>
              <a:rPr lang="en-US" dirty="0" smtClean="0"/>
              <a:t>Indicate what the behavior should be</a:t>
            </a:r>
          </a:p>
          <a:p>
            <a:pPr lvl="1"/>
            <a:r>
              <a:rPr lang="en-US" dirty="0" smtClean="0"/>
              <a:t>And then attend to and reward rule-following behavior</a:t>
            </a:r>
            <a:endParaRPr lang="en-US" dirty="0" smtClean="0"/>
          </a:p>
          <a:p>
            <a:r>
              <a:rPr lang="en-US" dirty="0" smtClean="0"/>
              <a:t>Examples</a:t>
            </a:r>
          </a:p>
          <a:p>
            <a:pPr lvl="1"/>
            <a:r>
              <a:rPr lang="en-US" dirty="0" smtClean="0"/>
              <a:t>“China, please have a seat” (when China gets out of her seat)</a:t>
            </a:r>
          </a:p>
          <a:p>
            <a:pPr lvl="1"/>
            <a:r>
              <a:rPr lang="en-US" dirty="0" smtClean="0"/>
              <a:t>“I am talking, eyes on me” (when a group of children are talking)</a:t>
            </a:r>
          </a:p>
          <a:p>
            <a:pPr lvl="1"/>
            <a:r>
              <a:rPr lang="en-US" dirty="0" smtClean="0"/>
              <a:t>Finger to lips when students are talking</a:t>
            </a:r>
            <a:endParaRPr lang="en-US" dirty="0"/>
          </a:p>
        </p:txBody>
      </p:sp>
      <p:sp>
        <p:nvSpPr>
          <p:cNvPr id="4" name="TextBox 3"/>
          <p:cNvSpPr txBox="1"/>
          <p:nvPr/>
        </p:nvSpPr>
        <p:spPr>
          <a:xfrm>
            <a:off x="6162921" y="6293114"/>
            <a:ext cx="2689274" cy="369332"/>
          </a:xfrm>
          <a:prstGeom prst="rect">
            <a:avLst/>
          </a:prstGeom>
          <a:noFill/>
        </p:spPr>
        <p:txBody>
          <a:bodyPr wrap="square" rtlCol="0">
            <a:spAutoFit/>
          </a:bodyPr>
          <a:lstStyle/>
          <a:p>
            <a:r>
              <a:rPr lang="en-US" dirty="0" smtClean="0"/>
              <a:t>Reinke et al., 2012</a:t>
            </a:r>
            <a:endParaRPr lang="en-US" dirty="0"/>
          </a:p>
        </p:txBody>
      </p:sp>
    </p:spTree>
    <p:extLst>
      <p:ext uri="{BB962C8B-B14F-4D97-AF65-F5344CB8AC3E}">
        <p14:creationId xmlns:p14="http://schemas.microsoft.com/office/powerpoint/2010/main" val="83181596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Example</a:t>
            </a:r>
            <a:endParaRPr lang="en-US" dirty="0"/>
          </a:p>
        </p:txBody>
      </p:sp>
      <p:sp>
        <p:nvSpPr>
          <p:cNvPr id="3" name="Content Placeholder 2"/>
          <p:cNvSpPr>
            <a:spLocks noGrp="1"/>
          </p:cNvSpPr>
          <p:nvPr>
            <p:ph idx="1"/>
          </p:nvPr>
        </p:nvSpPr>
        <p:spPr/>
        <p:txBody>
          <a:bodyPr/>
          <a:lstStyle/>
          <a:p>
            <a:r>
              <a:rPr lang="en-US" dirty="0" smtClean="0">
                <a:hlinkClick r:id="rId2"/>
              </a:rPr>
              <a:t>http://www.youtube.com/watch?v=-g0HuLG6M_Y</a:t>
            </a:r>
            <a:r>
              <a:rPr lang="en-US" dirty="0" smtClean="0"/>
              <a:t> </a:t>
            </a:r>
          </a:p>
          <a:p>
            <a:endParaRPr lang="en-US" dirty="0"/>
          </a:p>
        </p:txBody>
      </p:sp>
    </p:spTree>
    <p:extLst>
      <p:ext uri="{BB962C8B-B14F-4D97-AF65-F5344CB8AC3E}">
        <p14:creationId xmlns:p14="http://schemas.microsoft.com/office/powerpoint/2010/main" val="993258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Pre-K TIPS</a:t>
            </a:r>
            <a:endParaRPr lang="en-US" dirty="0"/>
          </a:p>
        </p:txBody>
      </p:sp>
      <p:sp>
        <p:nvSpPr>
          <p:cNvPr id="3" name="Content Placeholder 2"/>
          <p:cNvSpPr>
            <a:spLocks noGrp="1"/>
          </p:cNvSpPr>
          <p:nvPr>
            <p:ph idx="1"/>
          </p:nvPr>
        </p:nvSpPr>
        <p:spPr/>
        <p:txBody>
          <a:bodyPr/>
          <a:lstStyle/>
          <a:p>
            <a:r>
              <a:rPr lang="en-US" dirty="0" smtClean="0"/>
              <a:t>Goal: To evaluate whether Project DIRECT’s coaching model</a:t>
            </a:r>
            <a:r>
              <a:rPr lang="is-IS" dirty="0" smtClean="0"/>
              <a:t>…</a:t>
            </a:r>
            <a:endParaRPr lang="is-IS" dirty="0"/>
          </a:p>
          <a:p>
            <a:pPr lvl="1"/>
            <a:r>
              <a:rPr lang="is-IS" dirty="0" smtClean="0"/>
              <a:t>Is feasible and acceptable to teachers</a:t>
            </a:r>
          </a:p>
          <a:p>
            <a:pPr lvl="1"/>
            <a:r>
              <a:rPr lang="is-IS" dirty="0" smtClean="0"/>
              <a:t>Helps children develop socioemotional skills</a:t>
            </a:r>
          </a:p>
          <a:p>
            <a:pPr lvl="1"/>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6693" y="4688306"/>
            <a:ext cx="3691517" cy="106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DIRECT Lab Sign (1).png"/>
          <p:cNvPicPr>
            <a:picLocks noChangeAspect="1"/>
          </p:cNvPicPr>
          <p:nvPr/>
        </p:nvPicPr>
        <p:blipFill rotWithShape="1">
          <a:blip r:embed="rId3">
            <a:extLst>
              <a:ext uri="{28A0092B-C50C-407E-A947-70E740481C1C}">
                <a14:useLocalDpi xmlns:a14="http://schemas.microsoft.com/office/drawing/2010/main" val="0"/>
              </a:ext>
            </a:extLst>
          </a:blip>
          <a:srcRect l="2357" t="3440" r="2206"/>
          <a:stretch/>
        </p:blipFill>
        <p:spPr>
          <a:xfrm>
            <a:off x="1000125" y="4316202"/>
            <a:ext cx="2770418" cy="1690908"/>
          </a:xfrm>
          <a:prstGeom prst="rect">
            <a:avLst/>
          </a:prstGeom>
        </p:spPr>
      </p:pic>
      <p:sp>
        <p:nvSpPr>
          <p:cNvPr id="6" name="TextBox 5"/>
          <p:cNvSpPr txBox="1"/>
          <p:nvPr/>
        </p:nvSpPr>
        <p:spPr>
          <a:xfrm>
            <a:off x="2619659" y="6283928"/>
            <a:ext cx="4167640" cy="369332"/>
          </a:xfrm>
          <a:prstGeom prst="rect">
            <a:avLst/>
          </a:prstGeom>
          <a:noFill/>
        </p:spPr>
        <p:txBody>
          <a:bodyPr wrap="square" rtlCol="0">
            <a:spAutoFit/>
          </a:bodyPr>
          <a:lstStyle/>
          <a:p>
            <a:r>
              <a:rPr lang="en-US" dirty="0" smtClean="0"/>
              <a:t>Funded by the Louisiana Board of Regents</a:t>
            </a:r>
            <a:endParaRPr lang="en-US" dirty="0"/>
          </a:p>
        </p:txBody>
      </p:sp>
    </p:spTree>
    <p:extLst>
      <p:ext uri="{BB962C8B-B14F-4D97-AF65-F5344CB8AC3E}">
        <p14:creationId xmlns:p14="http://schemas.microsoft.com/office/powerpoint/2010/main" val="389888208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Pre-K TIPS</a:t>
            </a:r>
            <a:endParaRPr lang="en-US" dirty="0"/>
          </a:p>
        </p:txBody>
      </p:sp>
      <p:sp>
        <p:nvSpPr>
          <p:cNvPr id="3" name="Content Placeholder 2"/>
          <p:cNvSpPr>
            <a:spLocks noGrp="1"/>
          </p:cNvSpPr>
          <p:nvPr>
            <p:ph idx="1"/>
          </p:nvPr>
        </p:nvSpPr>
        <p:spPr/>
        <p:txBody>
          <a:bodyPr/>
          <a:lstStyle/>
          <a:p>
            <a:r>
              <a:rPr lang="en-US" dirty="0" smtClean="0"/>
              <a:t>Activities</a:t>
            </a:r>
          </a:p>
          <a:p>
            <a:pPr lvl="1"/>
            <a:r>
              <a:rPr lang="en-US" dirty="0" smtClean="0"/>
              <a:t>PD Training on SEL</a:t>
            </a:r>
          </a:p>
          <a:p>
            <a:pPr lvl="1"/>
            <a:r>
              <a:rPr lang="en-US" dirty="0" smtClean="0"/>
              <a:t>Weekly coaching throughout the school year (~21 weeks)</a:t>
            </a:r>
          </a:p>
          <a:p>
            <a:pPr lvl="1"/>
            <a:r>
              <a:rPr lang="en-US" dirty="0" smtClean="0"/>
              <a:t>Support for challenging behaviors in the classroom</a:t>
            </a:r>
          </a:p>
          <a:p>
            <a:pPr lvl="1"/>
            <a:endParaRPr lang="en-US" dirty="0"/>
          </a:p>
        </p:txBody>
      </p:sp>
    </p:spTree>
    <p:extLst>
      <p:ext uri="{BB962C8B-B14F-4D97-AF65-F5344CB8AC3E}">
        <p14:creationId xmlns:p14="http://schemas.microsoft.com/office/powerpoint/2010/main" val="295468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44" y="1544178"/>
            <a:ext cx="8525724" cy="5010370"/>
          </a:xfrm>
        </p:spPr>
        <p:txBody>
          <a:bodyPr>
            <a:normAutofit/>
          </a:bodyPr>
          <a:lstStyle/>
          <a:p>
            <a:r>
              <a:rPr lang="en-US" dirty="0" smtClean="0"/>
              <a:t>Research Study</a:t>
            </a:r>
          </a:p>
          <a:p>
            <a:pPr lvl="1"/>
            <a:r>
              <a:rPr lang="en-US" dirty="0" smtClean="0"/>
              <a:t>Comparing two types of coaching</a:t>
            </a:r>
          </a:p>
          <a:p>
            <a:pPr lvl="1"/>
            <a:r>
              <a:rPr lang="en-US" dirty="0" smtClean="0"/>
              <a:t>Random assignment</a:t>
            </a:r>
          </a:p>
          <a:p>
            <a:r>
              <a:rPr lang="en-US" dirty="0" smtClean="0"/>
              <a:t>Evaluation Plan</a:t>
            </a:r>
          </a:p>
        </p:txBody>
      </p:sp>
      <p:sp>
        <p:nvSpPr>
          <p:cNvPr id="4" name="Title 1"/>
          <p:cNvSpPr>
            <a:spLocks noGrp="1"/>
          </p:cNvSpPr>
          <p:nvPr>
            <p:ph type="title"/>
          </p:nvPr>
        </p:nvSpPr>
        <p:spPr/>
        <p:txBody>
          <a:bodyPr/>
          <a:lstStyle/>
          <a:p>
            <a:r>
              <a:rPr lang="en-US" dirty="0" smtClean="0"/>
              <a:t>Project Pre-K TIPS</a:t>
            </a:r>
            <a:endParaRPr lang="en-US" dirty="0"/>
          </a:p>
        </p:txBody>
      </p:sp>
    </p:spTree>
    <p:extLst>
      <p:ext uri="{BB962C8B-B14F-4D97-AF65-F5344CB8AC3E}">
        <p14:creationId xmlns:p14="http://schemas.microsoft.com/office/powerpoint/2010/main" val="120012221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Being part of a research study</a:t>
            </a:r>
          </a:p>
          <a:p>
            <a:pPr lvl="1"/>
            <a:r>
              <a:rPr lang="en-US" dirty="0" smtClean="0"/>
              <a:t>Privacy and confidentiality, your information will not be shared with anyone at your job</a:t>
            </a:r>
          </a:p>
          <a:p>
            <a:pPr lvl="1"/>
            <a:r>
              <a:rPr lang="en-US" dirty="0" smtClean="0"/>
              <a:t>Voluntary, whether you decide to participate or not will not affect your job</a:t>
            </a:r>
          </a:p>
          <a:p>
            <a:pPr lvl="1"/>
            <a:r>
              <a:rPr lang="en-US" dirty="0" smtClean="0"/>
              <a:t>Opportunity to contribute to knowledge about SEL</a:t>
            </a:r>
          </a:p>
        </p:txBody>
      </p:sp>
      <p:sp>
        <p:nvSpPr>
          <p:cNvPr id="4" name="Title 1"/>
          <p:cNvSpPr>
            <a:spLocks noGrp="1"/>
          </p:cNvSpPr>
          <p:nvPr>
            <p:ph type="title"/>
          </p:nvPr>
        </p:nvSpPr>
        <p:spPr/>
        <p:txBody>
          <a:bodyPr/>
          <a:lstStyle/>
          <a:p>
            <a:r>
              <a:rPr lang="en-US" dirty="0" smtClean="0"/>
              <a:t>Project Pre-K TIPS</a:t>
            </a:r>
            <a:endParaRPr lang="en-US" dirty="0"/>
          </a:p>
        </p:txBody>
      </p:sp>
    </p:spTree>
    <p:extLst>
      <p:ext uri="{BB962C8B-B14F-4D97-AF65-F5344CB8AC3E}">
        <p14:creationId xmlns:p14="http://schemas.microsoft.com/office/powerpoint/2010/main" val="2477970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Timeline</a:t>
            </a:r>
          </a:p>
          <a:p>
            <a:pPr lvl="1"/>
            <a:r>
              <a:rPr lang="en-US" dirty="0" smtClean="0"/>
              <a:t>PD Training (Today)</a:t>
            </a:r>
          </a:p>
          <a:p>
            <a:pPr lvl="1"/>
            <a:r>
              <a:rPr lang="en-US" dirty="0" smtClean="0"/>
              <a:t>Recruitment and Consenting (~8/29-9/16)</a:t>
            </a:r>
          </a:p>
          <a:p>
            <a:pPr lvl="2"/>
            <a:r>
              <a:rPr lang="en-US" dirty="0" smtClean="0"/>
              <a:t>Teachers</a:t>
            </a:r>
          </a:p>
          <a:p>
            <a:pPr lvl="2"/>
            <a:r>
              <a:rPr lang="en-US" dirty="0" smtClean="0"/>
              <a:t>Students (Parents) – Classroom incentive </a:t>
            </a:r>
          </a:p>
          <a:p>
            <a:pPr lvl="1"/>
            <a:r>
              <a:rPr lang="en-US" dirty="0" smtClean="0"/>
              <a:t>Pretest Data Collection (~9/19-10/21)</a:t>
            </a:r>
          </a:p>
          <a:p>
            <a:pPr lvl="1"/>
            <a:r>
              <a:rPr lang="en-US" dirty="0" smtClean="0"/>
              <a:t>Coaching (~10/24-4/14)</a:t>
            </a:r>
          </a:p>
          <a:p>
            <a:pPr lvl="1"/>
            <a:r>
              <a:rPr lang="en-US" dirty="0" smtClean="0"/>
              <a:t>Posttest Data Collection (~4/17-5/12)</a:t>
            </a:r>
          </a:p>
        </p:txBody>
      </p:sp>
      <p:sp>
        <p:nvSpPr>
          <p:cNvPr id="4" name="Title 1"/>
          <p:cNvSpPr>
            <a:spLocks noGrp="1"/>
          </p:cNvSpPr>
          <p:nvPr>
            <p:ph type="title"/>
          </p:nvPr>
        </p:nvSpPr>
        <p:spPr/>
        <p:txBody>
          <a:bodyPr/>
          <a:lstStyle/>
          <a:p>
            <a:r>
              <a:rPr lang="en-US" dirty="0" smtClean="0"/>
              <a:t>Project Pre-K TIPS</a:t>
            </a:r>
            <a:endParaRPr lang="en-US" dirty="0"/>
          </a:p>
        </p:txBody>
      </p:sp>
    </p:spTree>
    <p:extLst>
      <p:ext uri="{BB962C8B-B14F-4D97-AF65-F5344CB8AC3E}">
        <p14:creationId xmlns:p14="http://schemas.microsoft.com/office/powerpoint/2010/main" val="2680666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pic>
        <p:nvPicPr>
          <p:cNvPr id="4" name="Content Placeholder 3" descr="Screen Shot 2015-12-15 at 12.21.55 PM.png"/>
          <p:cNvPicPr>
            <a:picLocks noGrp="1" noChangeAspect="1"/>
          </p:cNvPicPr>
          <p:nvPr>
            <p:ph idx="1"/>
          </p:nvPr>
        </p:nvPicPr>
        <p:blipFill>
          <a:blip r:embed="rId2">
            <a:extLst>
              <a:ext uri="{28A0092B-C50C-407E-A947-70E740481C1C}">
                <a14:useLocalDpi xmlns:a14="http://schemas.microsoft.com/office/drawing/2010/main" val="0"/>
              </a:ext>
            </a:extLst>
          </a:blip>
          <a:srcRect l="-34633" r="-34633"/>
          <a:stretch>
            <a:fillRect/>
          </a:stretch>
        </p:blipFill>
        <p:spPr>
          <a:prstGeom prst="rect">
            <a:avLst/>
          </a:prstGeom>
        </p:spPr>
      </p:pic>
    </p:spTree>
    <p:extLst>
      <p:ext uri="{BB962C8B-B14F-4D97-AF65-F5344CB8AC3E}">
        <p14:creationId xmlns:p14="http://schemas.microsoft.com/office/powerpoint/2010/main" val="614188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285</TotalTime>
  <Words>1140</Words>
  <Application>Microsoft Macintosh PowerPoint</Application>
  <PresentationFormat>On-screen Show (4:3)</PresentationFormat>
  <Paragraphs>181</Paragraphs>
  <Slides>29</Slides>
  <Notes>6</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Strategies to Help Preschoolers Develop Socioemotional Skills</vt:lpstr>
      <vt:lpstr>PowerPoint Presentation</vt:lpstr>
      <vt:lpstr>Roadmap</vt:lpstr>
      <vt:lpstr>Socioemotional Learning (SEL)</vt:lpstr>
      <vt:lpstr>Socioemotional Learning (SEL)</vt:lpstr>
      <vt:lpstr>Socioemotional Learning (SEL)</vt:lpstr>
      <vt:lpstr>Research on SEL</vt:lpstr>
      <vt:lpstr>SEL and Early Childhood Development</vt:lpstr>
      <vt:lpstr>Teaching SEL</vt:lpstr>
      <vt:lpstr>PowerPoint Presentation</vt:lpstr>
      <vt:lpstr>PowerPoint Presentation</vt:lpstr>
      <vt:lpstr>Direct Instruction in SEL</vt:lpstr>
      <vt:lpstr>Direct Instruction in SEL</vt:lpstr>
      <vt:lpstr>SEL Curriculum Topics</vt:lpstr>
      <vt:lpstr>Fostering SEL in the Classroom</vt:lpstr>
      <vt:lpstr>Class Rules</vt:lpstr>
      <vt:lpstr>Commands</vt:lpstr>
      <vt:lpstr>Routines</vt:lpstr>
      <vt:lpstr>Positive Interactions</vt:lpstr>
      <vt:lpstr>Behavior-Specific Praise</vt:lpstr>
      <vt:lpstr>Planned Ignoring</vt:lpstr>
      <vt:lpstr>Concise, Informative Reprimand</vt:lpstr>
      <vt:lpstr>Video Example</vt:lpstr>
      <vt:lpstr>Project Pre-K TIPS</vt:lpstr>
      <vt:lpstr>Project Pre-K TIPS</vt:lpstr>
      <vt:lpstr>Project Pre-K TIPS</vt:lpstr>
      <vt:lpstr>Project Pre-K TIPS</vt:lpstr>
      <vt:lpstr>Project Pre-K TIPS</vt:lpstr>
      <vt:lpstr>Thank you! </vt:lpstr>
    </vt:vector>
  </TitlesOfParts>
  <Company>Tulane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to Help Preschoolers Develop Socioemotional Skills</dc:title>
  <dc:creator>Courtney Baker</dc:creator>
  <cp:lastModifiedBy>Courtney Baker</cp:lastModifiedBy>
  <cp:revision>35</cp:revision>
  <dcterms:created xsi:type="dcterms:W3CDTF">2016-08-26T12:11:25Z</dcterms:created>
  <dcterms:modified xsi:type="dcterms:W3CDTF">2016-08-26T16:56:50Z</dcterms:modified>
</cp:coreProperties>
</file>